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 id="289" r:id="rId17"/>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000" b="1" dirty="0">
              <a:effectLst>
                <a:outerShdw blurRad="38100" dist="38100" dir="2700000" algn="tl">
                  <a:srgbClr val="000000"/>
                </a:outerShdw>
              </a:effectLst>
            </a:rPr>
            <a:t>O tutarlıydı, günde üç kez dua ederdi</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2000" b="1" dirty="0">
              <a:effectLst>
                <a:outerShdw blurRad="38100" dist="38100" dir="2700000" algn="tl">
                  <a:srgbClr val="000000"/>
                </a:outerShdw>
              </a:effectLst>
            </a:rPr>
            <a:t>Tahmin edilebilirdi, penceresi Kudüs'e açılıyordu</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rPr>
            <a:t>Belirli alışkanlıkları vardı; diz çökerek dua ederdi</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a:effectLst>
                <a:outerShdw blurRad="38100" dist="38100" dir="2700000" algn="tl">
                  <a:srgbClr val="000000"/>
                </a:outerShdw>
              </a:effectLst>
            </a:rPr>
            <a:t>Şükran ve yakarışa odaklanıyordu</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2000" b="1" dirty="0">
              <a:solidFill>
                <a:schemeClr val="accent6">
                  <a:lumMod val="75000"/>
                </a:schemeClr>
              </a:solidFill>
            </a:rPr>
            <a:t>Yehoşafat halkın önünde ayakta dua etti                      (2. Tarihler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2000" b="1" dirty="0">
              <a:solidFill>
                <a:schemeClr val="accent5">
                  <a:lumMod val="75000"/>
                </a:schemeClr>
              </a:solidFill>
            </a:rPr>
            <a:t>Davut şükretmek için Tanrı'nın huzurunda oturdu</a:t>
          </a:r>
          <a:br>
            <a:rPr lang="en" sz="2000" b="1" dirty="0">
              <a:solidFill>
                <a:schemeClr val="accent5">
                  <a:lumMod val="75000"/>
                </a:schemeClr>
              </a:solidFill>
            </a:rPr>
          </a:br>
          <a:r>
            <a:rPr lang="en" sz="2000" b="1" dirty="0">
              <a:solidFill>
                <a:schemeClr val="accent5">
                  <a:lumMod val="75000"/>
                </a:schemeClr>
              </a:solidFill>
            </a:rPr>
            <a:t>(2. Samuel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Süleyman diz çöküp ellerini kaldırarak dua etti </a:t>
          </a:r>
          <a:br>
            <a:rPr lang="es-ES" sz="2000" b="1" dirty="0">
              <a:solidFill>
                <a:schemeClr val="accent2">
                  <a:lumMod val="75000"/>
                </a:schemeClr>
              </a:solidFill>
            </a:rPr>
          </a:br>
          <a:r>
            <a:rPr lang="en" sz="2000" b="1" dirty="0">
              <a:solidFill>
                <a:schemeClr val="accent2">
                  <a:lumMod val="75000"/>
                </a:schemeClr>
              </a:solidFill>
            </a:rPr>
            <a:t>(1Kr.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Halk dua etmek için yere eğildi </a:t>
          </a:r>
          <a:br>
            <a:rPr lang="es-ES" sz="2000" b="1" dirty="0">
              <a:ln>
                <a:solidFill>
                  <a:schemeClr val="accent4">
                    <a:lumMod val="50000"/>
                  </a:schemeClr>
                </a:solidFill>
              </a:ln>
            </a:rPr>
          </a:br>
          <a:r>
            <a:rPr lang="en" sz="2000" b="1" dirty="0">
              <a:ln>
                <a:solidFill>
                  <a:schemeClr val="accent4">
                    <a:lumMod val="50000"/>
                  </a:schemeClr>
                </a:solidFill>
              </a:ln>
            </a:rPr>
            <a:t>(Neh.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Davut yatağında yüzüstü yatarak dua etti </a:t>
          </a:r>
          <a:br>
            <a:rPr lang="es-ES" sz="2000" b="1" dirty="0">
              <a:solidFill>
                <a:schemeClr val="accent1">
                  <a:lumMod val="75000"/>
                </a:schemeClr>
              </a:solidFill>
            </a:rPr>
          </a:br>
          <a:r>
            <a:rPr lang="en" sz="2000" b="1" dirty="0">
              <a:solidFill>
                <a:schemeClr val="accent1">
                  <a:lumMod val="75000"/>
                </a:schemeClr>
              </a:solidFill>
            </a:rPr>
            <a:t>(1. Krallar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Nehemya, kralın önünde ayakta durup sessizce dua etti</a:t>
          </a:r>
          <a:br>
            <a:rPr lang="en" sz="2000" b="1" dirty="0">
              <a:solidFill>
                <a:schemeClr val="accent3">
                  <a:lumMod val="75000"/>
                </a:schemeClr>
              </a:solidFill>
            </a:rPr>
          </a:br>
          <a:r>
            <a:rPr lang="en" sz="2000" b="1" dirty="0">
              <a:solidFill>
                <a:schemeClr val="accent3">
                  <a:lumMod val="75000"/>
                </a:schemeClr>
              </a:solidFill>
            </a:rPr>
            <a:t>(Nehemya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ScaleX="130888"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ScaleX="123348"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44735"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rPr>
            <a:t>AİLE ÜYELERİ İÇİN</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t>Harun'un günahı yüzünden </a:t>
          </a:r>
          <a:br>
            <a:rPr lang="es-ES" sz="2000" b="1" dirty="0"/>
          </a:br>
          <a:r>
            <a:rPr lang="en" sz="2000" b="1" dirty="0"/>
            <a:t>(Tesniye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t>Meryem'in söylenmeleri yüzünden </a:t>
          </a:r>
          <a:br>
            <a:rPr lang="es-ES" sz="2000" b="1" dirty="0"/>
          </a:br>
          <a:r>
            <a:rPr lang="en" sz="2000" b="1" dirty="0"/>
            <a:t>(Sayılar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rPr>
            <a:t>HALK İÇİN</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Susadıklarında</a:t>
          </a:r>
          <a:br>
            <a:rPr lang="en" sz="2000" b="1" dirty="0"/>
          </a:br>
          <a:r>
            <a:rPr lang="en" sz="2000" b="1" dirty="0"/>
            <a:t>(Çık.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Aç olduklarında (Sayılar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t>Günah işlediklerinde</a:t>
          </a:r>
          <a:br>
            <a:rPr lang="en" sz="2000" b="1" dirty="0"/>
          </a:br>
          <a:r>
            <a:rPr lang="en" sz="2000" b="1" dirty="0"/>
            <a:t>(Çık.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O tutarlıydı, günde üç kez dua ederdi</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Tahmin edilebilirdi, penceresi Kudüs'e açılıyordu</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Belirli alışkanlıkları vardı; diz çökerek dua ederdi</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Şükran ve yakarışa odaklanıyordu</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3977" y="178207"/>
          <a:ext cx="1561228" cy="1636582"/>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3977" y="1817197"/>
          <a:ext cx="1561228" cy="5792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6">
                  <a:lumMod val="75000"/>
                </a:schemeClr>
              </a:solidFill>
            </a:rPr>
            <a:t>Yehoşafat halkın önünde ayakta dua etti                      (2. Tarihler 20:5)</a:t>
          </a:r>
        </a:p>
      </dsp:txBody>
      <dsp:txXfrm>
        <a:off x="3977" y="1817197"/>
        <a:ext cx="1561228" cy="579215"/>
      </dsp:txXfrm>
    </dsp:sp>
    <dsp:sp modelId="{EDB4A37D-8561-4929-99F8-AC235B3239EA}">
      <dsp:nvSpPr>
        <dsp:cNvPr id="0" name=""/>
        <dsp:cNvSpPr/>
      </dsp:nvSpPr>
      <dsp:spPr>
        <a:xfrm>
          <a:off x="1962511" y="178207"/>
          <a:ext cx="1561228" cy="1636582"/>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721395" y="1817197"/>
          <a:ext cx="2043461" cy="5792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rPr>
            <a:t>Davut şükretmek için Tanrı'nın huzurunda oturdu</a:t>
          </a:r>
          <a:br>
            <a:rPr lang="en" sz="2000" b="1" kern="1200" dirty="0">
              <a:solidFill>
                <a:schemeClr val="accent5">
                  <a:lumMod val="75000"/>
                </a:schemeClr>
              </a:solidFill>
            </a:rPr>
          </a:br>
          <a:r>
            <a:rPr lang="en" sz="2000" b="1" kern="1200" dirty="0">
              <a:solidFill>
                <a:schemeClr val="accent5">
                  <a:lumMod val="75000"/>
                </a:schemeClr>
              </a:solidFill>
            </a:rPr>
            <a:t>(2. Samuel 7:18)</a:t>
          </a:r>
        </a:p>
      </dsp:txBody>
      <dsp:txXfrm>
        <a:off x="1721395" y="1817197"/>
        <a:ext cx="2043461" cy="579215"/>
      </dsp:txXfrm>
    </dsp:sp>
    <dsp:sp modelId="{EC92B07E-2904-41D0-9661-42C1AFD2B2F2}">
      <dsp:nvSpPr>
        <dsp:cNvPr id="0" name=""/>
        <dsp:cNvSpPr/>
      </dsp:nvSpPr>
      <dsp:spPr>
        <a:xfrm>
          <a:off x="3982971" y="178207"/>
          <a:ext cx="1561228" cy="1636582"/>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921045" y="1817197"/>
          <a:ext cx="1685081" cy="5792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Süleyman diz çöküp ellerini kaldırarak dua etti </a:t>
          </a:r>
          <a:br>
            <a:rPr lang="es-ES" sz="2000" b="1" kern="1200" dirty="0">
              <a:solidFill>
                <a:schemeClr val="accent2">
                  <a:lumMod val="75000"/>
                </a:schemeClr>
              </a:solidFill>
            </a:rPr>
          </a:br>
          <a:r>
            <a:rPr lang="en" sz="2000" b="1" kern="1200" dirty="0">
              <a:solidFill>
                <a:schemeClr val="accent2">
                  <a:lumMod val="75000"/>
                </a:schemeClr>
              </a:solidFill>
            </a:rPr>
            <a:t>(1Kr. 8:54)</a:t>
          </a:r>
        </a:p>
      </dsp:txBody>
      <dsp:txXfrm>
        <a:off x="3921045" y="1817197"/>
        <a:ext cx="1685081" cy="579215"/>
      </dsp:txXfrm>
    </dsp:sp>
    <dsp:sp modelId="{E04F557E-0620-4279-8185-F3D5DA5EFC90}">
      <dsp:nvSpPr>
        <dsp:cNvPr id="0" name=""/>
        <dsp:cNvSpPr/>
      </dsp:nvSpPr>
      <dsp:spPr>
        <a:xfrm>
          <a:off x="5762314" y="178207"/>
          <a:ext cx="1561228" cy="1636582"/>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762314" y="1817197"/>
          <a:ext cx="1561228" cy="5792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Halk dua etmek için yere eğildi </a:t>
          </a:r>
          <a:br>
            <a:rPr lang="es-ES" sz="2000" b="1" kern="1200" dirty="0">
              <a:ln>
                <a:solidFill>
                  <a:schemeClr val="accent4">
                    <a:lumMod val="50000"/>
                  </a:schemeClr>
                </a:solidFill>
              </a:ln>
            </a:rPr>
          </a:br>
          <a:r>
            <a:rPr lang="en" sz="2000" b="1" kern="1200" dirty="0">
              <a:ln>
                <a:solidFill>
                  <a:schemeClr val="accent4">
                    <a:lumMod val="50000"/>
                  </a:schemeClr>
                </a:solidFill>
              </a:ln>
            </a:rPr>
            <a:t>(Neh. 8:6)</a:t>
          </a:r>
        </a:p>
      </dsp:txBody>
      <dsp:txXfrm>
        <a:off x="5762314" y="1817197"/>
        <a:ext cx="1561228" cy="579215"/>
      </dsp:txXfrm>
    </dsp:sp>
    <dsp:sp modelId="{409CBAFB-D84F-4FB1-8ADF-A849DF484FB6}">
      <dsp:nvSpPr>
        <dsp:cNvPr id="0" name=""/>
        <dsp:cNvSpPr/>
      </dsp:nvSpPr>
      <dsp:spPr>
        <a:xfrm>
          <a:off x="7661990" y="178207"/>
          <a:ext cx="1561228" cy="1636582"/>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479732" y="1817197"/>
          <a:ext cx="1925744" cy="5792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Davut yatağında yüzüstü yatarak dua etti </a:t>
          </a:r>
          <a:br>
            <a:rPr lang="es-ES" sz="2000" b="1" kern="1200" dirty="0">
              <a:solidFill>
                <a:schemeClr val="accent1">
                  <a:lumMod val="75000"/>
                </a:schemeClr>
              </a:solidFill>
            </a:rPr>
          </a:br>
          <a:r>
            <a:rPr lang="en" sz="2000" b="1" kern="1200" dirty="0">
              <a:solidFill>
                <a:schemeClr val="accent1">
                  <a:lumMod val="75000"/>
                </a:schemeClr>
              </a:solidFill>
            </a:rPr>
            <a:t>(1. Krallar 1:47)</a:t>
          </a:r>
        </a:p>
      </dsp:txBody>
      <dsp:txXfrm>
        <a:off x="7479732" y="1817197"/>
        <a:ext cx="1925744" cy="579215"/>
      </dsp:txXfrm>
    </dsp:sp>
    <dsp:sp modelId="{FAC1B06F-82D6-44E5-8A3F-A94EDA2109E5}">
      <dsp:nvSpPr>
        <dsp:cNvPr id="0" name=""/>
        <dsp:cNvSpPr/>
      </dsp:nvSpPr>
      <dsp:spPr>
        <a:xfrm>
          <a:off x="9910873" y="178207"/>
          <a:ext cx="1561228" cy="1636582"/>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561665" y="1817197"/>
          <a:ext cx="2259644" cy="5792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Nehemya, kralın önünde ayakta durup sessizce dua etti</a:t>
          </a:r>
          <a:br>
            <a:rPr lang="en" sz="2000" b="1" kern="1200" dirty="0">
              <a:solidFill>
                <a:schemeClr val="accent3">
                  <a:lumMod val="75000"/>
                </a:schemeClr>
              </a:solidFill>
            </a:rPr>
          </a:br>
          <a:r>
            <a:rPr lang="en" sz="2000" b="1" kern="1200" dirty="0">
              <a:solidFill>
                <a:schemeClr val="accent3">
                  <a:lumMod val="75000"/>
                </a:schemeClr>
              </a:solidFill>
            </a:rPr>
            <a:t>(Nehemya 2:1-4)</a:t>
          </a:r>
        </a:p>
      </dsp:txBody>
      <dsp:txXfrm>
        <a:off x="9561665" y="1817197"/>
        <a:ext cx="2259644" cy="579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rPr>
            <a:t>AİLE ÜYELERİ İÇİN</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t>Harun'un günahı yüzünden </a:t>
          </a:r>
          <a:br>
            <a:rPr lang="es-ES" sz="2000" b="1" kern="1200" dirty="0"/>
          </a:br>
          <a:r>
            <a:rPr lang="en" sz="2000" b="1" kern="1200" dirty="0"/>
            <a:t>(Tesniye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t>Meryem'in söylenmeleri yüzünden </a:t>
          </a:r>
          <a:br>
            <a:rPr lang="es-ES" sz="2000" b="1" kern="1200" dirty="0"/>
          </a:br>
          <a:r>
            <a:rPr lang="en" sz="2000" b="1" kern="1200" dirty="0"/>
            <a:t>(Sayılar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rPr>
            <a:t>HALK İÇİN</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Susadıklarında</a:t>
          </a:r>
          <a:br>
            <a:rPr lang="en" sz="2000" b="1" kern="1200" dirty="0"/>
          </a:br>
          <a:r>
            <a:rPr lang="en" sz="2000" b="1" kern="1200" dirty="0"/>
            <a:t>(Çık.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Aç olduklarında (Sayılar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t>Günah işlediklerinde</a:t>
          </a:r>
          <a:br>
            <a:rPr lang="en" sz="2000" b="1" kern="1200" dirty="0"/>
          </a:br>
          <a:r>
            <a:rPr lang="en" sz="2000" b="1" kern="1200" dirty="0"/>
            <a:t>(Çık.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DUA </a:t>
            </a:r>
            <a:br>
              <a:rPr lang="es-E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SAVAŞÇILAR</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9 Mayıs 2026 için 6. Ders</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DUA DOLU BİR YAŞAM</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US" b="1" dirty="0">
                <a:solidFill>
                  <a:schemeClr val="accent3">
                    <a:lumMod val="50000"/>
                  </a:schemeClr>
                </a:solidFill>
                <a:latin typeface="Comic Sans MS" panose="030F0702030302020204" pitchFamily="66" charset="0"/>
              </a:rPr>
              <a:t>“Enoch Tanrı ile sadakatle yürüdü; sonra ortadan kayboldu, çünkü Tanrı onu yanına aldı</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(Yaratılış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en" sz="2000" b="1" dirty="0"/>
              <a:t>Enoch, tufan öncesi insanların kötülüğünün giderek arttığı zor zamanlarda yaşadı. Oğlunun doğumu ile birlikte Tanrı’ya olan anlayışı genişledi ve O’nunla olan ilişkisi yoğunlaştı (Yaratılış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499911"/>
            <a:ext cx="9716727" cy="1323439"/>
          </a:xfrm>
          <a:prstGeom prst="rect">
            <a:avLst/>
          </a:prstGeom>
          <a:noFill/>
        </p:spPr>
        <p:txBody>
          <a:bodyPr wrap="square">
            <a:spAutoFit/>
          </a:bodyPr>
          <a:lstStyle/>
          <a:p>
            <a:pPr>
              <a:spcBef>
                <a:spcPts val="600"/>
              </a:spcBef>
            </a:pPr>
            <a:r>
              <a:rPr lang="en" sz="2000" b="1" dirty="0"/>
              <a:t>Dua, bu ilişkide önemli bir faktördü. İşleri ne kadar yoğun ve acil hale gelirse, duaları da o kadar sürekli ve hararetli oluyordu. Bazen, Tanrı ile daha fazla iletişim kurmak için ıssız yerlere çekilirdi. Ancak, Tanrı hakkındaki bilgisini insanlarla paylaşmak için her zaman halkın yanına geri dönerdi.</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53952" y="3718393"/>
            <a:ext cx="5172304" cy="3170099"/>
          </a:xfrm>
          <a:prstGeom prst="rect">
            <a:avLst/>
          </a:prstGeom>
          <a:noFill/>
        </p:spPr>
        <p:txBody>
          <a:bodyPr wrap="square">
            <a:spAutoFit/>
          </a:bodyPr>
          <a:lstStyle/>
          <a:p>
            <a:pPr>
              <a:spcBef>
                <a:spcPts val="600"/>
              </a:spcBef>
            </a:pPr>
            <a:r>
              <a:rPr lang="en" sz="2000" b="1" dirty="0"/>
              <a:t>Tanrı, hem günlük hayatın koşuşturmacası içinde hem de inzivanın sessizliğinde bizi duyar. Yeryüzünde O'nun bizi göremeyeceği ve duyamayacağı hiçbir yer yoktur. Dualarımızı kelimelerle ifade edebiliriz (bu, konsantre olmamıza yardımcı olur) ya da sessizlik içinde edebiliriz (bu, düşüncelerimizi ifade etmemize yardımcı olur). Önemli olan, dua yoluyla Tanrı ile iletişim kurmayı asla bırakmamaktır.</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MOSES</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TANRIYLA KONUŞMAK</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“O günden beri, Rab'bin yüz yüze tanıdığı Musa gibi bir peygamber İsrail'de ortaya çıkmadı</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(Tesniye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en" sz="2000" b="1" dirty="0"/>
              <a:t>Sina Dağı'ndan gelen Tanrı'nın sesini duyan İsrail halkı, O'nun sesinden korkarak bir daha kendileriyle doğrudan konuşmamasını istedi (Çıkış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543726" cy="1323439"/>
          </a:xfrm>
          <a:prstGeom prst="rect">
            <a:avLst/>
          </a:prstGeom>
          <a:noFill/>
        </p:spPr>
        <p:txBody>
          <a:bodyPr wrap="square">
            <a:spAutoFit/>
          </a:bodyPr>
          <a:lstStyle/>
          <a:p>
            <a:pPr>
              <a:spcBef>
                <a:spcPts val="600"/>
              </a:spcBef>
            </a:pPr>
            <a:r>
              <a:rPr lang="en" sz="2000" b="1" dirty="0"/>
              <a:t>Yüz yüze Tanrı ile konuşan Musa için durum böyle değildi (Tesniye 34:10). 40 yıl boyunca (yanan çalıdan ölümüne kadar), Musa ve Tanrı düzenli olarak kişisel diyaloglar kurdular (Mısır'dan Çıkış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 sz="2000" b="1" dirty="0"/>
              <a:t>Bizim Tanrı ile yüz yüze konuşma ayrıcalığımız yoktur, ancak dua, O'nunla doğrudan iletişim kurmamızı sağlayarak bu boşluğu doldurur.</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61985" y="3897821"/>
            <a:ext cx="4699463" cy="1938992"/>
          </a:xfrm>
          <a:prstGeom prst="rect">
            <a:avLst/>
          </a:prstGeom>
          <a:noFill/>
        </p:spPr>
        <p:txBody>
          <a:bodyPr wrap="square">
            <a:spAutoFit/>
          </a:bodyPr>
          <a:lstStyle/>
          <a:p>
            <a:pPr>
              <a:spcBef>
                <a:spcPts val="600"/>
              </a:spcBef>
            </a:pPr>
            <a:r>
              <a:rPr lang="en" sz="2000" b="1" dirty="0"/>
              <a:t>Kutsal Kitap, Tanrı'nın Musa'ya tapınağın inşası konusunda özel talimatlar verdiği ve ona çeşitli yasaları ilettiği birkaç kırk günlük dönemi kaydeder. Bu diyaloglar sırasında Musa, halk için de aracılık etti.</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ŞEFAAT DUASI</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7030A0"/>
                </a:solidFill>
                <a:latin typeface="Comic Sans MS" panose="030F0702030302020204" pitchFamily="66" charset="0"/>
              </a:rPr>
              <a:t>“Rab, Harun’a öfkelenerek onu yok etmek istedi, ama o sırada ben de Harun için dua ettim</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(Tesniye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 sz="2000" b="1" dirty="0"/>
              <a:t>Şefaat duası, başkalarının adına dua etmemizdir (Yakup 5:16; Matta 5:44; 1. Timoteos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2077513950"/>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en" sz="2000" b="1" dirty="0"/>
              <a:t>Musa’yı başkaları için dua etmeye iten şey neydi?</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Musa, çeşitli durumlarda ve farklı nedenlerle başkaları için Tanrı’ya aracılık etti:</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Aynı şey bizi de motive etmelidir: dua ettiğimiz kişilere duyduğumuz sevgi.</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361214" y="1012954"/>
            <a:ext cx="11469571" cy="4832092"/>
          </a:xfrm>
          <a:prstGeom prst="rect">
            <a:avLst/>
          </a:prstGeom>
          <a:noFill/>
        </p:spPr>
        <p:txBody>
          <a:bodyPr wrap="square">
            <a:spAutoFit/>
          </a:bodyPr>
          <a:lstStyle/>
          <a:p>
            <a:pPr>
              <a:spcBef>
                <a:spcPts val="600"/>
              </a:spcBef>
            </a:pPr>
            <a:r>
              <a:rPr lang="en-US" sz="2800" b="1" dirty="0">
                <a:latin typeface="Constantia" panose="02030602050306030303" pitchFamily="18" charset="0"/>
              </a:rPr>
              <a:t>“Aile çevremizde dua etmeliyiz ve her şeyden önce gizli duayı ihmal etmemeliyiz; zira bu, ruhun yaşam kaynağıdır. Dua ihmal edildiğinde ruhun gelişmesi imkânsızdır. Yalnızca aile içinde ya da toplu olarak yapılan dua yeterli değildir. Yalnızlık içinde ruh, Tanrı’nın inceleyen bakışlarına açılsın. Gizli dua, yalnızca duaları işiten Tanrı tarafından duyulmalıdır. Hiçbir meraklı kulak bu tür yakarışların yükünü üstlenmemelidir. Gizli duada ruh, çevresindeki etkilerden ve heyecandan arınır. Sakin ama coşkulu bir şekilde Tanrı’ya ulaşır. Gizliliği </a:t>
            </a:r>
            <a:r>
              <a:rPr lang="en-US" sz="2800" b="1" dirty="0" err="1">
                <a:latin typeface="Constantia" panose="02030602050306030303" pitchFamily="18" charset="0"/>
              </a:rPr>
              <a:t>gören</a:t>
            </a:r>
            <a:r>
              <a:rPr lang="en-US" sz="2800" b="1" dirty="0">
                <a:latin typeface="Constantia" panose="02030602050306030303" pitchFamily="18" charset="0"/>
              </a:rPr>
              <a:t>, kalpten yükselen duayı duymak için kulağını açan O’ndan yayılan etki tatlı ve kalıcı olacaktır</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Mesih’e Giden Adımlar</a:t>
            </a:r>
            <a:r>
              <a:rPr lang="en" sz="1600" b="1" dirty="0"/>
              <a:t>, s.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B77B857-F541-4746-8DD1-7A07992966FC}"/>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73901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“Rab’bi seviyorum, çünkü O benim sesimi ve yakarışlarımı işitti. Bana kulak verdi, bu yüzden yaşadığım sürece O’na </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yakaracağım” </a:t>
            </a:r>
            <a:b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b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Mezmurlar</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 </a:t>
            </a:r>
            <a:r>
              <a:rPr kumimoji="0" lang="es-ES" sz="1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NKJV</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a:t>
            </a:r>
          </a:p>
          <a:p>
            <a:pPr lvl="1">
              <a:spcBef>
                <a:spcPts val="600"/>
              </a:spcBef>
            </a:pPr>
            <a:r>
              <a:rPr lang="en" sz="2000" b="1" dirty="0"/>
              <a:t>Tehlikeli zamanlarda dua etmek</a:t>
            </a:r>
          </a:p>
          <a:p>
            <a:pPr lvl="1">
              <a:spcBef>
                <a:spcPts val="600"/>
              </a:spcBef>
            </a:pPr>
            <a:r>
              <a:rPr lang="en" sz="2000" b="1" dirty="0"/>
              <a:t>Doğru duruşla dua etmek</a:t>
            </a:r>
          </a:p>
          <a:p>
            <a:pPr>
              <a:spcBef>
                <a:spcPts val="1800"/>
              </a:spcBef>
            </a:pPr>
            <a:r>
              <a:rPr lang="en" sz="2000" b="1" dirty="0">
                <a:solidFill>
                  <a:srgbClr val="0070BB"/>
                </a:solidFill>
              </a:rPr>
              <a:t>Enoch:</a:t>
            </a:r>
          </a:p>
          <a:p>
            <a:pPr lvl="1">
              <a:spcBef>
                <a:spcPts val="600"/>
              </a:spcBef>
            </a:pPr>
            <a:r>
              <a:rPr lang="en" sz="2000" b="1" dirty="0"/>
              <a:t>Dua dolu bir hayat</a:t>
            </a:r>
          </a:p>
          <a:p>
            <a:pPr>
              <a:spcBef>
                <a:spcPts val="1800"/>
              </a:spcBef>
            </a:pPr>
            <a:r>
              <a:rPr lang="en" sz="2000" b="1" dirty="0">
                <a:solidFill>
                  <a:srgbClr val="BB4B00"/>
                </a:solidFill>
              </a:rPr>
              <a:t>Musa:</a:t>
            </a:r>
          </a:p>
          <a:p>
            <a:pPr lvl="1">
              <a:spcBef>
                <a:spcPts val="600"/>
              </a:spcBef>
            </a:pPr>
            <a:r>
              <a:rPr lang="en" sz="2000" b="1" dirty="0"/>
              <a:t>Tanrı ile konuşmak</a:t>
            </a:r>
          </a:p>
          <a:p>
            <a:pPr lvl="1">
              <a:spcBef>
                <a:spcPts val="600"/>
              </a:spcBef>
            </a:pPr>
            <a:r>
              <a:rPr lang="en" sz="2000" b="1" dirty="0"/>
              <a:t>Şefaat duası</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en" sz="2000" b="1" dirty="0"/>
              <a:t>İnsanlık dahil tüm varlıklar, birbirleriyle ve Tanrı ile iletişim kurma yeteneği ile Tanrı tarafından yaratılmıştır.</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Daniel, Enoch ve Musa, bu güçlü armağanı nasıl kullanabileceğimizin örnekleridir.</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Ancak Tanrı bize bir armağan bıraktı. O'nunla iletişimimizi sürdürmemizi sağlayan bir "telefon": dua.</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Ne yazık ki, Adem ve Havva günah işlediklerinde insanlar Tanrı ile doğrudan iletişim kurma yeteneğini yitirdiler.</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TEHLİKELİ ZAMANLARDA DUA ETMEK</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chemeClr val="accent1">
                    <a:lumMod val="75000"/>
                  </a:schemeClr>
                </a:solidFill>
                <a:latin typeface="Comic Sans MS" panose="030F0702030302020204" pitchFamily="66" charset="0"/>
              </a:rPr>
              <a:t>“Böylece Rab Tanrı’ya yöneldim ve dua ve yakarışla, oruçla, çul ve külle O’na yalvardım</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                (Daniel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75861"/>
            </a:xfrm>
            <a:prstGeom prst="rect">
              <a:avLst/>
            </a:prstGeom>
            <a:noFill/>
          </p:spPr>
          <p:txBody>
            <a:bodyPr vert="wordArtVert" wrap="none" rtlCol="0">
              <a:spAutoFit/>
            </a:bodyPr>
            <a:lstStyle/>
            <a:p>
              <a:r>
                <a:rPr lang="en" b="1" spc="-1000" dirty="0">
                  <a:effectLst>
                    <a:outerShdw blurRad="38100" dist="38100" dir="2700000" algn="tl">
                      <a:srgbClr val="000000">
                        <a:alpha val="43137"/>
                      </a:srgbClr>
                    </a:outerShdw>
                  </a:effectLst>
                </a:rPr>
                <a:t>İYİ </a:t>
              </a:r>
              <a:br>
                <a:rPr lang="es-ES" b="1" spc="-1000" dirty="0">
                  <a:effectLst>
                    <a:outerShdw blurRad="38100" dist="38100" dir="2700000" algn="tl">
                      <a:srgbClr val="000000">
                        <a:alpha val="43137"/>
                      </a:srgbClr>
                    </a:outerShdw>
                  </a:effectLst>
                </a:rPr>
              </a:br>
              <a:r>
                <a:rPr lang="en" b="1" spc="-1000" dirty="0">
                  <a:effectLst>
                    <a:outerShdw blurRad="38100" dist="38100" dir="2700000" algn="tl">
                      <a:srgbClr val="000000">
                        <a:alpha val="43137"/>
                      </a:srgbClr>
                    </a:outerShdw>
                  </a:effectLst>
                </a:rPr>
                <a:t>YÖNETİCİ</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72068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0" dirty="0"/>
                <a:t>DÜRÜSTLÜK</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3579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ÇALIŞKAN</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249760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t>YANMAZ</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35679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GÜVENİLİR</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39277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0" dirty="0"/>
                <a:t>SAYGIN</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91019" cy="35159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t>SADIK                 VE BAĞLILIK</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317943" y="3267075"/>
            <a:ext cx="1207255" cy="3515914"/>
            <a:chOff x="5477281" y="3143250"/>
            <a:chExt cx="805171"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77281" y="3871654"/>
              <a:ext cx="805171" cy="2675861"/>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400" spc="-600" dirty="0"/>
                <a:t>KÖTÜ ALIŞKANLIKLARI </a:t>
              </a:r>
              <a:br>
                <a:rPr lang="en" sz="1400" spc="-600" dirty="0"/>
              </a:br>
              <a:r>
                <a:rPr lang="en" sz="1400" spc="-600" dirty="0"/>
                <a:t>OLMAYANKÖTÜ </a:t>
              </a:r>
              <a:br>
                <a:rPr lang="en" sz="1400" spc="-600" dirty="0"/>
              </a:br>
              <a:r>
                <a:rPr lang="en" sz="1400" spc="-600" dirty="0"/>
                <a:t>ALIŞKANLIK</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rtlCol="0">
            <a:spAutoFit/>
          </a:bodyPr>
          <a:lstStyle/>
          <a:p>
            <a:pPr>
              <a:spcBef>
                <a:spcPts val="600"/>
              </a:spcBef>
            </a:pPr>
            <a:r>
              <a:rPr lang="en" sz="2000" b="1" dirty="0"/>
              <a:t>Tanrı'ya olan güveni sayesinde Daniel zeka, rüyaları yorumlama yeteneği ve bilgelik kazandı (Dan. 1:8, 17, 20). Kendi hayatı ve arkadaşlarının hayatları tehlikeye girdiğinde, dua ederek Tanrı'ya yöneldi (Dan.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en" sz="2000" b="1" dirty="0"/>
              <a:t>Dua dolu bir yaşamın ardından Daniel hangi özellikleri kazanmıştı (Dan.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en" sz="2000" b="1" dirty="0"/>
              <a:t>Gökler, Daniel’in duasına kulak verdi </a:t>
            </a:r>
            <a:br>
              <a:rPr lang="es-ES" sz="2000" b="1" dirty="0"/>
            </a:br>
            <a:r>
              <a:rPr lang="en" sz="2000" b="1" dirty="0"/>
              <a:t>(Dan. 9:20-23; 10:12). Düşmanları ancak bu bağı kopararak ona zarar verebilirdi (Dan.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825613610"/>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TEHLİKELİ ZAMANLARDA DUA ETMEK</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1" y="741148"/>
            <a:ext cx="12192000" cy="338554"/>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chemeClr val="accent1">
                    <a:lumMod val="75000"/>
                  </a:schemeClr>
                </a:solidFill>
                <a:latin typeface="Comic Sans MS" panose="030F0702030302020204" pitchFamily="66" charset="0"/>
              </a:rPr>
              <a:t>“Ben de Rab Tanrı'ya yöneldim ve dua ve yakarışla, oruç tutarak, çul ve </a:t>
            </a:r>
            <a:r>
              <a:rPr lang="en" sz="1600" b="1" dirty="0">
                <a:solidFill>
                  <a:schemeClr val="accent1">
                    <a:lumMod val="75000"/>
                  </a:schemeClr>
                </a:solidFill>
                <a:latin typeface="Comic Sans MS" panose="030F0702030302020204" pitchFamily="66" charset="0"/>
              </a:rPr>
              <a:t>kül</a:t>
            </a:r>
            <a:r>
              <a:rPr lang="en-US" sz="1600" b="1" dirty="0">
                <a:solidFill>
                  <a:schemeClr val="accent1">
                    <a:lumMod val="75000"/>
                  </a:schemeClr>
                </a:solidFill>
                <a:latin typeface="Comic Sans MS" panose="030F0702030302020204" pitchFamily="66" charset="0"/>
              </a:rPr>
              <a:t> içinde O'na yalvardım</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    (Daniel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yeni ölüm tehdidiyle karşı karşıya kalan Daniel, dua alışkanlıklarını sürdürdü (Dan.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DOĞRU DURUŞLA DUA ET</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a:effectLst>
                  <a:outerShdw blurRad="38100" dist="38100" dir="2700000" algn="tl">
                    <a:srgbClr val="000000"/>
                  </a:outerShdw>
                </a:effectLst>
                <a:latin typeface="Comic Sans MS" panose="030F0702030302020204" pitchFamily="66" charset="0"/>
              </a:rPr>
              <a:t>“Daniel, bu kararnamenin yayınlandığını öğrenince, evine gidip pencereleri Kudüs'e bakan üst kattaki odasına çıktı. Her gün üç kez diz çöküp, daha önce yaptığı gibi Tanrı'ya şükrederek dua etti</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en" sz="2000" b="1" dirty="0"/>
              <a:t>Dua ederken, sanki bir arkadaşımızla konuşuyormuş gibi Tanrı’yla konuşuruz. Ancak Tanrı bizim gibi değildir. O, evrenin Kralıdır.</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en" sz="2000" b="1" dirty="0"/>
              <a:t>Gözlerimizi kapatmak, duaya daha fazla konsantre olmamızı sağlar, ancak bazı durumlarda (yürürken, araba sürerken vb.) bu mümkün değildir.</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Her koşulda ve her zaman Tanrı’ya dua edebileceğimiz için, her zaman bu şekilde dua etmek mümkün veya gerekli değildir.</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nedenle, Daniel'in geleneği, O'nu Egemen olarak kabul ederek, O'nun huzurunda diz çöküp dua etmekti.</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Önemli olan, dualarımızı Tanrı'nın hak ettiği saygıyla yapmamızdır.</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3" y="1715201"/>
            <a:ext cx="11439526" cy="400110"/>
          </a:xfrm>
          <a:prstGeom prst="rect">
            <a:avLst/>
          </a:prstGeom>
          <a:noFill/>
        </p:spPr>
        <p:txBody>
          <a:bodyPr wrap="square" rtlCol="0">
            <a:spAutoFit/>
          </a:bodyPr>
          <a:lstStyle/>
          <a:p>
            <a:pPr>
              <a:spcBef>
                <a:spcPts val="600"/>
              </a:spcBef>
            </a:pPr>
            <a:r>
              <a:rPr lang="en" sz="2000" b="1" dirty="0"/>
              <a:t>İncil’de, kendi özel durumlarına göre farklı şekillerde dua eden insanların örneklerine rastlarız.</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859672244"/>
              </p:ext>
            </p:extLst>
          </p:nvPr>
        </p:nvGraphicFramePr>
        <p:xfrm>
          <a:off x="183355" y="2128185"/>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37206"/>
            <a:ext cx="10225087" cy="707886"/>
          </a:xfrm>
          <a:prstGeom prst="rect">
            <a:avLst/>
          </a:prstGeom>
          <a:noFill/>
        </p:spPr>
        <p:txBody>
          <a:bodyPr wrap="square" rtlCol="0">
            <a:spAutoFit/>
          </a:bodyPr>
          <a:lstStyle/>
          <a:p>
            <a:pPr algn="ctr">
              <a:spcBef>
                <a:spcPts val="600"/>
              </a:spcBef>
            </a:pPr>
            <a:r>
              <a:rPr lang="en" sz="2000" b="1" dirty="0"/>
              <a:t>Durumumuz ne olursa olsun, Kutsal Kitap bize durmaksızın (1. Selanikliler 5:17), sebatla (Koloseliler 4:2) ve sürekli (Romalılar 12:12) dua etmemizi öğütler.</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DOĞRU DURUŞLA DUA EDİN</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a:effectLst>
                  <a:outerShdw blurRad="38100" dist="38100" dir="2700000" algn="tl">
                    <a:srgbClr val="000000"/>
                  </a:outerShdw>
                </a:effectLst>
                <a:latin typeface="Comic Sans MS" panose="030F0702030302020204" pitchFamily="66" charset="0"/>
              </a:rPr>
              <a:t>“Daniel, bu kararnamenin yayınlandığını öğrenince, evine gidip pencereleri Kudüs'e bakan üst kattaki odasına çıktı. Günde üç kez diz çöküp, daha önce yaptığı gibi Tanrı'ya şükrederek dua etti</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ENOCH</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713</TotalTime>
  <Words>1174</Words>
  <Application>Microsoft Office PowerPoint</Application>
  <PresentationFormat>Panorámica</PresentationFormat>
  <Paragraphs>81</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docId:72E836649E9463CCAE01326DF74E1D70</cp:keywords>
  <cp:lastModifiedBy>Sergio</cp:lastModifiedBy>
  <cp:revision>109</cp:revision>
  <dcterms:created xsi:type="dcterms:W3CDTF">2026-03-23T08:04:11Z</dcterms:created>
  <dcterms:modified xsi:type="dcterms:W3CDTF">2026-04-20T04:46:40Z</dcterms:modified>
</cp:coreProperties>
</file>