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 id="294"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400" b="1" dirty="0">
              <a:effectLst>
                <a:outerShdw blurRad="38100" dist="38100" dir="2700000" algn="tl">
                  <a:srgbClr val="000000"/>
                </a:outerShdw>
              </a:effectLst>
            </a:rPr>
            <a:t>Tanrı, iyiliği nedeniyle bizi tövbeye çağırır                     (Rom.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rPr>
            <a:t>Biz O'nun çağrısına cevap veriyoruz</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 sz="2400" b="1" dirty="0">
              <a:effectLst>
                <a:outerShdw blurRad="38100" dist="38100" dir="2700000" algn="tl">
                  <a:srgbClr val="000000"/>
                </a:outerShdw>
              </a:effectLst>
            </a:rPr>
            <a:t>İşlediğimiz günahlara karşı içten bir pişmanlıkla</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 sz="2400" b="1">
              <a:effectLst>
                <a:outerShdw blurRad="38100" dist="38100" dir="2700000" algn="tl">
                  <a:srgbClr val="000000"/>
                </a:outerShdw>
              </a:effectLst>
            </a:rPr>
            <a:t>Günahı terk etmeye dair samimi bir kararla</a:t>
          </a:r>
          <a:endParaRPr lang="es-ES" sz="240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Tanrı, İsa'nın çarmıhta döktüğü kan sayesinde günahlarımızı bağışlar (Kol.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47128"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rPr>
            <a:t>GÜNAH VE LÜTF ARASINDAKİ İLİŞKİ</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Romalılar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Romalılar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Romalılar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Romalılar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US" sz="2000" b="1" dirty="0">
              <a:effectLst>
                <a:outerShdw blurRad="38100" dist="38100" dir="2700000" algn="tl">
                  <a:srgbClr val="000000"/>
                </a:outerShdw>
              </a:effectLst>
            </a:rPr>
            <a:t>“biz henüz günahkârken</a:t>
          </a:r>
          <a:r>
            <a:rPr lang="en" sz="2000" b="1" dirty="0">
              <a:effectLst>
                <a:outerShdw blurRad="38100" dist="38100" dir="2700000" algn="tl">
                  <a:srgbClr val="000000"/>
                </a:outerShdw>
              </a:effectLst>
            </a:rPr>
            <a:t>”</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“Mesih bizim için öldü”</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s-ES" sz="2000" b="1" dirty="0">
              <a:effectLst>
                <a:outerShdw blurRad="38100" dist="38100" dir="2700000" algn="tl">
                  <a:srgbClr val="000000"/>
                </a:outerShdw>
              </a:effectLst>
            </a:rPr>
            <a:t>“günahın </a:t>
          </a:r>
          <a:r>
            <a:rPr lang="es-ES" sz="2000" b="1" dirty="0" err="1">
              <a:effectLst>
                <a:outerShdw blurRad="38100" dist="38100" dir="2700000" algn="tl">
                  <a:srgbClr val="000000"/>
                </a:outerShdw>
              </a:effectLst>
            </a:rPr>
            <a:t>bol olduğu yerde</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“lütuf bol oldu”</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“günah ölümde hüküm sürdü”</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s-ES" sz="2000" b="1" dirty="0" err="1">
              <a:effectLst>
                <a:outerShdw blurRad="38100" dist="38100" dir="2700000" algn="tl">
                  <a:srgbClr val="000000"/>
                </a:outerShdw>
              </a:effectLst>
            </a:rPr>
            <a:t>“lütuf hüküm sürsün</a:t>
          </a:r>
          <a:r>
            <a:rPr lang="en" sz="2000" b="1" dirty="0">
              <a:effectLst>
                <a:outerShdw blurRad="38100" dist="38100" dir="2700000" algn="tl">
                  <a:srgbClr val="000000"/>
                </a:outerShdw>
              </a:effectLst>
            </a:rPr>
            <a:t>… </a:t>
          </a:r>
          <a:r>
            <a:rPr lang="es-ES" sz="2000" b="1" dirty="0">
              <a:effectLst>
                <a:outerShdw blurRad="38100" dist="38100" dir="2700000" algn="tl">
                  <a:srgbClr val="000000"/>
                </a:outerShdw>
              </a:effectLst>
            </a:rPr>
            <a:t>sonsuz </a:t>
          </a:r>
          <a:r>
            <a:rPr lang="es-ES" sz="2000" b="1" dirty="0" err="1">
              <a:effectLst>
                <a:outerShdw blurRad="38100" dist="38100" dir="2700000" algn="tl">
                  <a:srgbClr val="000000"/>
                </a:outerShdw>
              </a:effectLst>
            </a:rPr>
            <a:t>yaşama</a:t>
          </a:r>
          <a:r>
            <a:rPr lang="en" sz="2000" b="1" dirty="0">
              <a:effectLst>
                <a:outerShdw blurRad="38100" dist="38100" dir="2700000" algn="tl">
                  <a:srgbClr val="000000"/>
                </a:outerShdw>
              </a:effectLst>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“günahın ücreti ölümdür”</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“Tanrı’nın armağanı sonsuz yaşamdır”</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custScaleY="132362">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custScaleY="132362">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3608" y="305"/>
          <a:ext cx="2771063"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Tanrı, iyiliği nedeniyle bizi tövbeye çağırır                     (Rom. 2:4)</a:t>
          </a:r>
          <a:endParaRPr lang="es-ES" sz="2400" kern="1200" dirty="0">
            <a:effectLst>
              <a:outerShdw blurRad="38100" dist="38100" dir="2700000" algn="tl">
                <a:srgbClr val="000000"/>
              </a:outerShdw>
            </a:effectLst>
          </a:endParaRPr>
        </a:p>
      </dsp:txBody>
      <dsp:txXfrm>
        <a:off x="62546" y="59243"/>
        <a:ext cx="2653187" cy="1894412"/>
      </dsp:txXfrm>
    </dsp:sp>
    <dsp:sp modelId="{24B4C805-875B-42DF-9EDA-7666C9FD5160}">
      <dsp:nvSpPr>
        <dsp:cNvPr id="0" name=""/>
        <dsp:cNvSpPr/>
      </dsp:nvSpPr>
      <dsp:spPr>
        <a:xfrm>
          <a:off x="3160546" y="305"/>
          <a:ext cx="4786684"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Biz O'nun çağrısına cevap veriyoruz</a:t>
          </a:r>
          <a:endParaRPr lang="es-ES" sz="2400" kern="1200" dirty="0">
            <a:effectLst>
              <a:outerShdw blurRad="38100" dist="38100" dir="2700000" algn="tl">
                <a:srgbClr val="000000"/>
              </a:outerShdw>
            </a:effectLst>
          </a:endParaRPr>
        </a:p>
      </dsp:txBody>
      <dsp:txXfrm>
        <a:off x="3203657" y="43416"/>
        <a:ext cx="4700462" cy="1385706"/>
      </dsp:txXfrm>
    </dsp:sp>
    <dsp:sp modelId="{1C272054-25D2-4323-A92F-5E178CCA127F}">
      <dsp:nvSpPr>
        <dsp:cNvPr id="0" name=""/>
        <dsp:cNvSpPr/>
      </dsp:nvSpPr>
      <dsp:spPr>
        <a:xfrm>
          <a:off x="3160546" y="1523422"/>
          <a:ext cx="2296873"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İşlediğimiz günahlara karşı içten bir pişmanlıkla</a:t>
          </a:r>
          <a:endParaRPr lang="es-ES" sz="2400" kern="1200" dirty="0">
            <a:effectLst>
              <a:outerShdw blurRad="38100" dist="38100" dir="2700000" algn="tl">
                <a:srgbClr val="000000"/>
              </a:outerShdw>
            </a:effectLst>
          </a:endParaRPr>
        </a:p>
      </dsp:txBody>
      <dsp:txXfrm>
        <a:off x="3203657" y="1566533"/>
        <a:ext cx="2210651" cy="1385706"/>
      </dsp:txXfrm>
    </dsp:sp>
    <dsp:sp modelId="{B11E0663-641F-4C4D-B1CC-77C2B2BF8349}">
      <dsp:nvSpPr>
        <dsp:cNvPr id="0" name=""/>
        <dsp:cNvSpPr/>
      </dsp:nvSpPr>
      <dsp:spPr>
        <a:xfrm>
          <a:off x="5650357" y="1523422"/>
          <a:ext cx="2296873"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Günahı terk etmeye dair samimi bir kararla</a:t>
          </a:r>
          <a:endParaRPr lang="es-ES" sz="2400" kern="1200">
            <a:effectLst>
              <a:outerShdw blurRad="38100" dist="38100" dir="2700000" algn="tl">
                <a:srgbClr val="000000"/>
              </a:outerShdw>
            </a:effectLst>
          </a:endParaRPr>
        </a:p>
      </dsp:txBody>
      <dsp:txXfrm>
        <a:off x="5693468" y="1566533"/>
        <a:ext cx="2210651" cy="1385706"/>
      </dsp:txXfrm>
    </dsp:sp>
    <dsp:sp modelId="{9EE1508D-090B-4859-BDE7-C5DB9977FDE0}">
      <dsp:nvSpPr>
        <dsp:cNvPr id="0" name=""/>
        <dsp:cNvSpPr/>
      </dsp:nvSpPr>
      <dsp:spPr>
        <a:xfrm>
          <a:off x="8333105" y="305"/>
          <a:ext cx="337934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Tanrı, İsa'nın çarmıhta döktüğü kan sayesinde günahlarımızı bağışlar (Kol. 1:13-14)</a:t>
          </a:r>
          <a:endParaRPr lang="es-ES" sz="2400" kern="1200" dirty="0">
            <a:effectLst>
              <a:outerShdw blurRad="38100" dist="38100" dir="2700000" algn="tl">
                <a:srgbClr val="000000"/>
              </a:outerShdw>
            </a:effectLst>
          </a:endParaRPr>
        </a:p>
      </dsp:txBody>
      <dsp:txXfrm>
        <a:off x="8392043" y="59243"/>
        <a:ext cx="326146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293"/>
          <a:ext cx="271985" cy="2268186"/>
        </a:xfrm>
        <a:custGeom>
          <a:avLst/>
          <a:gdLst/>
          <a:ahLst/>
          <a:cxnLst/>
          <a:rect l="0" t="0" r="0" b="0"/>
          <a:pathLst>
            <a:path>
              <a:moveTo>
                <a:pt x="0" y="0"/>
              </a:moveTo>
              <a:lnTo>
                <a:pt x="0" y="2268186"/>
              </a:lnTo>
              <a:lnTo>
                <a:pt x="271985" y="2268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29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89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293"/>
          <a:ext cx="271985" cy="2268186"/>
        </a:xfrm>
        <a:custGeom>
          <a:avLst/>
          <a:gdLst/>
          <a:ahLst/>
          <a:cxnLst/>
          <a:rect l="0" t="0" r="0" b="0"/>
          <a:pathLst>
            <a:path>
              <a:moveTo>
                <a:pt x="0" y="0"/>
              </a:moveTo>
              <a:lnTo>
                <a:pt x="0" y="2268186"/>
              </a:lnTo>
              <a:lnTo>
                <a:pt x="271985" y="2268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29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89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29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29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89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29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29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89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27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GÜNAH VE LÜTF ARASINDAKİ İLİŞKİ</a:t>
          </a:r>
        </a:p>
      </dsp:txBody>
      <dsp:txXfrm>
        <a:off x="1043776" y="1277"/>
        <a:ext cx="6642466" cy="906618"/>
      </dsp:txXfrm>
    </dsp:sp>
    <dsp:sp modelId="{48F2C72B-BD61-4BB9-99EB-5ED5D073CE12}">
      <dsp:nvSpPr>
        <dsp:cNvPr id="0" name=""/>
        <dsp:cNvSpPr/>
      </dsp:nvSpPr>
      <dsp:spPr>
        <a:xfrm>
          <a:off x="167367" y="128867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Romalılar 5:8</a:t>
          </a:r>
        </a:p>
      </dsp:txBody>
      <dsp:txXfrm>
        <a:off x="167367" y="1288675"/>
        <a:ext cx="1813236" cy="906618"/>
      </dsp:txXfrm>
    </dsp:sp>
    <dsp:sp modelId="{03096DEB-1C3F-4FF0-B037-ECF4BCF6622D}">
      <dsp:nvSpPr>
        <dsp:cNvPr id="0" name=""/>
        <dsp:cNvSpPr/>
      </dsp:nvSpPr>
      <dsp:spPr>
        <a:xfrm>
          <a:off x="620676" y="257607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“biz henüz günahkârken</a:t>
          </a:r>
          <a:r>
            <a:rPr lang="en" sz="2000" b="1" kern="1200" dirty="0">
              <a:effectLst>
                <a:outerShdw blurRad="38100" dist="38100" dir="2700000" algn="tl">
                  <a:srgbClr val="000000"/>
                </a:outerShdw>
              </a:effectLst>
            </a:rPr>
            <a:t>”</a:t>
          </a:r>
        </a:p>
      </dsp:txBody>
      <dsp:txXfrm>
        <a:off x="620676" y="2576073"/>
        <a:ext cx="1813236" cy="906618"/>
      </dsp:txXfrm>
    </dsp:sp>
    <dsp:sp modelId="{B0E1637B-731E-425A-B055-D54523099304}">
      <dsp:nvSpPr>
        <dsp:cNvPr id="0" name=""/>
        <dsp:cNvSpPr/>
      </dsp:nvSpPr>
      <dsp:spPr>
        <a:xfrm>
          <a:off x="620676" y="386347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“Mesih bizim için öldü”</a:t>
          </a:r>
        </a:p>
      </dsp:txBody>
      <dsp:txXfrm>
        <a:off x="620676" y="3863471"/>
        <a:ext cx="1813236" cy="906618"/>
      </dsp:txXfrm>
    </dsp:sp>
    <dsp:sp modelId="{2F1094A8-C456-41A9-8182-1EF642AB00AE}">
      <dsp:nvSpPr>
        <dsp:cNvPr id="0" name=""/>
        <dsp:cNvSpPr/>
      </dsp:nvSpPr>
      <dsp:spPr>
        <a:xfrm>
          <a:off x="2361383" y="128867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Romalılar 5:20</a:t>
          </a:r>
        </a:p>
      </dsp:txBody>
      <dsp:txXfrm>
        <a:off x="2361383" y="1288675"/>
        <a:ext cx="1813236" cy="906618"/>
      </dsp:txXfrm>
    </dsp:sp>
    <dsp:sp modelId="{1AE8B4A1-F029-49DB-9559-8AEBC4B9A1F2}">
      <dsp:nvSpPr>
        <dsp:cNvPr id="0" name=""/>
        <dsp:cNvSpPr/>
      </dsp:nvSpPr>
      <dsp:spPr>
        <a:xfrm>
          <a:off x="2814692" y="257607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“günahın </a:t>
          </a:r>
          <a:r>
            <a:rPr lang="es-ES" sz="2000" b="1" kern="1200" dirty="0" err="1">
              <a:effectLst>
                <a:outerShdw blurRad="38100" dist="38100" dir="2700000" algn="tl">
                  <a:srgbClr val="000000"/>
                </a:outerShdw>
              </a:effectLst>
            </a:rPr>
            <a:t>bol olduğu yerde</a:t>
          </a:r>
          <a:r>
            <a:rPr lang="en" sz="2000" b="1" kern="1200" dirty="0">
              <a:effectLst>
                <a:outerShdw blurRad="38100" dist="38100" dir="2700000" algn="tl">
                  <a:srgbClr val="000000"/>
                </a:outerShdw>
              </a:effectLst>
            </a:rPr>
            <a:t>”</a:t>
          </a:r>
        </a:p>
      </dsp:txBody>
      <dsp:txXfrm>
        <a:off x="2814692" y="2576073"/>
        <a:ext cx="1813236" cy="906618"/>
      </dsp:txXfrm>
    </dsp:sp>
    <dsp:sp modelId="{B5AAC453-AB93-4C41-99BE-D02969067430}">
      <dsp:nvSpPr>
        <dsp:cNvPr id="0" name=""/>
        <dsp:cNvSpPr/>
      </dsp:nvSpPr>
      <dsp:spPr>
        <a:xfrm>
          <a:off x="2814692" y="386347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“lütuf bol oldu”</a:t>
          </a:r>
        </a:p>
      </dsp:txBody>
      <dsp:txXfrm>
        <a:off x="2814692" y="3863471"/>
        <a:ext cx="1813236" cy="906618"/>
      </dsp:txXfrm>
    </dsp:sp>
    <dsp:sp modelId="{20263B8B-863E-4731-A214-351CCDC5F466}">
      <dsp:nvSpPr>
        <dsp:cNvPr id="0" name=""/>
        <dsp:cNvSpPr/>
      </dsp:nvSpPr>
      <dsp:spPr>
        <a:xfrm>
          <a:off x="4555399" y="128867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Romalılar 5:21</a:t>
          </a:r>
        </a:p>
      </dsp:txBody>
      <dsp:txXfrm>
        <a:off x="4555399" y="1288675"/>
        <a:ext cx="1813236" cy="906618"/>
      </dsp:txXfrm>
    </dsp:sp>
    <dsp:sp modelId="{EEC701D5-665E-42FE-9D3F-1912A14690B5}">
      <dsp:nvSpPr>
        <dsp:cNvPr id="0" name=""/>
        <dsp:cNvSpPr/>
      </dsp:nvSpPr>
      <dsp:spPr>
        <a:xfrm>
          <a:off x="5008708" y="257607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“günah ölümde hüküm sürdü”</a:t>
          </a:r>
        </a:p>
      </dsp:txBody>
      <dsp:txXfrm>
        <a:off x="5008708" y="2576073"/>
        <a:ext cx="1813236" cy="906618"/>
      </dsp:txXfrm>
    </dsp:sp>
    <dsp:sp modelId="{0A1C5E64-379D-4381-9916-68C3253F985C}">
      <dsp:nvSpPr>
        <dsp:cNvPr id="0" name=""/>
        <dsp:cNvSpPr/>
      </dsp:nvSpPr>
      <dsp:spPr>
        <a:xfrm>
          <a:off x="5008708" y="3863471"/>
          <a:ext cx="1813236" cy="12000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“lütuf hüküm sürsün</a:t>
          </a:r>
          <a:r>
            <a:rPr lang="en" sz="2000" b="1" kern="1200" dirty="0">
              <a:effectLst>
                <a:outerShdw blurRad="38100" dist="38100" dir="2700000" algn="tl">
                  <a:srgbClr val="000000"/>
                </a:outerShdw>
              </a:effectLst>
            </a:rPr>
            <a:t>… </a:t>
          </a:r>
          <a:r>
            <a:rPr lang="es-ES" sz="2000" b="1" kern="1200" dirty="0">
              <a:effectLst>
                <a:outerShdw blurRad="38100" dist="38100" dir="2700000" algn="tl">
                  <a:srgbClr val="000000"/>
                </a:outerShdw>
              </a:effectLst>
            </a:rPr>
            <a:t>sonsuz </a:t>
          </a:r>
          <a:r>
            <a:rPr lang="es-ES" sz="2000" b="1" kern="1200" dirty="0" err="1">
              <a:effectLst>
                <a:outerShdw blurRad="38100" dist="38100" dir="2700000" algn="tl">
                  <a:srgbClr val="000000"/>
                </a:outerShdw>
              </a:effectLst>
            </a:rPr>
            <a:t>yaşama</a:t>
          </a:r>
          <a:r>
            <a:rPr lang="en" sz="2000" b="1" kern="1200" dirty="0">
              <a:effectLst>
                <a:outerShdw blurRad="38100" dist="38100" dir="2700000" algn="tl">
                  <a:srgbClr val="000000"/>
                </a:outerShdw>
              </a:effectLst>
            </a:rPr>
            <a:t>”</a:t>
          </a:r>
        </a:p>
      </dsp:txBody>
      <dsp:txXfrm>
        <a:off x="5008708" y="3863471"/>
        <a:ext cx="1813236" cy="1200018"/>
      </dsp:txXfrm>
    </dsp:sp>
    <dsp:sp modelId="{3D2E92C9-3E52-4947-AD1E-A573E4B8CEC4}">
      <dsp:nvSpPr>
        <dsp:cNvPr id="0" name=""/>
        <dsp:cNvSpPr/>
      </dsp:nvSpPr>
      <dsp:spPr>
        <a:xfrm>
          <a:off x="6749416" y="128867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Romalılar 6:23</a:t>
          </a:r>
        </a:p>
      </dsp:txBody>
      <dsp:txXfrm>
        <a:off x="6749416" y="1288675"/>
        <a:ext cx="1813236" cy="906618"/>
      </dsp:txXfrm>
    </dsp:sp>
    <dsp:sp modelId="{687C95BF-BDFD-4DE1-95CC-7FE9870D8F31}">
      <dsp:nvSpPr>
        <dsp:cNvPr id="0" name=""/>
        <dsp:cNvSpPr/>
      </dsp:nvSpPr>
      <dsp:spPr>
        <a:xfrm>
          <a:off x="7202725" y="257607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“günahın ücreti ölümdür”</a:t>
          </a:r>
        </a:p>
      </dsp:txBody>
      <dsp:txXfrm>
        <a:off x="7202725" y="2576073"/>
        <a:ext cx="1813236" cy="906618"/>
      </dsp:txXfrm>
    </dsp:sp>
    <dsp:sp modelId="{8A019AD5-0E2C-469B-8903-F9CDCEB7D2C7}">
      <dsp:nvSpPr>
        <dsp:cNvPr id="0" name=""/>
        <dsp:cNvSpPr/>
      </dsp:nvSpPr>
      <dsp:spPr>
        <a:xfrm>
          <a:off x="7202725" y="3863471"/>
          <a:ext cx="1813236" cy="12000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“Tanrı’nın armağanı sonsuz yaşamdır”</a:t>
          </a:r>
        </a:p>
      </dsp:txBody>
      <dsp:txXfrm>
        <a:off x="7202725" y="3863471"/>
        <a:ext cx="1813236" cy="12000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17/05/2026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17/05/2026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70445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5400" b="1" dirty="0">
                <a:ln w="22225">
                  <a:noFill/>
                  <a:prstDash val="solid"/>
                </a:ln>
                <a:solidFill>
                  <a:schemeClr val="accent2">
                    <a:lumMod val="40000"/>
                    <a:lumOff val="60000"/>
                  </a:schemeClr>
                </a:solidFill>
                <a:effectLst>
                  <a:outerShdw blurRad="38100" dist="25400" dir="2700000" algn="tl">
                    <a:srgbClr val="000000"/>
                  </a:outerShdw>
                </a:effectLst>
              </a:rPr>
              <a:t>TÖVBE VE AFFETME</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 sz="1600" b="1" dirty="0">
                <a:solidFill>
                  <a:srgbClr val="D5F7EE"/>
                </a:solidFill>
                <a:effectLst>
                  <a:glow rad="127000">
                    <a:srgbClr val="204F7B"/>
                  </a:glow>
                  <a:outerShdw blurRad="38100" dist="38100" dir="2700000" algn="tl">
                    <a:srgbClr val="000000">
                      <a:alpha val="43137"/>
                    </a:srgbClr>
                  </a:outerShdw>
                </a:effectLst>
              </a:rPr>
              <a:t>6 Haziran 2026 için 10. Ders</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BAĞIŞLAMANIN LÜTFU</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584775"/>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“Ya </a:t>
            </a:r>
            <a:r>
              <a:rPr lang="en-US" b="1" dirty="0">
                <a:solidFill>
                  <a:schemeClr val="accent1">
                    <a:lumMod val="50000"/>
                  </a:schemeClr>
                </a:solidFill>
                <a:latin typeface="Comic Sans MS" panose="030F0702030302020204" pitchFamily="66" charset="0"/>
              </a:rPr>
              <a:t>RAB, adının hatırı için, günahımı bağışla, ne kadar büyük olursa </a:t>
            </a:r>
            <a:r>
              <a:rPr lang="en" b="1" dirty="0">
                <a:solidFill>
                  <a:schemeClr val="accent1">
                    <a:lumMod val="50000"/>
                  </a:schemeClr>
                </a:solidFill>
                <a:latin typeface="Comic Sans MS" panose="030F0702030302020204" pitchFamily="66" charset="0"/>
              </a:rPr>
              <a:t>olsun” </a:t>
            </a:r>
            <a:r>
              <a:rPr lang="en" sz="1400" b="1" dirty="0">
                <a:solidFill>
                  <a:schemeClr val="accent1">
                    <a:lumMod val="50000"/>
                  </a:schemeClr>
                </a:solidFill>
                <a:latin typeface="Comic Sans MS" panose="030F0702030302020204" pitchFamily="66" charset="0"/>
              </a:rPr>
              <a:t>(Mezmurlar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304925"/>
            <a:ext cx="9047758" cy="400110"/>
          </a:xfrm>
          <a:prstGeom prst="rect">
            <a:avLst/>
          </a:prstGeom>
          <a:noFill/>
        </p:spPr>
        <p:txBody>
          <a:bodyPr wrap="square" rtlCol="0">
            <a:spAutoFit/>
          </a:bodyPr>
          <a:lstStyle/>
          <a:p>
            <a:pPr algn="ctr">
              <a:spcBef>
                <a:spcPts val="600"/>
              </a:spcBef>
            </a:pPr>
            <a:r>
              <a:rPr lang="en" sz="2000" b="1" dirty="0"/>
              <a:t>Günah ile lütuf arasındaki ilişki nedir?</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833160852"/>
              </p:ext>
            </p:extLst>
          </p:nvPr>
        </p:nvGraphicFramePr>
        <p:xfrm>
          <a:off x="1504336" y="1697983"/>
          <a:ext cx="9183329" cy="5064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rPr>
              <a:t>BAĞIŞLANMA ELBISELERİ</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“O, ‘Dostum, düğün kıyafeti giymeden buraya nasıl girdin?’ diye sordu. Adam şaşkınlıktan dilini yuttu</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(Matta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015663"/>
          </a:xfrm>
          <a:prstGeom prst="rect">
            <a:avLst/>
          </a:prstGeom>
          <a:noFill/>
        </p:spPr>
        <p:txBody>
          <a:bodyPr wrap="square" rtlCol="0">
            <a:spAutoFit/>
          </a:bodyPr>
          <a:lstStyle/>
          <a:p>
            <a:pPr>
              <a:spcBef>
                <a:spcPts val="600"/>
              </a:spcBef>
            </a:pPr>
            <a:r>
              <a:rPr lang="en" sz="2000" b="1" dirty="0"/>
              <a:t>Tanrı’nın Kilisesi—ve dolayısıyla her bir üyesi—“temiz ve parlak ince keten” giysiler giymektedir ve </a:t>
            </a:r>
            <a:r>
              <a:rPr lang="en-US" sz="2000" b="1" dirty="0"/>
              <a:t>“leke, kırışıklık ya da benzeri bir şey </a:t>
            </a:r>
            <a:r>
              <a:rPr lang="en" sz="2000" b="1" dirty="0"/>
              <a:t>yoktur” (Vahiy 19:8; Efesliler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554545"/>
          </a:xfrm>
          <a:prstGeom prst="rect">
            <a:avLst/>
          </a:prstGeom>
          <a:noFill/>
        </p:spPr>
        <p:txBody>
          <a:bodyPr wrap="square">
            <a:spAutoFit/>
          </a:bodyPr>
          <a:lstStyle/>
          <a:p>
            <a:pPr>
              <a:spcBef>
                <a:spcPts val="600"/>
              </a:spcBef>
            </a:pPr>
            <a:r>
              <a:rPr lang="en" sz="2000" b="1" dirty="0"/>
              <a:t>Adem ve Havva günah işlediklerinde, çıplaklıklarını kendi yaptıklarıyla örttüler. Ama yine de kendilerini Tanrı’nın huzurunda çıplak saydılar (Yaratılış 3:7-10). Tanrı’nın sağladığı giysi, Mesih’in bize verdiği “düğün giysisi”nin bir simgesiydi: günahlarımızı silip süpüren O’nun kusursuz doğruluğu (Yaratılış 3:21; Mezmurlar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ince keten, “kutsalların doğru işlerinin” bir sembolüdür (Vahiy 19:8b). Ancak bu doğruluk kendilerine ait değildir; Mesih tarafından onlara verilmiştir (Vahiy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6145919"/>
            <a:ext cx="447834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Kimse bu giysi olmadan Cennete gidemez (Mat.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681317"/>
            <a:ext cx="8397056" cy="4524315"/>
          </a:xfrm>
          <a:prstGeom prst="rect">
            <a:avLst/>
          </a:prstGeom>
          <a:noFill/>
        </p:spPr>
        <p:txBody>
          <a:bodyPr wrap="square">
            <a:spAutoFit/>
          </a:bodyPr>
          <a:lstStyle/>
          <a:p>
            <a:pPr>
              <a:spcBef>
                <a:spcPts val="600"/>
              </a:spcBef>
            </a:pPr>
            <a:r>
              <a:rPr lang="en-US" sz="2400" b="1" dirty="0">
                <a:latin typeface="Constantia" panose="02030602050306030303" pitchFamily="18" charset="0"/>
              </a:rPr>
              <a:t>“Tanrı’nın çocuğu olmak isteyen kişi, tövbe ve bağışlanmanın ancak Mesih’in kefaretiyle elde edilebileceği gerçeğini kabul etmelidir. Bundan emin olan günahkar, kendisi için yapılan esere uygun bir çaba göstermeli ve yorulmak bilmeyen bir yakarışla lütuf tahtına dua etmelidir ki, Tanrı’nın yenileyici gücü ruhuna girebilsin. Mesih, tövbe edenlerden başkasını bağışlamaz, ancak bağışladığı kişiyi önce tövbe ettirir. Hazırlanan imkân tamdır ve Mesih’in sonsuz doğruluğu, iman eden her ruhun hesabına yazılır. Cennetin dokuma tezgahında dokunan pahalı, lekesiz cüppe, tövbe eden, iman eden günahkar için hazırlanmıştır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(Seçilmiş Mesajlar, cilt 1, s.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4593BF2-CC58-49C5-A334-93773072E717}"/>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6676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“Eğer günahlarımızı itiraf edersek, O sadık ve adildir; günahlarımızı bağışlayacak ve bizi her türlü kötülükten arındıracaktır</a:t>
            </a: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Yuhanna 1:9, </a:t>
            </a:r>
            <a:r>
              <a:rPr kumimoji="0" lang="es-ES" sz="18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967810" y="3771900"/>
            <a:ext cx="417606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Tövbe:</a:t>
            </a:r>
          </a:p>
          <a:p>
            <a:pPr lvl="1">
              <a:spcBef>
                <a:spcPts val="600"/>
              </a:spcBef>
            </a:pPr>
            <a:r>
              <a:rPr lang="en" sz="2000" b="1" dirty="0">
                <a:solidFill>
                  <a:srgbClr val="7B259E"/>
                </a:solidFill>
              </a:rPr>
              <a:t>Tövbeyi ertelemek</a:t>
            </a:r>
          </a:p>
          <a:p>
            <a:pPr lvl="1">
              <a:spcBef>
                <a:spcPts val="600"/>
              </a:spcBef>
            </a:pPr>
            <a:r>
              <a:rPr lang="en" sz="2000" b="1" dirty="0">
                <a:solidFill>
                  <a:srgbClr val="25889E"/>
                </a:solidFill>
              </a:rPr>
              <a:t>Gerçek tövbe</a:t>
            </a:r>
          </a:p>
          <a:p>
            <a:pPr lvl="1">
              <a:spcBef>
                <a:spcPts val="600"/>
              </a:spcBef>
            </a:pPr>
            <a:r>
              <a:rPr lang="en" sz="2000" b="1" dirty="0">
                <a:solidFill>
                  <a:srgbClr val="BE2B39"/>
                </a:solidFill>
              </a:rPr>
              <a:t>Tövbe çağrısı</a:t>
            </a:r>
          </a:p>
          <a:p>
            <a:pPr>
              <a:spcBef>
                <a:spcPts val="1800"/>
              </a:spcBef>
            </a:pPr>
            <a:r>
              <a:rPr lang="en" sz="2000" b="1" dirty="0"/>
              <a:t>Bağışlama:</a:t>
            </a:r>
          </a:p>
          <a:p>
            <a:pPr lvl="1">
              <a:spcBef>
                <a:spcPts val="600"/>
              </a:spcBef>
            </a:pPr>
            <a:r>
              <a:rPr lang="en" sz="2000" b="1" dirty="0">
                <a:solidFill>
                  <a:srgbClr val="264F9F"/>
                </a:solidFill>
              </a:rPr>
              <a:t>Bağışlamanın lütfu</a:t>
            </a:r>
          </a:p>
          <a:p>
            <a:pPr lvl="1">
              <a:spcBef>
                <a:spcPts val="600"/>
              </a:spcBef>
            </a:pPr>
            <a:r>
              <a:rPr lang="en" sz="2000" b="1" dirty="0">
                <a:solidFill>
                  <a:srgbClr val="4BA128"/>
                </a:solidFill>
              </a:rPr>
              <a:t>Bağışlamanın giysileri</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spcBef>
                <a:spcPts val="600"/>
              </a:spcBef>
            </a:pPr>
            <a:r>
              <a:rPr lang="en" sz="2000" b="1" dirty="0"/>
              <a:t>Kutsal Kitap, “Herkes günah işledi ve Tanrı’nın yüceliğinden yoksun kaldı” (Rom. 3:23) der.</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5636"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5636"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42287"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042287"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42287"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42287"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42287"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Tek bir şart vardır: tövbe.</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Ancak Tanrı günahlarımızı bağışlamaya isteklidir. Hiçbir günah, Tanrı’nın bağışlamaya istekli olmayacağı kadar büyük ya da korkunç değildir (Yeşaya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Ayrıca, günahlarımızdan kaçınamayacağımız veya onları ortadan kaldıramayacağımız da belirtilir (Yeremya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TÖVBE</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TÖVBEYİ ERTELEMEK</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“İsa ona cevap vererek şöyle dedi: ‘Marta, Marta, birçok şey için endişeleniyor ve telaşlanıyorsun’” </a:t>
            </a:r>
            <a:r>
              <a:rPr lang="en" sz="1400" b="1" dirty="0">
                <a:solidFill>
                  <a:schemeClr val="tx2">
                    <a:lumMod val="50000"/>
                  </a:schemeClr>
                </a:solidFill>
                <a:latin typeface="Comic Sans MS" panose="030F0702030302020204" pitchFamily="66" charset="0"/>
              </a:rPr>
              <a:t>(Luka 10:41 </a:t>
            </a:r>
            <a:r>
              <a:rPr lang="en" sz="1100" b="1" dirty="0">
                <a:solidFill>
                  <a:schemeClr val="tx2">
                    <a:lumMod val="50000"/>
                  </a:schemeClr>
                </a:solidFill>
                <a:latin typeface="Comic Sans MS" panose="030F0702030302020204" pitchFamily="66" charset="0"/>
              </a:rPr>
              <a:t>NKJV</a:t>
            </a:r>
            <a:r>
              <a:rPr lang="en"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spcBef>
                <a:spcPts val="600"/>
              </a:spcBef>
            </a:pPr>
            <a:r>
              <a:rPr lang="en" sz="2000" b="1" dirty="0"/>
              <a:t>Lazarus’un evinde İsa, kurtuluş için hayati önem taşıyan önemli konulardan bahsetti. Ama Marta dinlemedi. Zamanı yoktu. Yapacak o kadar çok şey vardı ki! (Luka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394608"/>
            <a:ext cx="5933837" cy="1631216"/>
          </a:xfrm>
          <a:prstGeom prst="rect">
            <a:avLst/>
          </a:prstGeom>
          <a:noFill/>
        </p:spPr>
        <p:txBody>
          <a:bodyPr wrap="square">
            <a:spAutoFit/>
          </a:bodyPr>
          <a:lstStyle/>
          <a:p>
            <a:pPr>
              <a:spcBef>
                <a:spcPts val="600"/>
              </a:spcBef>
            </a:pPr>
            <a:r>
              <a:rPr lang="en" sz="2000" b="1" dirty="0"/>
              <a:t>Bu bizim başımıza da gelir. Günah işlediğimizde ve Kutsal Ruh bizi tövbeye çağırdığında, Şeytan bizi faaliyetler, endişeler veya günahkâr durumumuzu düşünmemizi ve bağışlanma aramamızı engelleyen başka dikkat dağıtıcı şeylerle doldurur.</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64442"/>
            <a:ext cx="3993423" cy="2554545"/>
          </a:xfrm>
          <a:prstGeom prst="rect">
            <a:avLst/>
          </a:prstGeom>
          <a:noFill/>
        </p:spPr>
        <p:txBody>
          <a:bodyPr wrap="square">
            <a:spAutoFit/>
          </a:bodyPr>
          <a:lstStyle/>
          <a:p>
            <a:pPr>
              <a:spcBef>
                <a:spcPts val="600"/>
              </a:spcBef>
            </a:pPr>
            <a:r>
              <a:rPr lang="en" sz="2000" b="1" dirty="0"/>
              <a:t>Ancak Tanrı pes etmez. Çağrısını sürdürür (Hezekiel 33:11). Günahlarımızı kirli giysilere benzetir (Yeşaya 64:6). Bir takas önerir: kirli giysilerimizi, İsa'nın kanıyla yıkanmış temiz giysileriyle değiştirmeyi (Zekeriya 3:4, Vahiy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GERÇEK TÖVBE</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40124"/>
            <a:ext cx="8439150" cy="646331"/>
          </a:xfrm>
          <a:prstGeom prst="rect">
            <a:avLst/>
          </a:prstGeom>
          <a:noFill/>
        </p:spPr>
        <p:txBody>
          <a:bodyPr wrap="square">
            <a:spAutoFit/>
          </a:bodyPr>
          <a:lstStyle/>
          <a:p>
            <a:pPr algn="ctr"/>
            <a:r>
              <a:rPr lang="en-US" b="1" dirty="0">
                <a:solidFill>
                  <a:schemeClr val="accent6">
                    <a:lumMod val="50000"/>
                  </a:schemeClr>
                </a:solidFill>
                <a:latin typeface="Comic Sans MS" panose="030F0702030302020204" pitchFamily="66" charset="0"/>
              </a:rPr>
              <a:t>“Gelin, Rab’be dönelim. O bizi parçaladı, ama bizi iyileştirecek; bizi yaraladı, ama yaralarımızı saracak</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(Hoşea 6:1 </a:t>
            </a:r>
            <a:r>
              <a:rPr lang="en" sz="1100" b="1" dirty="0">
                <a:solidFill>
                  <a:schemeClr val="accent6">
                    <a:lumMod val="50000"/>
                  </a:schemeClr>
                </a:solidFill>
                <a:latin typeface="Comic Sans MS" panose="030F0702030302020204" pitchFamily="66" charset="0"/>
              </a:rPr>
              <a:t>NIV </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spcBef>
                <a:spcPts val="600"/>
              </a:spcBef>
            </a:pPr>
            <a:r>
              <a:rPr lang="en" sz="2000" b="1" dirty="0"/>
              <a:t>Tövbe nedir? Gerçek tövbe ile sahte tövbe arasındaki fark nedir? (2 Korintliler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Günah işlediğimizde, Kutsal Ruh bizi derin bir üzüntü duygusuyla </a:t>
            </a:r>
            <a:r>
              <a:rPr lang="es-ES" sz="2000" b="1" dirty="0" err="1">
                <a:solidFill>
                  <a:prstClr val="black"/>
                </a:solidFill>
              </a:rPr>
              <a:t>“parçalara ayırır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ve “yaralar”. Eğer gerçek tövbeyle karşılık verirsek, Tanrı bizi iyileştirir ve günahlarımızı bağışlar (Hoşea 6:1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Günah işlediğimiz gerçeği bize üzüntü ve affedilme arzusu uyandırıyorsa (olumsuz sonuçlar doğmuş olsun ya da olmasın), gerçek tövbeyle karşı karşıyayız demektir.</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Bir günah, anında ve istenmeyen sonuçlar doğurduğunda, pişmanlık ortaya çıkar. Yaptığımız şeyin iyi sonuçlanmaması nedeniyle utanç duyarız. Olumsuz sonuçlar olmasaydı, yaptıklarımızdan dolayı üzüntü duymazdık. Bu, gerçek tövbe DEĞİLDİR.</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TÖVBE ÇAĞRISI</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“Öyleyse tövbe edin ve Tanrı’ya dönün ki, günahlarınız silinsin ve Rab’den yenilenme zamanları gelsin</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(Elçilerin İşleri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05075"/>
            <a:ext cx="8373782" cy="707886"/>
          </a:xfrm>
          <a:prstGeom prst="rect">
            <a:avLst/>
          </a:prstGeom>
          <a:noFill/>
        </p:spPr>
        <p:txBody>
          <a:bodyPr wrap="square" rtlCol="0">
            <a:spAutoFit/>
          </a:bodyPr>
          <a:lstStyle/>
          <a:p>
            <a:pPr>
              <a:spcBef>
                <a:spcPts val="600"/>
              </a:spcBef>
            </a:pPr>
            <a:r>
              <a:rPr lang="en" sz="2000" b="1" dirty="0"/>
              <a:t>Vaftizci Yahya ve İsa, hizmetlerine aynı mesajla başladılar: “Tövbe edin” (Matta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48197438"/>
              </p:ext>
            </p:extLst>
          </p:nvPr>
        </p:nvGraphicFramePr>
        <p:xfrm>
          <a:off x="180974" y="2641880"/>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601705"/>
            <a:ext cx="6341806" cy="1015663"/>
          </a:xfrm>
          <a:prstGeom prst="rect">
            <a:avLst/>
          </a:prstGeom>
          <a:noFill/>
        </p:spPr>
        <p:txBody>
          <a:bodyPr wrap="square" rtlCol="0">
            <a:spAutoFit/>
          </a:bodyPr>
          <a:lstStyle/>
          <a:p>
            <a:pPr>
              <a:spcBef>
                <a:spcPts val="600"/>
              </a:spcBef>
            </a:pPr>
            <a:r>
              <a:rPr lang="en" sz="2000" b="1" dirty="0"/>
              <a:t>Tövbe ve bağışlanmanın bizi her zaman bir yenilenmeye, günah işlemekten vazgeçmemizi sağlayan bir tutum değişikliğine götürmesi gerektiğini unutmayın (Yuhanna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219936"/>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219936"/>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8" y="1908600"/>
            <a:ext cx="864980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Tövbe neden önemlidir? Çünkü tövbe olmadan günahların bağışlanması olmaz (Elçilerin İşleri 2:38; 3:19). Bu süreç nasıl gerçekleşir?</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BAĞIŞLAMA</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BAĞIŞLAMANIN LÜTFU</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“Ya </a:t>
            </a:r>
            <a:r>
              <a:rPr lang="en-US" b="1" dirty="0">
                <a:solidFill>
                  <a:schemeClr val="accent1">
                    <a:lumMod val="50000"/>
                  </a:schemeClr>
                </a:solidFill>
                <a:latin typeface="Comic Sans MS" panose="030F0702030302020204" pitchFamily="66" charset="0"/>
              </a:rPr>
              <a:t>RAB, adının hatırı için, günahımı bağışla, ne kadar büyük olursa </a:t>
            </a:r>
            <a:r>
              <a:rPr lang="en" b="1" dirty="0">
                <a:solidFill>
                  <a:schemeClr val="accent1">
                    <a:lumMod val="50000"/>
                  </a:schemeClr>
                </a:solidFill>
                <a:latin typeface="Comic Sans MS" panose="030F0702030302020204" pitchFamily="66" charset="0"/>
              </a:rPr>
              <a:t>olsun” </a:t>
            </a:r>
            <a:r>
              <a:rPr lang="en" sz="1400" b="1" dirty="0">
                <a:solidFill>
                  <a:schemeClr val="accent1">
                    <a:lumMod val="50000"/>
                  </a:schemeClr>
                </a:solidFill>
                <a:latin typeface="Comic Sans MS" panose="030F0702030302020204" pitchFamily="66" charset="0"/>
              </a:rPr>
              <a:t>(Mezmurlar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631216"/>
          </a:xfrm>
          <a:prstGeom prst="rect">
            <a:avLst/>
          </a:prstGeom>
          <a:noFill/>
        </p:spPr>
        <p:txBody>
          <a:bodyPr wrap="square" rtlCol="0">
            <a:spAutoFit/>
          </a:bodyPr>
          <a:lstStyle/>
          <a:p>
            <a:pPr>
              <a:spcBef>
                <a:spcPts val="600"/>
              </a:spcBef>
            </a:pPr>
            <a:r>
              <a:rPr lang="en" sz="2000" b="1" dirty="0"/>
              <a:t>Tanrı’yı bizi bağışlamaya zorlayan hiçbir şey yoktur. O bağışlamayı hak etmek için yapabileceğimiz hiçbir şey yoktur. Tanrı bize lütufla, sonsuz sevgisiyle bağışlar. O bağışlar çünkü </a:t>
            </a:r>
            <a:r>
              <a:rPr lang="en-US" sz="2000" b="1" dirty="0"/>
              <a:t>“iyidir, bağışlamaya hazırdır ve merhameti bol</a:t>
            </a:r>
            <a:r>
              <a:rPr lang="en" sz="2000" b="1" dirty="0"/>
              <a:t>”dur (Mezmurlar 86:5; bkz. Mısır’dan Çıkış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 sz="2000" b="1" dirty="0"/>
              <a:t>Günahlarımızı çarmıhın ayaklarına getirdiğimizde, İsa bizi ağır yükümüzden kurtarır (İbraniler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453468"/>
            <a:ext cx="672223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Sevgisi, O’nu çarmıhta kendini feda etmeye ve bizim ödeyemeyeceğimiz günah borcunu ödemeye yönlendirdi (Efesliler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767</TotalTime>
  <Words>982</Words>
  <Application>Microsoft Office PowerPoint</Application>
  <PresentationFormat>Panorámica</PresentationFormat>
  <Paragraphs>67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Comic Sans MS</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docId:BC05B44BB299A403A6110EF332641310</cp:keywords>
  <cp:lastModifiedBy>Isabel Laveda</cp:lastModifiedBy>
  <cp:revision>101</cp:revision>
  <dcterms:created xsi:type="dcterms:W3CDTF">2026-04-18T15:41:31Z</dcterms:created>
  <dcterms:modified xsi:type="dcterms:W3CDTF">2026-05-17T05:25:32Z</dcterms:modified>
</cp:coreProperties>
</file>