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 id="281"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108" y="142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US" sz="2000" b="1" noProof="0" dirty="0">
              <a:effectLst>
                <a:outerShdw blurRad="38100" dist="38100" dir="2700000" algn="tl">
                  <a:srgbClr val="000000"/>
                </a:outerShdw>
              </a:effectLst>
            </a:rPr>
            <a:t>Birini tanıyın ve zamanla bir dostluk kurun</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en-US" sz="2000" b="1" noProof="0" dirty="0">
              <a:effectLst>
                <a:outerShdw blurRad="38100" dist="38100" dir="2700000" algn="tl">
                  <a:srgbClr val="000000"/>
                </a:outerShdw>
              </a:effectLst>
            </a:rPr>
            <a:t>Kutsal Ruh'un o kişinin kalbinde çalışması için dua edin. Onlarla etkileşim kurmak için doğru fırsatlar için dua edin</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en-US" sz="2000" b="1" noProof="0" dirty="0">
              <a:effectLst>
                <a:outerShdw blurRad="38100" dist="38100" dir="2700000" algn="tl">
                  <a:srgbClr val="000000"/>
                </a:outerShdw>
              </a:effectLst>
            </a:rPr>
            <a:t>Kendi iman deneyimlerinizden bahsetmek veya onun için dua etmek için doğal yollar arayın</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en-US" sz="2000" b="1" noProof="0" dirty="0">
              <a:effectLst>
                <a:outerShdw blurRad="38100" dist="38100" dir="2700000" algn="tl">
                  <a:srgbClr val="000000"/>
                </a:outerShdw>
              </a:effectLst>
            </a:rPr>
            <a:t>Yeni arkadaşınızı kilisenizdeki diğer kişilerle tanıştırmanın yollarını bulun</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en-US" sz="2000" b="1" noProof="0" dirty="0">
              <a:effectLst>
                <a:outerShdw blurRad="38100" dist="38100" dir="2700000" algn="tl">
                  <a:srgbClr val="000000"/>
                </a:outerShdw>
              </a:effectLst>
            </a:rPr>
            <a:t>Yeni arkadaşınızın olası özel ihtiyaçları veya soruları için dua edin</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en-US" sz="2000" b="1" noProof="0" dirty="0">
              <a:effectLst>
                <a:outerShdw blurRad="38100" dist="38100" dir="2700000" algn="tl">
                  <a:srgbClr val="000000"/>
                </a:outerShdw>
              </a:effectLst>
            </a:rPr>
            <a:t>Kutsal Kitabın hayatımızda nasıl teselli, öğüt ve rehberlik sunduğunu ona göstermek için bir fırsat arayın</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en-US" sz="1800" b="1" noProof="0" dirty="0">
              <a:effectLst>
                <a:outerShdw blurRad="38100" dist="38100" dir="2700000" algn="tl">
                  <a:srgbClr val="000000"/>
                </a:outerShdw>
              </a:effectLst>
            </a:rPr>
            <a:t>Bir zaman gelecek, arkadaşınıza sizinle birlikte Kutsal Kitabı incelemek isteyip istemediğini sormak isteyeceksiniz. Daha sonra, arkadaşınız vaftiz olmak isteyebilir</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8250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Birini tanıyın ve zamanla bir dostluk kurun</a:t>
          </a:r>
          <a:endParaRPr lang="en-US" sz="2000" kern="1200" noProof="0" dirty="0">
            <a:effectLst>
              <a:outerShdw blurRad="38100" dist="38100" dir="2700000" algn="tl">
                <a:srgbClr val="000000"/>
              </a:outerShdw>
            </a:effectLst>
          </a:endParaRPr>
        </a:p>
      </dsp:txBody>
      <dsp:txXfrm>
        <a:off x="1361618" y="0"/>
        <a:ext cx="5005222" cy="882505"/>
      </dsp:txXfrm>
    </dsp:sp>
    <dsp:sp modelId="{9538B107-EE65-49D0-9F5D-5598CD715114}">
      <dsp:nvSpPr>
        <dsp:cNvPr id="0" name=""/>
        <dsp:cNvSpPr/>
      </dsp:nvSpPr>
      <dsp:spPr>
        <a:xfrm>
          <a:off x="88250" y="88250"/>
          <a:ext cx="1273368" cy="706004"/>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70756"/>
          <a:ext cx="6366841" cy="882505"/>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Kutsal Ruh'un o kişinin kalbinde çalışması için dua edin. Onlarla etkileşim kurmak için doğru fırsatlar için dua edin</a:t>
          </a:r>
          <a:endParaRPr lang="en-US" sz="2000" kern="1200" noProof="0" dirty="0">
            <a:effectLst>
              <a:outerShdw blurRad="38100" dist="38100" dir="2700000" algn="tl">
                <a:srgbClr val="000000"/>
              </a:outerShdw>
            </a:effectLst>
          </a:endParaRPr>
        </a:p>
      </dsp:txBody>
      <dsp:txXfrm>
        <a:off x="1361618" y="970756"/>
        <a:ext cx="5005222" cy="882505"/>
      </dsp:txXfrm>
    </dsp:sp>
    <dsp:sp modelId="{7CC3D154-8893-4B64-A075-0FFEF94DB834}">
      <dsp:nvSpPr>
        <dsp:cNvPr id="0" name=""/>
        <dsp:cNvSpPr/>
      </dsp:nvSpPr>
      <dsp:spPr>
        <a:xfrm>
          <a:off x="88250" y="1059006"/>
          <a:ext cx="1273368" cy="706004"/>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41512"/>
          <a:ext cx="6366841" cy="882505"/>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Kendi iman deneyimlerinizden bahsetmek veya onun için dua etmek için doğal yollar arayın</a:t>
          </a:r>
          <a:endParaRPr lang="en-US" sz="2000" kern="1200" noProof="0" dirty="0">
            <a:effectLst>
              <a:outerShdw blurRad="38100" dist="38100" dir="2700000" algn="tl">
                <a:srgbClr val="000000"/>
              </a:outerShdw>
            </a:effectLst>
          </a:endParaRPr>
        </a:p>
      </dsp:txBody>
      <dsp:txXfrm>
        <a:off x="1361618" y="1941512"/>
        <a:ext cx="5005222" cy="882505"/>
      </dsp:txXfrm>
    </dsp:sp>
    <dsp:sp modelId="{DDB3EC3B-5C73-4A6D-A5F5-14CA1F2861F5}">
      <dsp:nvSpPr>
        <dsp:cNvPr id="0" name=""/>
        <dsp:cNvSpPr/>
      </dsp:nvSpPr>
      <dsp:spPr>
        <a:xfrm>
          <a:off x="88250" y="2029762"/>
          <a:ext cx="1273368" cy="706004"/>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912268"/>
          <a:ext cx="6366841" cy="882505"/>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Yeni arkadaşınızı kilisenizdeki diğer kişilerle tanıştırmanın yollarını bulun</a:t>
          </a:r>
          <a:endParaRPr lang="en-US" sz="2000" kern="1200" noProof="0" dirty="0">
            <a:effectLst>
              <a:outerShdw blurRad="38100" dist="38100" dir="2700000" algn="tl">
                <a:srgbClr val="000000"/>
              </a:outerShdw>
            </a:effectLst>
          </a:endParaRPr>
        </a:p>
      </dsp:txBody>
      <dsp:txXfrm>
        <a:off x="1361618" y="2912268"/>
        <a:ext cx="5005222" cy="882505"/>
      </dsp:txXfrm>
    </dsp:sp>
    <dsp:sp modelId="{496CCAE7-4740-4432-8899-C78F2FF5B981}">
      <dsp:nvSpPr>
        <dsp:cNvPr id="0" name=""/>
        <dsp:cNvSpPr/>
      </dsp:nvSpPr>
      <dsp:spPr>
        <a:xfrm>
          <a:off x="88250" y="3000518"/>
          <a:ext cx="1273368" cy="706004"/>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83024"/>
          <a:ext cx="6366841" cy="882505"/>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Yeni arkadaşınızın olası özel ihtiyaçları veya soruları için dua edin</a:t>
          </a:r>
          <a:endParaRPr lang="en-US" sz="2000" kern="1200" noProof="0" dirty="0">
            <a:effectLst>
              <a:outerShdw blurRad="38100" dist="38100" dir="2700000" algn="tl">
                <a:srgbClr val="000000"/>
              </a:outerShdw>
            </a:effectLst>
          </a:endParaRPr>
        </a:p>
      </dsp:txBody>
      <dsp:txXfrm>
        <a:off x="1361618" y="3883024"/>
        <a:ext cx="5005222" cy="882505"/>
      </dsp:txXfrm>
    </dsp:sp>
    <dsp:sp modelId="{25CE39D9-4230-44D9-938B-F184DE13B44C}">
      <dsp:nvSpPr>
        <dsp:cNvPr id="0" name=""/>
        <dsp:cNvSpPr/>
      </dsp:nvSpPr>
      <dsp:spPr>
        <a:xfrm>
          <a:off x="88250" y="3971274"/>
          <a:ext cx="1273368" cy="706004"/>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853780"/>
          <a:ext cx="6366841" cy="882505"/>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Kutsal Kitabın hayatımızda nasıl teselli, öğüt ve rehberlik sunduğunu ona göstermek için bir fırsat arayın</a:t>
          </a:r>
          <a:endParaRPr lang="en-US" sz="2000" kern="1200" noProof="0" dirty="0">
            <a:effectLst>
              <a:outerShdw blurRad="38100" dist="38100" dir="2700000" algn="tl">
                <a:srgbClr val="000000"/>
              </a:outerShdw>
            </a:effectLst>
          </a:endParaRPr>
        </a:p>
      </dsp:txBody>
      <dsp:txXfrm>
        <a:off x="1361618" y="4853780"/>
        <a:ext cx="5005222" cy="882505"/>
      </dsp:txXfrm>
    </dsp:sp>
    <dsp:sp modelId="{986B36D1-2F6A-41B8-8185-EA2760C30A97}">
      <dsp:nvSpPr>
        <dsp:cNvPr id="0" name=""/>
        <dsp:cNvSpPr/>
      </dsp:nvSpPr>
      <dsp:spPr>
        <a:xfrm>
          <a:off x="88250" y="4942030"/>
          <a:ext cx="1273368" cy="706004"/>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824536"/>
          <a:ext cx="6366841" cy="882505"/>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Bir zaman gelecek, arkadaşınıza sizinle birlikte Kutsal Kitabı incelemek isteyip istemediğini sormak isteyeceksiniz. Daha sonra, arkadaşınız vaftiz olmak isteyebilir</a:t>
          </a:r>
          <a:endParaRPr lang="en-US" sz="1800" kern="1200" noProof="0" dirty="0">
            <a:effectLst>
              <a:outerShdw blurRad="38100" dist="38100" dir="2700000" algn="tl">
                <a:srgbClr val="000000"/>
              </a:outerShdw>
            </a:effectLst>
          </a:endParaRPr>
        </a:p>
      </dsp:txBody>
      <dsp:txXfrm>
        <a:off x="1361618" y="5824536"/>
        <a:ext cx="5005222" cy="882505"/>
      </dsp:txXfrm>
    </dsp:sp>
    <dsp:sp modelId="{4E30D802-0189-48E3-BCE3-D227D650C5ED}">
      <dsp:nvSpPr>
        <dsp:cNvPr id="0" name=""/>
        <dsp:cNvSpPr/>
      </dsp:nvSpPr>
      <dsp:spPr>
        <a:xfrm>
          <a:off x="88250" y="5912786"/>
          <a:ext cx="1273368" cy="706004"/>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17/05/2026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17/05/2026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20 Haziran 2026 için 12. Ders</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ONU PAYLAŞ</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TANRI ÇOCUKLARINI ARIYOR</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“Efraim benim sevgili oğlum, sevindiğim çocuğum değil mi? Ona karşı sık sık sözlerim olsa da, onu hala hatırlıyorum. Bu yüzden kalbim onu özlüyor; ‘Ona büyük merhamet duyuyorum,’ diyor Rab.” </a:t>
            </a:r>
            <a:r>
              <a:rPr lang="en-US" sz="1400" b="1" noProof="0" dirty="0">
                <a:solidFill>
                  <a:schemeClr val="accent1">
                    <a:lumMod val="75000"/>
                  </a:schemeClr>
                </a:solidFill>
                <a:latin typeface="Comic Sans MS" panose="030F0702030302020204" pitchFamily="66" charset="0"/>
              </a:rPr>
              <a:t>(Yeremya 31:20 </a:t>
            </a:r>
            <a:r>
              <a:rPr lang="en-US" sz="1100" b="1" noProof="0" dirty="0">
                <a:solidFill>
                  <a:schemeClr val="accent1">
                    <a:lumMod val="75000"/>
                  </a:schemeClr>
                </a:solidFill>
                <a:latin typeface="Comic Sans MS" panose="030F0702030302020204" pitchFamily="66" charset="0"/>
              </a:rPr>
              <a:t>NIV</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323439"/>
          </a:xfrm>
          <a:prstGeom prst="rect">
            <a:avLst/>
          </a:prstGeom>
          <a:noFill/>
        </p:spPr>
        <p:txBody>
          <a:bodyPr wrap="square" rtlCol="0">
            <a:spAutoFit/>
          </a:bodyPr>
          <a:lstStyle/>
          <a:p>
            <a:pPr>
              <a:spcBef>
                <a:spcPts val="600"/>
              </a:spcBef>
            </a:pPr>
            <a:r>
              <a:rPr lang="en-US" sz="2000" b="1" noProof="0" dirty="0"/>
              <a:t>Bir noktada, Tanrı’nın halkı ikiye bölündü: Efrayim (kuzey krallığı) Tanrı’yı terk etti; Yahuda (güney krallığı) ise sadık kaldı.</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647342"/>
            <a:ext cx="9153939" cy="1015663"/>
          </a:xfrm>
          <a:prstGeom prst="rect">
            <a:avLst/>
          </a:prstGeom>
          <a:noFill/>
        </p:spPr>
        <p:txBody>
          <a:bodyPr wrap="square">
            <a:spAutoFit/>
          </a:bodyPr>
          <a:lstStyle/>
          <a:p>
            <a:pPr>
              <a:spcBef>
                <a:spcPts val="600"/>
              </a:spcBef>
            </a:pPr>
            <a:r>
              <a:rPr lang="en-US" sz="2000" b="1" noProof="0" dirty="0"/>
              <a:t>Tanrı’ya hizmet edip sonra O’nu terk edenlere, Tanrı sevgiyle seslenmeye devam ediyor. Onlar O’nun çocuklarıdır ve O onları sever ve ısrarla O’na dönmeleri için onları teşvik eder.</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801848"/>
            <a:ext cx="465314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Onun terk etmesine rağmen, Tanrı Efrayim’i sevgili oğlu olarak görmeye devam etti (Yer. 31:20). Hatta, günahları içinde ölen oğulları için ağlayan büyükannesi Rahel’i bile tasvir etti (Yer.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1" y="5569506"/>
            <a:ext cx="955756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Belki bir zamanlar imanı bilen çocuklarımızdan bazıları imandan uzaklaşmıştır. Onlara sırtımızı dönmek yerine, onları sevmeye ve onlara nazikçe konuşmaya devam etmeliyiz. Tanrı bize, onların O’nun en şefkatli merhametinin nesnesi olduklarını hatırlatır ve onların O’na dönmelerini içtenlikle arzu eder.</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AYRILAN KİŞİYİ ARIYORUZ</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“Onları ulusların arasına dağıtsam da, uzak diyarlarda beni hatırlayacaklar.    Onlar ve çocukları hayatta kalacak ve geri dönecekler”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(Zekeriya 10:9 </a:t>
            </a:r>
            <a:r>
              <a:rPr lang="en-US" sz="1100" b="1" noProof="0" dirty="0">
                <a:solidFill>
                  <a:srgbClr val="FEEAED"/>
                </a:solidFill>
                <a:effectLst>
                  <a:outerShdw blurRad="38100" dist="38100" dir="2700000" algn="tl">
                    <a:srgbClr val="000000"/>
                  </a:outerShdw>
                </a:effectLst>
                <a:latin typeface="Comic Sans MS" panose="030F0702030302020204" pitchFamily="66" charset="0"/>
              </a:rPr>
              <a:t>NIV</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spcBef>
                <a:spcPts val="600"/>
              </a:spcBef>
            </a:pPr>
            <a:r>
              <a:rPr lang="en-US" sz="2000" b="1" noProof="0" dirty="0"/>
              <a:t>Eşimiz; oğlumuz; kızımız; dostumuz; komşumuz; o kilise sırasına otururdu o kardeşimiz… Bir zamanlar bizimle birlikte ibadet ederlerdi, ama şimdi neredeler?</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521991"/>
            <a:ext cx="4379027" cy="1631216"/>
          </a:xfrm>
          <a:prstGeom prst="rect">
            <a:avLst/>
          </a:prstGeom>
          <a:noFill/>
        </p:spPr>
        <p:txBody>
          <a:bodyPr wrap="square">
            <a:spAutoFit/>
          </a:bodyPr>
          <a:lstStyle/>
          <a:p>
            <a:pPr>
              <a:spcBef>
                <a:spcPts val="600"/>
              </a:spcBef>
            </a:pPr>
            <a:r>
              <a:rPr lang="en-US" sz="2000" b="1" noProof="0" dirty="0"/>
              <a:t>Görevimiz, gidip onları bulmak ve tekrar cemaate geri getirmektir. Bunu nasıl yapacağız? Öncelikle dua ederek. İkincisi, onlara karşı sevgi ve şefkat örneği olarak davranarak.</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66836"/>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İnsanların kiliseden ayrılmasının birçok nedeni vardır. Bizler, onların nedenlerini yargılamak, niyetlerini eleştirmek ya da onları basitçe unutmak için çağrılmadık.</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4019144" y="5192699"/>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Tanrı'dan uzaklaşmış biri için hayatınızın tanıklığı, eylemleriniz, sözleriniz ve dualarınız, o kişinin hayatını ve geleceğini kökten değiştirebilir.</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786199"/>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“Tanrı, müjdenin mesajını ve sevgi dolu hizmetin tüm işlerini göksel meleklere emanet edebilirdi. Amacını gerçekleştirmek için başka yollar kullanabilirdi. Ancak sonsuz sevgisiyle, bizi Kendisiyle, Mesih’le ve meleklerle birlikte çalışanlar olarak seçti; böylece bu özverili hizmetten doğan bereketi, sevinci ve ruhsal yüceltilmeyi paylaşabilelim diye. […]</a:t>
            </a:r>
          </a:p>
          <a:p>
            <a:pPr>
              <a:spcBef>
                <a:spcPts val="600"/>
              </a:spcBef>
            </a:pPr>
            <a:r>
              <a:rPr lang="en-US" sz="2400" b="1" noProof="0" dirty="0">
                <a:latin typeface="Constantia" panose="02030602050306030303" pitchFamily="18" charset="0"/>
              </a:rPr>
              <a:t>Eğer Mesih’in öğrencilerinin yapmasını istediği gibi çalışmaya başlar ve O’nun için ruhlar kazanırsanız, ilahi konularda daha derin bir deneyime ve daha fazla bilgiye ihtiyaç duyacağınızı hissedecek, doğruluğa aç ve susuz kalacaksınız. Tanrı’ya yalvaracak, imanınız güçlenecek ve ruhunuz kurtuluş kuyusundan daha derin yudumlar alacaktır. Karşılaştığınız direniş ve imtihanlar sizi Kutsal Kitap’a ve duaya yöneltecektir. Lütufta ve Mesih’i tanımada büyüyecek ve zengin bir deneyim kazanacaksınız”.</a:t>
            </a:r>
          </a:p>
          <a:p>
            <a:pPr>
              <a:spcBef>
                <a:spcPts val="600"/>
              </a:spcBef>
            </a:pP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 </a:t>
            </a:r>
            <a:r>
              <a:rPr lang="en-US" sz="1600" b="1" noProof="0" dirty="0"/>
              <a:t>(Mesih’e Giden Yol, s.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D190FFD-30A2-4BD4-AF56-27A026AB5141}"/>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291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0" y="898563"/>
            <a:ext cx="4369201" cy="6032421"/>
          </a:xfrm>
          <a:prstGeom prst="rect">
            <a:avLst/>
          </a:prstGeom>
          <a:noFill/>
        </p:spPr>
        <p:txBody>
          <a:bodyPr wrap="square">
            <a:spAutoFit/>
          </a:bodyPr>
          <a:lstStyle/>
          <a:p>
            <a:pPr lvl="0" algn="ctr">
              <a:defRPr/>
            </a:pP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“‘Rab Tanrı bana bilgelerin dilini verdi; yorgun düşenlere zamanında bir söz söylemeyi bilmem için. Her sabah beni uyandırır, bilgeler gibi işitmem için kulağımı açar</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(Yeşaya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Neyi paylaşmalıyız?</a:t>
            </a:r>
          </a:p>
          <a:p>
            <a:pPr lvl="1">
              <a:spcBef>
                <a:spcPts val="600"/>
              </a:spcBef>
            </a:pPr>
            <a:r>
              <a:rPr lang="en-US" sz="2000" b="1" noProof="0" dirty="0"/>
              <a:t>Büyük Görev</a:t>
            </a:r>
          </a:p>
          <a:p>
            <a:pPr>
              <a:spcBef>
                <a:spcPts val="1800"/>
              </a:spcBef>
            </a:pPr>
            <a:r>
              <a:rPr lang="en-US" sz="2000" b="1" noProof="0" dirty="0">
                <a:solidFill>
                  <a:srgbClr val="00A44E"/>
                </a:solidFill>
              </a:rPr>
              <a:t>Nasıl paylaşabiliriz?</a:t>
            </a:r>
          </a:p>
          <a:p>
            <a:pPr lvl="1">
              <a:spcBef>
                <a:spcPts val="600"/>
              </a:spcBef>
            </a:pPr>
            <a:r>
              <a:rPr lang="en-US" sz="2000" b="1" noProof="0" dirty="0"/>
              <a:t>İsa'yı örnek almak</a:t>
            </a:r>
          </a:p>
          <a:p>
            <a:pPr lvl="1">
              <a:spcBef>
                <a:spcPts val="600"/>
              </a:spcBef>
            </a:pPr>
            <a:r>
              <a:rPr lang="en-US" sz="2000" b="1" noProof="0" dirty="0"/>
              <a:t>Dostluk kurmak</a:t>
            </a:r>
          </a:p>
          <a:p>
            <a:pPr>
              <a:spcBef>
                <a:spcPts val="1800"/>
              </a:spcBef>
            </a:pPr>
            <a:r>
              <a:rPr lang="en-US" sz="2000" b="1" noProof="0" dirty="0">
                <a:solidFill>
                  <a:srgbClr val="C64D1C"/>
                </a:solidFill>
              </a:rPr>
              <a:t>Ayrılanları nasıl geri getirebiliriz?</a:t>
            </a:r>
          </a:p>
          <a:p>
            <a:pPr lvl="1">
              <a:spcBef>
                <a:spcPts val="600"/>
              </a:spcBef>
            </a:pPr>
            <a:r>
              <a:rPr lang="en-US" sz="2000" b="1" noProof="0" dirty="0"/>
              <a:t>Tanrı çocuklarını arıyor</a:t>
            </a:r>
          </a:p>
          <a:p>
            <a:pPr lvl="1">
              <a:spcBef>
                <a:spcPts val="600"/>
              </a:spcBef>
            </a:pPr>
            <a:r>
              <a:rPr lang="en-US" sz="2000" b="1" noProof="0" dirty="0"/>
              <a:t>Ayrılan kişiyi arıyoruz</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rtlCol="0">
            <a:spAutoFit/>
          </a:bodyPr>
          <a:lstStyle/>
          <a:p>
            <a:pPr>
              <a:spcBef>
                <a:spcPts val="600"/>
              </a:spcBef>
            </a:pPr>
            <a:r>
              <a:rPr lang="en-US" sz="2000" b="1" noProof="0" dirty="0"/>
              <a:t>Binlerce kişi İsa'yı gerçekten tanımıyor. Onlara “kayıp koyunlar” diyoruz, ama onlar kaybolduklarını bile bilmiyorlar. Kimse onlara açıklamazsa, İsa'ya ihtiyaçları olduğunu nasıl bilecekler?</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Tanrı tüm bu insanlara ulaşmak için nasıl bir yol seçti? Bizim aracılığımızla. Bu bizim “büyük görevimiz”dir.</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Tanrı bu gezegendeki her insanı önemsiyor ve “tüm insanların kurtulmasını ve gerçeği bilmesini istiyor” (1 Tim. 2:4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Buna hem O’nu tanımayanlar hem de O’nu tanımış</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 olmasına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rağmen O’nun yollarından sapanlar dahildir.</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2318461"/>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NE PAYLAŞMALIYIZ?</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noProof="0" dirty="0">
                <a:ln/>
                <a:solidFill>
                  <a:schemeClr val="accent2">
                    <a:lumMod val="75000"/>
                  </a:schemeClr>
                </a:solidFill>
                <a:effectLst>
                  <a:outerShdw blurRad="50800" dist="50800" dir="3300000" algn="ctr" rotWithShape="0">
                    <a:schemeClr val="bg1">
                      <a:alpha val="68000"/>
                    </a:schemeClr>
                  </a:outerShdw>
                </a:effectLst>
              </a:rPr>
              <a:t>BÜYÜK GÖREV</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“Bu nedenle gidin, tüm ulusları öğrencilerim yapın, onları Baba, Oğul ve Kutsal Ruh’un adıyla vaftiz edin” </a:t>
            </a:r>
            <a:r>
              <a:rPr lang="en-US" sz="1400" b="1" noProof="0" dirty="0">
                <a:solidFill>
                  <a:schemeClr val="accent6">
                    <a:lumMod val="75000"/>
                  </a:schemeClr>
                </a:solidFill>
                <a:latin typeface="Comic Sans MS" panose="030F0702030302020204" pitchFamily="66" charset="0"/>
              </a:rPr>
              <a:t>(Matta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69453" y="1479450"/>
            <a:ext cx="6769796" cy="1015663"/>
          </a:xfrm>
          <a:prstGeom prst="rect">
            <a:avLst/>
          </a:prstGeom>
          <a:noFill/>
        </p:spPr>
        <p:txBody>
          <a:bodyPr wrap="square" rtlCol="0">
            <a:spAutoFit/>
          </a:bodyPr>
          <a:lstStyle/>
          <a:p>
            <a:pPr>
              <a:spcBef>
                <a:spcPts val="600"/>
              </a:spcBef>
            </a:pPr>
            <a:r>
              <a:rPr lang="en-US" sz="2000" b="1" noProof="0" dirty="0"/>
              <a:t>“Gidin… [tüm] uluslara” İsa’nın dirilişinden sonra onu görmek için toplanan insanlara verdiği emirdi (Matta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69453" y="4611231"/>
            <a:ext cx="4960046" cy="2246769"/>
          </a:xfrm>
          <a:prstGeom prst="rect">
            <a:avLst/>
          </a:prstGeom>
          <a:noFill/>
        </p:spPr>
        <p:txBody>
          <a:bodyPr wrap="square">
            <a:spAutoFit/>
          </a:bodyPr>
          <a:lstStyle/>
          <a:p>
            <a:pPr>
              <a:spcBef>
                <a:spcPts val="600"/>
              </a:spcBef>
            </a:pPr>
            <a:r>
              <a:rPr lang="en-US" sz="2000" b="1" noProof="0" dirty="0"/>
              <a:t>Petrus ve Yuhanna gibi, “gördüklerimizi ve işittiklerimizi anlatmamak elimizde değil” (Elçilerin İşleri 4:20). Kürsüden konuşabilir, sokaklarda haykırabilir, sosyal medyada tanıklığımızı paylaşabilir ya da sadece biriyle paylaşabiliriz. Hepimiz bu işin içindeyiz.</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69453" y="3669896"/>
            <a:ext cx="67697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 öğrenciler de başka öğrencilere öğrettiler… ve bu şekilde iki bin yıl boyunca… günümüze kadar devam etti. Şimdi, İsa’nın emrini alanlar biziz.</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69453" y="2420785"/>
            <a:ext cx="656977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Onlar ne yapmalıydı? Gidip öğrenciler yetiştirmeliydiler. Yani, insanlarla iletişime geçmeli, onları vaftiz etmeli ve onlara İsa'nın öğrencileri olmayı öğretmeliydiler (Matta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NASIL PAYLAŞABİLİRİZ?</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İSA'YI ÖRNEK ALMAK</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584775"/>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“Çünkü Mesih’in sevgisi bizi zorluyor; bir kişinin herkes için öldüğüne inanıyoruz.”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                         (2 Korintliler 5:14a </a:t>
            </a:r>
            <a:r>
              <a:rPr lang="en-US" sz="1100" b="1" noProof="0" dirty="0">
                <a:solidFill>
                  <a:srgbClr val="FFFF99"/>
                </a:solidFill>
                <a:effectLst>
                  <a:outerShdw blurRad="38100" dist="25400" dir="2700000" algn="tl">
                    <a:srgbClr val="000000"/>
                  </a:outerShdw>
                </a:effectLst>
                <a:latin typeface="Comic Sans MS" panose="030F0702030302020204" pitchFamily="66" charset="0"/>
              </a:rPr>
              <a:t>NIV</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400110"/>
          </a:xfrm>
          <a:prstGeom prst="rect">
            <a:avLst/>
          </a:prstGeom>
          <a:noFill/>
        </p:spPr>
        <p:txBody>
          <a:bodyPr wrap="square" rtlCol="0">
            <a:spAutoFit/>
          </a:bodyPr>
          <a:lstStyle/>
          <a:p>
            <a:pPr>
              <a:spcBef>
                <a:spcPts val="600"/>
              </a:spcBef>
            </a:pPr>
            <a:r>
              <a:rPr lang="en-US" sz="2000" b="1" noProof="0" dirty="0"/>
              <a:t>İsa’yı “kayıp koyunları” aramaya iten şey neydi (Matta 15:24)?</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3518" y="1493327"/>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l="10567" b="5664"/>
          <a:stretch>
            <a:fillRect/>
          </a:stretch>
        </p:blipFill>
        <p:spPr>
          <a:xfrm>
            <a:off x="9529011" y="1482338"/>
            <a:ext cx="2592956" cy="2720864"/>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5516" y="1919405"/>
            <a:ext cx="6750459" cy="1631216"/>
          </a:xfrm>
          <a:prstGeom prst="rect">
            <a:avLst/>
          </a:prstGeom>
          <a:noFill/>
        </p:spPr>
        <p:txBody>
          <a:bodyPr wrap="square">
            <a:spAutoFit/>
          </a:bodyPr>
          <a:lstStyle/>
          <a:p>
            <a:pPr>
              <a:spcBef>
                <a:spcPts val="600"/>
              </a:spcBef>
            </a:pPr>
            <a:r>
              <a:rPr lang="en-US" sz="2000" b="1" noProof="0" dirty="0"/>
              <a:t>Kuşkusuz, bizi sevmesiydi (Mat. 9:36; Ef. 5:2). Ayrıca, henüz İsa’yı tanımayanlarla paylaşabilmemiz için sevgisini içimize de yerleştirdi. Bazen insanlar, başkalarının iyiliği için onları İsa’yı kabul etmeye zorlamaya çalışırlar. Ancak bu, Tanrı’nın seçtiği yöntem değildir.</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2" y="4264971"/>
            <a:ext cx="6463948" cy="1631216"/>
          </a:xfrm>
          <a:prstGeom prst="rect">
            <a:avLst/>
          </a:prstGeom>
          <a:noFill/>
        </p:spPr>
        <p:txBody>
          <a:bodyPr wrap="square">
            <a:spAutoFit/>
          </a:bodyPr>
          <a:lstStyle/>
          <a:p>
            <a:pPr>
              <a:spcBef>
                <a:spcPts val="600"/>
              </a:spcBef>
            </a:pPr>
            <a:r>
              <a:rPr lang="en-US" sz="2000" b="1" noProof="0" dirty="0"/>
              <a:t>Tanrı, Adem ve Havva’yı günah işlememeleri için zorlamadı. Tufandan önceki insanları gemiye binmeleri için zorlamadı. Ninovalıları kendisini kabul etmeleri için zorlamadı. Onlarla sevgiyle konuştu ve kendi yollarını izlemelerinin sonuçları konusunda onları uyardı.</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İsa'yı taklit ederek, başkalarına O'nun sevgisini gösterir ve onları O'nu izlemeye davet ederiz.</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noProof="0" dirty="0">
                <a:ln w="0"/>
                <a:solidFill>
                  <a:srgbClr val="429EB4"/>
                </a:solidFill>
                <a:effectLst>
                  <a:outerShdw blurRad="38100" dist="25400" dir="5400000" algn="ctr" rotWithShape="0">
                    <a:srgbClr val="6E747A"/>
                  </a:outerShdw>
                </a:effectLst>
              </a:rPr>
              <a:t>DOSTLUĞU BÜYÜTMEK</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“…Umudunuzun nedenini soran herkese cevap verebilmek için her zaman hazır olun. Ama bunu nazikçe ve saygıyla yapın.” </a:t>
            </a:r>
            <a:r>
              <a:rPr lang="en-US" sz="1400" b="1" noProof="0" dirty="0">
                <a:solidFill>
                  <a:schemeClr val="accent1">
                    <a:lumMod val="75000"/>
                  </a:schemeClr>
                </a:solidFill>
                <a:latin typeface="Comic Sans MS" panose="030F0702030302020204" pitchFamily="66" charset="0"/>
              </a:rPr>
              <a:t>(1 Petrus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648511"/>
            <a:ext cx="5416825" cy="1938992"/>
          </a:xfrm>
          <a:prstGeom prst="rect">
            <a:avLst/>
          </a:prstGeom>
          <a:noFill/>
        </p:spPr>
        <p:txBody>
          <a:bodyPr wrap="square" rtlCol="0">
            <a:spAutoFit/>
          </a:bodyPr>
          <a:lstStyle/>
          <a:p>
            <a:pPr>
              <a:spcBef>
                <a:spcPts val="600"/>
              </a:spcBef>
            </a:pPr>
            <a:r>
              <a:rPr lang="en-US" sz="2000" b="1" noProof="0" dirty="0"/>
              <a:t>Hepimiz İsa’nın vaizleriyiz ve kendimizi buna hazırlamamız emredilmiştir (1 Petrus 3:15). Ancak hepimiz vaaz etmeyi bilmiyoruz. Bununla birlikte, Tanrı’nın bize gerekli sözleri vereceğine dair bir vaat var (Yeşaya 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2375971802"/>
              </p:ext>
            </p:extLst>
          </p:nvPr>
        </p:nvGraphicFramePr>
        <p:xfrm>
          <a:off x="5705060" y="71767"/>
          <a:ext cx="6366841" cy="6718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534561"/>
            <a:ext cx="5322771" cy="1323439"/>
          </a:xfrm>
          <a:prstGeom prst="rect">
            <a:avLst/>
          </a:prstGeom>
          <a:noFill/>
        </p:spPr>
        <p:txBody>
          <a:bodyPr wrap="square">
            <a:spAutoFit/>
          </a:bodyPr>
          <a:lstStyle/>
          <a:p>
            <a:pPr>
              <a:spcBef>
                <a:spcPts val="600"/>
              </a:spcBef>
            </a:pPr>
            <a:r>
              <a:rPr lang="en-US" sz="2000" b="1" noProof="0" dirty="0"/>
              <a:t>İsa’yı başkalarıyla paylaşma konusunda daha bilinçli olmaya çalışırken aklınızda bulundurmanız gereken bazı basit ipuçları şunlardır:</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443774"/>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443775"/>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151727"/>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noProof="0" dirty="0"/>
              <a:t>AYRILANLARI NASIL GERİ GETİREBİLİRİZ?</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575</TotalTime>
  <Words>1062</Words>
  <Application>Microsoft Office PowerPoint</Application>
  <PresentationFormat>Panorámica</PresentationFormat>
  <Paragraphs>57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docId:A6111AEF4CD7E83F96407E67AF087BEA</cp:keywords>
  <cp:lastModifiedBy>Isabel Laveda</cp:lastModifiedBy>
  <cp:revision>111</cp:revision>
  <dcterms:created xsi:type="dcterms:W3CDTF">2026-05-02T16:09:24Z</dcterms:created>
  <dcterms:modified xsi:type="dcterms:W3CDTF">2026-05-17T06:11:48Z</dcterms:modified>
</cp:coreProperties>
</file>