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rPr>
            <a:t>Tanrı’nın hikmeti</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US" sz="2000" b="1" noProof="0" dirty="0">
              <a:effectLst>
                <a:outerShdw blurRad="38100" dist="38100" dir="2700000" algn="tl">
                  <a:srgbClr val="000000"/>
                </a:outerShdw>
              </a:effectLst>
            </a:rPr>
            <a:t>Çarmıhın çılgınlığı</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rPr>
            <a:t>Tanrı'nın gücü</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US" sz="2000" b="1" noProof="0" dirty="0">
              <a:effectLst>
                <a:outerShdw blurRad="38100" dist="38100" dir="2700000" algn="tl">
                  <a:srgbClr val="000000"/>
                </a:outerShdw>
              </a:effectLst>
            </a:rPr>
            <a:t>Çarmıhın mesajı</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US" sz="2000" b="1" noProof="0" dirty="0">
              <a:effectLst>
                <a:outerShdw blurRad="38100" dist="38100" dir="2700000" algn="tl">
                  <a:srgbClr val="000000"/>
                </a:outerShdw>
              </a:effectLst>
            </a:rPr>
            <a:t>Tanrı'nın aptallığı ve zayıflığı</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“Çarmıhın mesajı, yok olacak olanlar için aptallıktır” (1 Korintliler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800" b="1" noProof="0" dirty="0"/>
            <a:t>“Tanrı, vaazın aptallığı yoluyla iman edenleri kurtarmayı uygun gördü” (1 Korintliler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800" b="1" noProof="0" dirty="0"/>
            <a:t>“Çarmıha gerilen Mesih, […] öteki uluslar için aptallıktır” (1 Korintliler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“Doğal insana […] Tanrı’nın Ruhu’na ait şeyler […] aptallıktır” (1 Korintliler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800" b="1" noProof="0" dirty="0"/>
            <a:t>“Çünkü bu dünyanın bilgeliği, Tanrı’nın gözünde saçmalıktır” (1 Korintliler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İnsanın en kötü yanı</a:t>
          </a: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a:t>Delilik</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a:t>Kendini yok etme</a:t>
          </a: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Tanrı'nın en iyisi</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a:t>Güç</a:t>
          </a: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a:t>Bağışlama</a:t>
          </a: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a:t>Kıyamet</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a:t>Kurtuluş</a:t>
          </a: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a:t>Reddedilme</a:t>
          </a: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a:t>Kabul</a:t>
          </a: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Tanrı’nın hikmeti</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Çarmıhın çılgınlığı</a:t>
          </a: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Tanrı'nın gücü</a:t>
          </a: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Çarmıhın mesajı</a:t>
          </a: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Tanrı'nın aptallığı ve zayıflığı</a:t>
          </a: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“Çarmıhın mesajı, yok olacak olanlar için aptallıktır” (1 Korintliler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“Tanrı, vaazın aptallığı yoluyla iman edenleri kurtarmayı uygun gördü” (1 Korintliler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“Çarmıha gerilen Mesih, […] öteki uluslar için aptallıktır” (1 Korintliler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“Doğal insana […] Tanrı’nın Ruhu’na ait şeyler […] aptallıktır” (1 Korintliler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“Çünkü bu dünyanın bilgeliği, Tanrı’nın gözünde saçmalıktır” (1 Korintliler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İnsanın en kötü yanı</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Delilik</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Reddedilme</a:t>
          </a: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Kendini yok etme</a:t>
          </a: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Kıyamet</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Tanrı'nın en iyisi</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Güç</a:t>
          </a:r>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Kabul</a:t>
          </a:r>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Bağışlama</a:t>
          </a: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Kurtuluş</a:t>
          </a:r>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ÇARMİHIN MESAJI</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11 Temmuz 2026 için 2. Ders</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“Çünkü çarmıhın mesajı, yok olanlar için aptallıktır; ama kurtulan bizler için ise Tanrı’nın gücüdür.”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Korintliler 1:18, </a:t>
            </a:r>
            <a:r>
              <a:rPr kumimoji="0" lang="en-US" sz="1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NIV</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688270625"/>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en-US" sz="2000" b="1" noProof="0" dirty="0"/>
              <a:t>1 Korintliler 1:17-31, çarmıhın insanların yaşamlarını nasıl etkilediğinden bahseder.</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Çarmıhta ölen ve sonra dirilen biri tarafından kurtarılmak mı? İnsanlara göre bu aptallık, anlamsızlık ve zayıflıktır. Ancak Kutsal Ruh’un çağrısına kalplerini açmış olan bizler için çarmıh, “Tanrı’nın gücü, […] bilgelik, doğruluk, kutsallaştırma ve kurtuluş”tur (1 Korintliler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İnananlar için çarmıh, kurtuluşun bir sembolüdür. Ancak birinci yüzyılda yaşayan insanlar için çarmıh, yalnızca bir suçlunun utanç verici ölümünü temsil ediyordu.</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TANRI’NIN BİLGELİĞİ</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“Ama Tanrı’nın çağırdığı kişilere, hem Yahudilere hem de Yunanlılara, Mesih, Tanrı’nın gücü ve Tanrı’nın bilgeliğidir.” </a:t>
            </a:r>
            <a:r>
              <a:rPr lang="en-US" sz="1400" b="1" noProof="0" dirty="0">
                <a:solidFill>
                  <a:schemeClr val="accent4">
                    <a:lumMod val="50000"/>
                  </a:schemeClr>
                </a:solidFill>
                <a:latin typeface="Comic Sans MS" panose="030F0702030302020204" pitchFamily="66" charset="0"/>
              </a:rPr>
              <a:t>(1 Korintliler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015663"/>
          </a:xfrm>
          <a:prstGeom prst="rect">
            <a:avLst/>
          </a:prstGeom>
          <a:noFill/>
        </p:spPr>
        <p:txBody>
          <a:bodyPr wrap="square" rtlCol="0">
            <a:spAutoFit/>
          </a:bodyPr>
          <a:lstStyle/>
          <a:p>
            <a:pPr>
              <a:spcBef>
                <a:spcPts val="600"/>
              </a:spcBef>
            </a:pPr>
            <a:r>
              <a:rPr lang="en-US" sz="2000" b="1" noProof="0" dirty="0"/>
              <a:t>Atina’da Pavlus, bilge kişileri ikna etmek için insan bilgeliğini kullanmıştı. O andan itibaren, yalnızca ilahi bilgeliği kullanmaya karar verdi.</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6206"/>
            <a:ext cx="7170819" cy="1015663"/>
          </a:xfrm>
          <a:prstGeom prst="rect">
            <a:avLst/>
          </a:prstGeom>
          <a:noFill/>
        </p:spPr>
        <p:txBody>
          <a:bodyPr wrap="square">
            <a:spAutoFit/>
          </a:bodyPr>
          <a:lstStyle/>
          <a:p>
            <a:pPr>
              <a:spcBef>
                <a:spcPts val="600"/>
              </a:spcBef>
            </a:pPr>
            <a:r>
              <a:rPr lang="en-US" sz="2000" b="1" noProof="0" dirty="0"/>
              <a:t>Tanrı’nın bilgeliği “bilgelerin bilgeliğini” yok eder; “bilgelerin anlayışını” bir kenara atar (1 Korintliler 1:19); ve “dünyanın bilgeliğini… aptallığa çevirmiştir” (1 Korintliler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pPr>
            <a:r>
              <a:rPr lang="en-US" sz="2000" b="1" noProof="0" dirty="0"/>
              <a:t>Pavlus’un vaaz ettiği ilahi bilgelik nedir?</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247021" cy="1015663"/>
          </a:xfrm>
          <a:prstGeom prst="rect">
            <a:avLst/>
          </a:prstGeom>
          <a:noFill/>
        </p:spPr>
        <p:txBody>
          <a:bodyPr wrap="square">
            <a:spAutoFit/>
          </a:bodyPr>
          <a:lstStyle/>
          <a:p>
            <a:pPr>
              <a:spcBef>
                <a:spcPts val="600"/>
              </a:spcBef>
            </a:pPr>
            <a:r>
              <a:rPr lang="en-US" sz="2000" b="1" noProof="0" dirty="0"/>
              <a:t>Tüm insan mantığının aksine, Tanrı’nın bilgeliği “vaaz etmenin aptallığı yoluyla inananları kurtarmak”tan ibarettir</a:t>
            </a:r>
            <a:br>
              <a:rPr lang="en-US" sz="2000" b="1" noProof="0" dirty="0"/>
            </a:br>
            <a:r>
              <a:rPr lang="en-US" sz="2000" b="1" noProof="0" dirty="0"/>
              <a:t>(1 Korintliler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790963"/>
            <a:ext cx="568388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Tanrı'nın kendisi, “Mesih'in çarmıhının gücünden yoksun kalmaması için” onu “insani bilgelik sözleri olmadan” mesajını vaaz etmesi için göndermişti (1 Korintliler 1:17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ÇARMİHIN ÇILGINLIĞI</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699369"/>
            <a:ext cx="657225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“Ama biz çarmıha gerilen Mesih’i vaaz ediyoruz: Yahudiler için tökezleme taşı, öteki uluslar için ise aptallık” </a:t>
            </a:r>
            <a:r>
              <a:rPr lang="en-US" sz="1400" b="1" noProof="0" dirty="0">
                <a:solidFill>
                  <a:schemeClr val="accent1">
                    <a:lumMod val="50000"/>
                  </a:schemeClr>
                </a:solidFill>
                <a:latin typeface="Comic Sans MS" panose="030F0702030302020204" pitchFamily="66" charset="0"/>
              </a:rPr>
              <a:t>(1 Korintliler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a:spcBef>
                <a:spcPts val="600"/>
              </a:spcBef>
            </a:pPr>
            <a:r>
              <a:rPr lang="en-US" sz="2000" b="1" noProof="0" dirty="0"/>
              <a:t>Yunanca </a:t>
            </a:r>
            <a:r>
              <a:rPr lang="en-US" sz="2000" b="1" i="1" noProof="0" dirty="0" err="1"/>
              <a:t>mōria </a:t>
            </a:r>
            <a:r>
              <a:rPr lang="en-US" sz="2000" b="1" noProof="0" dirty="0"/>
              <a:t>(delilik, ahmaklık, aptallık) kelimesi 1 Korintliler’de beş kez geçmektedir:</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310630856"/>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323439"/>
          </a:xfrm>
          <a:prstGeom prst="rect">
            <a:avLst/>
          </a:prstGeom>
          <a:noFill/>
        </p:spPr>
        <p:txBody>
          <a:bodyPr wrap="square" rtlCol="0">
            <a:spAutoFit/>
          </a:bodyPr>
          <a:lstStyle/>
          <a:p>
            <a:pPr>
              <a:spcBef>
                <a:spcPts val="600"/>
              </a:spcBef>
            </a:pPr>
            <a:r>
              <a:rPr lang="en-US" sz="2000" b="1" noProof="0" dirty="0"/>
              <a:t>Çarmıh, kaybolmuş olanlar için; Tanrı’yı tanımayanlar (Yahudi olmayanlar) için; sadece bu dünyayı düşünenler (doğal insan) için; sadece kendi bilgeliğiyle hareket edenler için aptallıktır.</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Ancak çarmıh, kurtulanlar, yani çarmıhı Tanrı’nın bakış açısıyla görmeye istekli olanlar için bir lütuftur.</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TANRI’NIN GÜCÜ</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“Çünkü çarmıhın mesajı, yok olanlar için aptallıktır; ama kurtulan bizler için Tanrı’nın gücüdür.” </a:t>
            </a:r>
            <a:r>
              <a:rPr lang="en-US" sz="1400" b="1" noProof="0" dirty="0">
                <a:solidFill>
                  <a:schemeClr val="accent4">
                    <a:lumMod val="50000"/>
                  </a:schemeClr>
                </a:solidFill>
                <a:latin typeface="Comic Sans MS" panose="030F0702030302020204" pitchFamily="66" charset="0"/>
              </a:rPr>
              <a:t>(1 Korintliler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6581776" cy="707886"/>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Çarmıh, insanın en kötü yanını ve Tanrı’nın en iyi yanını ortaya çıkarma gücüne sahiptir (1 Kor. 1:18).</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1013400119"/>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56432"/>
            <a:ext cx="6581776" cy="1015663"/>
          </a:xfrm>
          <a:prstGeom prst="rect">
            <a:avLst/>
          </a:prstGeom>
          <a:noFill/>
        </p:spPr>
        <p:txBody>
          <a:bodyPr wrap="square">
            <a:spAutoFit/>
          </a:bodyPr>
          <a:lstStyle/>
          <a:p>
            <a:pPr>
              <a:spcBef>
                <a:spcPts val="600"/>
              </a:spcBef>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Çarmıhı reddedenler, yanlış eylemlerinin sonuçlarını çekerler ve nihayetinde reddettikleri O’nun eliyle yok edileceklerdir.</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4" y="5785708"/>
            <a:ext cx="67913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Çarmıhta gösterilen Tanrı’nın gücü, insanın tüm günahlarını bağışlayarak onu Tanrı ile barıştırabilir ve ona sonsuz yaşam verebilir (Koloseliler 1:20; 1. Petrus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ÇARMİHIN MESAJI</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“Çünkü Tanrı’nın bilgeliğinde dünya, kendi bilgeliğiyle O’nu tanımadı; bu yüzden Tanrı, vaaz edilen sözün aptallığı aracılığıyla iman edenleri kurtarmayı uygun gördü.” </a:t>
            </a:r>
            <a:r>
              <a:rPr lang="en-US" sz="1400" b="1" noProof="0" dirty="0">
                <a:solidFill>
                  <a:schemeClr val="accent5">
                    <a:lumMod val="50000"/>
                  </a:schemeClr>
                </a:solidFill>
                <a:latin typeface="Comic Sans MS" panose="030F0702030302020204" pitchFamily="66" charset="0"/>
              </a:rPr>
              <a:t>(1 Korintliler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707886"/>
          </a:xfrm>
          <a:prstGeom prst="rect">
            <a:avLst/>
          </a:prstGeom>
          <a:noFill/>
        </p:spPr>
        <p:txBody>
          <a:bodyPr wrap="square" rtlCol="0">
            <a:spAutoFit/>
          </a:bodyPr>
          <a:lstStyle/>
          <a:p>
            <a:pPr>
              <a:spcBef>
                <a:spcPts val="600"/>
              </a:spcBef>
            </a:pPr>
            <a:r>
              <a:rPr lang="en-US" sz="2000" b="1" noProof="0" dirty="0"/>
              <a:t>Çarmıhın mesajını duyurmak neden aptallıktır                                 (1 Korintliler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Çarmıhın mesajı, Tanrı’nın bize kurtuluş bahşetmek için ne kadar ileri gitmeye hazır olduğunu gösterir.</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493787"/>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Ancak melekler için çarmıhın mesajı tamamen farklı bir şeydi. Cennette tanıdıkları İsa, kendisini reddeden bir ırka olan sevgisinden dolayı öldürülmeye razı oldu. Pavlus, vaazlarında aktarmak istediği bakış açısı buydu.</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270039"/>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Yahudiler, kendilerini Roma baskısından kurtaracak bir Mesih bekliyorlardı. İsa çarmıha gerileceğini açıkladığında, kendi havarileri bile dehşete kapıldı. Üstelik bir Yahudi için, ağaca asılan bir adam, Tanrı tarafından lanetlenmiş bir kişiydi (Tesniye 21:23). Kurtarıcı’yı beklemeyen bir Yahudi olmayan için de sonuç aynıydı: çarmıh deliliktir.</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noProof="0" dirty="0">
                <a:ln w="6600">
                  <a:solidFill>
                    <a:schemeClr val="accent2"/>
                  </a:solidFill>
                  <a:prstDash val="solid"/>
                </a:ln>
                <a:solidFill>
                  <a:srgbClr val="993300"/>
                </a:solidFill>
                <a:effectLst>
                  <a:outerShdw dist="25400" dir="2700000" algn="tl" rotWithShape="0">
                    <a:schemeClr val="accent2"/>
                  </a:outerShdw>
                </a:effectLst>
              </a:rPr>
              <a:t>TANRI’NIN APTALLIĞI VE ZAYIFLIĞI</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“Çünkü Tanrı’nın aptallığı insan bilgeliğinden daha bilgedir, Tanrı’nın zayıflığı da insan gücünden daha güçlüdür.” </a:t>
            </a:r>
            <a:r>
              <a:rPr lang="en-US" sz="1400" b="1" noProof="0" dirty="0">
                <a:latin typeface="Comic Sans MS" panose="030F0702030302020204" pitchFamily="66" charset="0"/>
              </a:rPr>
              <a:t>(1 Korintliler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en-US" sz="2000" b="1" noProof="0" dirty="0"/>
              <a:t>Tanrı herhangi bir şekilde aptal ya da zayıf mıdır (1 Kor.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3389406"/>
            <a:ext cx="6075948" cy="707886"/>
          </a:xfrm>
          <a:prstGeom prst="rect">
            <a:avLst/>
          </a:prstGeom>
          <a:noFill/>
        </p:spPr>
        <p:txBody>
          <a:bodyPr wrap="square">
            <a:spAutoFit/>
          </a:bodyPr>
          <a:lstStyle/>
          <a:p>
            <a:pPr>
              <a:spcBef>
                <a:spcPts val="600"/>
              </a:spcBef>
            </a:pPr>
            <a:r>
              <a:rPr lang="en-US" sz="2000" b="1" noProof="0" dirty="0"/>
              <a:t>En bilge insanlardan toplanan tüm bilgelik bile, insanlık için bir kurtuluş planı tasarlayamaz.</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747644"/>
            <a:ext cx="4677808" cy="1015663"/>
          </a:xfrm>
          <a:prstGeom prst="rect">
            <a:avLst/>
          </a:prstGeom>
          <a:noFill/>
        </p:spPr>
        <p:txBody>
          <a:bodyPr wrap="square">
            <a:spAutoFit/>
          </a:bodyPr>
          <a:lstStyle/>
          <a:p>
            <a:pPr>
              <a:spcBef>
                <a:spcPts val="600"/>
              </a:spcBef>
            </a:pPr>
            <a:r>
              <a:rPr lang="en-US" sz="2000" b="1" noProof="0" dirty="0"/>
              <a:t>Sadece Kutsal Ruh’un</a:t>
            </a:r>
            <a:r>
              <a:rPr lang="en-US" sz="2000" b="1" i="1" u="sng" noProof="0" dirty="0"/>
              <a:t> çağrısına</a:t>
            </a:r>
            <a:r>
              <a:rPr lang="en-US" sz="2000" b="1" noProof="0" dirty="0"/>
              <a:t> yanıt olarak İsa’ya</a:t>
            </a:r>
            <a:r>
              <a:rPr lang="en-US" sz="2000" b="1" i="1" u="sng" noProof="0" dirty="0"/>
              <a:t> iman</a:t>
            </a:r>
            <a:r>
              <a:rPr lang="en-US" sz="2000" b="1" noProof="0" dirty="0"/>
              <a:t> edenlerin </a:t>
            </a:r>
            <a:r>
              <a:rPr lang="en-US" sz="2000" b="1" i="1" u="sng" noProof="0" dirty="0"/>
              <a:t>kurtulacağına </a:t>
            </a:r>
            <a:r>
              <a:rPr lang="en-US" sz="2000" b="1" noProof="0" dirty="0"/>
              <a:t>dikkat edin</a:t>
            </a:r>
            <a:r>
              <a:rPr lang="en-US" sz="2000" b="1" i="1" u="sng" noProof="0" dirty="0"/>
              <a:t>.</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797736"/>
            <a:ext cx="119538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Elbette hayır, çünkü Tanrı’nın hiçbir kusuru yoktur. Pavlus sadece mecazi bir karşılaştırma yapmaktadır: Eğer Tanrı’nın herhangi bir aptalca düşüncesi olsaydı, o bir insanın en bilge düşüncesinden bile daha bilge olurdu; ya da Tanrı’da herhangi bir zayıf argüman olsaydı, bunlar en güçlü insan argümanlarından bile çok daha güçlü olurdu.</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260748"/>
            <a:ext cx="60197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Sadece Tanrı, çarmıhta sunulan İsa’nın kurbanının gücü aracılığıyla “kurtarılanlara” (1 Kor. 1:18); “inananlara” (1 Kor. 1:21); ve “çağrılanlara” (1 Kor. 1:24) kurtuluş bahşedebilmiştir.</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“Günümüzde yaşayan pek çok insanın zihninde, Golgota’daki haç kutsal anılarla çevrilidir. Çarmıha gerilme sahneleriyle kutsal çağrışımlar ilişkilendirilmektedir. Ancak Pavlus’un döneminde haç, tiksinti ve dehşet duygularıyla karşılanıyordu. Çarmıhta ölüme maruz kalan birini insanlığın Kurtarıcısı olarak savunmak, doğal olarak alay ve muhalefete yol açacaktı. […]</a:t>
            </a:r>
          </a:p>
          <a:p>
            <a:pPr>
              <a:spcBef>
                <a:spcPts val="600"/>
              </a:spcBef>
            </a:pPr>
            <a:r>
              <a:rPr lang="en-US" sz="2400" b="1" noProof="0" dirty="0">
                <a:latin typeface="Constantia" panose="02030602050306030303" pitchFamily="18" charset="0"/>
              </a:rPr>
              <a:t>Çarmıhın, insanlığın yüceltilmesi ya da kurtuluşuyla nasıl bir bağlantısı olabileceğini göstermeye çalışan biri, zayıf akıllı olarak görülürdü.</a:t>
            </a:r>
          </a:p>
          <a:p>
            <a:pPr>
              <a:spcBef>
                <a:spcPts val="600"/>
              </a:spcBef>
            </a:pPr>
            <a:r>
              <a:rPr lang="en-US" sz="2400" b="1" noProof="0" dirty="0">
                <a:latin typeface="Constantia" panose="02030602050306030303" pitchFamily="18" charset="0"/>
              </a:rPr>
              <a:t>Ancak Pavlus için çarmıh, en büyük ilgi odağıydı. […] Kişisel deneyimlerinden, bir günahkar, Oğlu’nun kurbanında görüldüğü gibi Baba’nın sevgisini bir kez gördüğünde ve ilahi etkiye boyun eğdiğinde, kalbinde bir değişim meydana geldiğini ve o andan itibaren Mesih’in her şey ve her şeyin içinde olduğunu biliyordu.”</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 </a:t>
            </a:r>
            <a:r>
              <a:rPr lang="en-US" sz="1600" b="1" noProof="0" dirty="0"/>
              <a:t>(Elçilerin İşleri, s.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617</TotalTime>
  <Words>992</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docId:5D53D7DF32BD47A02247E107875AB074</cp:keywords>
  <cp:lastModifiedBy>Sergio</cp:lastModifiedBy>
  <cp:revision>72</cp:revision>
  <dcterms:created xsi:type="dcterms:W3CDTF">2026-05-30T13:56:14Z</dcterms:created>
  <dcterms:modified xsi:type="dcterms:W3CDTF">2026-07-10T06:26:39Z</dcterms:modified>
</cp:coreProperties>
</file>