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n" b="1" noProof="0" dirty="0">
              <a:solidFill>
                <a:schemeClr val="bg1"/>
              </a:solidFill>
              <a:effectLst>
                <a:outerShdw blurRad="50800" dist="50800" dir="5400000" algn="ctr" rotWithShape="0">
                  <a:schemeClr val="tx1"/>
                </a:outerShdw>
              </a:effectLst>
            </a:rPr>
            <a:t>Olgunlaşmamış</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bg1"/>
              </a:solidFill>
              <a:effectLst>
                <a:outerShdw blurRad="50800" dist="50800" dir="5400000" algn="ctr" rotWithShape="0">
                  <a:schemeClr val="tx1"/>
                </a:outerShdw>
              </a:effectLst>
            </a:rPr>
            <a:t>Onlar çocuklar gibidir                                         (1 Korintliler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Sütle beslenirler (1 Korintliler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Onlar bedenseldirler                      (1 Korintliler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n" sz="1800" b="1" noProof="0" dirty="0">
              <a:effectLst>
                <a:outerShdw blurRad="50800" dist="50800" dir="5400000" algn="ctr" rotWithShape="0">
                  <a:schemeClr val="tx1"/>
                </a:outerShdw>
              </a:effectLst>
            </a:rPr>
            <a:t>Başkalarının görüşlerinden etkilenirler</a:t>
          </a:r>
          <a:br>
            <a:rPr lang="en" sz="1800" b="1" noProof="0" dirty="0">
              <a:effectLst>
                <a:outerShdw blurRad="50800" dist="50800" dir="5400000" algn="ctr" rotWithShape="0">
                  <a:schemeClr val="tx1"/>
                </a:outerShdw>
              </a:effectLst>
            </a:rPr>
          </a:br>
          <a:r>
            <a:rPr lang="en" sz="1800" b="1" noProof="0" dirty="0">
              <a:effectLst>
                <a:outerShdw blurRad="50800" dist="50800" dir="5400000" algn="ctr" rotWithShape="0">
                  <a:schemeClr val="tx1"/>
                </a:outerShdw>
              </a:effectLst>
            </a:rPr>
            <a:t>(1 Korintliler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n" b="1" noProof="0" dirty="0">
              <a:solidFill>
                <a:schemeClr val="bg1"/>
              </a:solidFill>
              <a:effectLst>
                <a:outerShdw blurRad="50800" dist="50800" dir="5400000" algn="ctr" rotWithShape="0">
                  <a:schemeClr val="tx1"/>
                </a:outerShdw>
              </a:effectLst>
            </a:rPr>
            <a:t>Yetişkin</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Onlar yetişkinlerdir </a:t>
          </a:r>
          <a:br>
            <a:rPr lang="en" sz="2000" b="1" noProof="0" dirty="0">
              <a:solidFill>
                <a:schemeClr val="tx1"/>
              </a:solidFill>
            </a:rPr>
          </a:br>
          <a:r>
            <a:rPr lang="en" sz="2000" b="1" noProof="0" dirty="0">
              <a:solidFill>
                <a:schemeClr val="tx1"/>
              </a:solidFill>
            </a:rPr>
            <a:t>(1 Korintliler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Katı yiyecekler yerler (İbraniler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Onlar ruhsaldır                       (1 Kor.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 sz="1800" b="1" noProof="0" dirty="0">
              <a:solidFill>
                <a:schemeClr val="tx1"/>
              </a:solidFill>
            </a:rPr>
            <a:t>Ruhsal ayırt etme yeteneğine sahiptirler                                        (1 Korintliler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 sz="4000" b="1" kern="1200" noProof="0" dirty="0">
              <a:solidFill>
                <a:schemeClr val="bg1"/>
              </a:solidFill>
              <a:effectLst>
                <a:outerShdw blurRad="50800" dist="50800" dir="5400000" algn="ctr" rotWithShape="0">
                  <a:schemeClr val="tx1"/>
                </a:outerShdw>
              </a:effectLst>
            </a:rPr>
            <a:t>Olgunlaşmamış</a:t>
          </a: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50800" dist="50800" dir="5400000" algn="ctr" rotWithShape="0">
                  <a:schemeClr val="tx1"/>
                </a:outerShdw>
              </a:effectLst>
            </a:rPr>
            <a:t>Onlar çocuklar gibidir                                         (1 Korintliler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Sütle beslenirler (1 Korintliler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Onlar bedenseldirler                      (1 Korintliler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50800" dist="50800" dir="5400000" algn="ctr" rotWithShape="0">
                  <a:schemeClr val="tx1"/>
                </a:outerShdw>
              </a:effectLst>
            </a:rPr>
            <a:t>Başkalarının görüşlerinden etkilenirler</a:t>
          </a:r>
          <a:br>
            <a:rPr lang="en" sz="1800" b="1" kern="1200" noProof="0" dirty="0">
              <a:effectLst>
                <a:outerShdw blurRad="50800" dist="50800" dir="5400000" algn="ctr" rotWithShape="0">
                  <a:schemeClr val="tx1"/>
                </a:outerShdw>
              </a:effectLst>
            </a:rPr>
          </a:br>
          <a:r>
            <a:rPr lang="en" sz="1800" b="1" kern="1200" noProof="0" dirty="0">
              <a:effectLst>
                <a:outerShdw blurRad="50800" dist="50800" dir="5400000" algn="ctr" rotWithShape="0">
                  <a:schemeClr val="tx1"/>
                </a:outerShdw>
              </a:effectLst>
            </a:rPr>
            <a:t>(1 Korintliler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 sz="5300" b="1" kern="1200" noProof="0" dirty="0">
              <a:solidFill>
                <a:schemeClr val="bg1"/>
              </a:solidFill>
              <a:effectLst>
                <a:outerShdw blurRad="50800" dist="50800" dir="5400000" algn="ctr" rotWithShape="0">
                  <a:schemeClr val="tx1"/>
                </a:outerShdw>
              </a:effectLst>
            </a:rPr>
            <a:t>Yetişkin</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Onlar yetişkinlerdir </a:t>
          </a:r>
          <a:br>
            <a:rPr lang="en" sz="2000" b="1" kern="1200" noProof="0" dirty="0">
              <a:solidFill>
                <a:schemeClr val="tx1"/>
              </a:solidFill>
            </a:rPr>
          </a:br>
          <a:r>
            <a:rPr lang="en" sz="2000" b="1" kern="1200" noProof="0" dirty="0">
              <a:solidFill>
                <a:schemeClr val="tx1"/>
              </a:solidFill>
            </a:rPr>
            <a:t>(1 Korintliler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Katı yiyecekler yerler (İbraniler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Onlar ruhsaldır                       (1 Kor. 2:13)</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Ruhsal ayırt etme yeteneğine sahiptirler                                        (1 Korintliler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11/07/2026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 sz="7200" b="1" spc="600" noProof="0" dirty="0">
                <a:ln w="22225">
                  <a:solidFill>
                    <a:schemeClr val="accent2"/>
                  </a:solidFill>
                  <a:prstDash val="solid"/>
                </a:ln>
                <a:solidFill>
                  <a:srgbClr val="CFC0A1"/>
                </a:solidFill>
                <a:effectLst>
                  <a:outerShdw blurRad="50800" dist="50800" dir="5400000" algn="ctr" rotWithShape="0">
                    <a:schemeClr val="tx1"/>
                  </a:outerShdw>
                </a:effectLst>
              </a:rPr>
              <a:t>MESİH’TE BİRLİK</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en" sz="1600" b="1" noProof="0" dirty="0">
                <a:solidFill>
                  <a:schemeClr val="accent5">
                    <a:lumMod val="60000"/>
                    <a:lumOff val="40000"/>
                  </a:schemeClr>
                </a:solidFill>
              </a:rPr>
              <a:t>18 Temmuz 2026 için 3. Ders</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6="http://schemas.microsoft.com/office/powerpoint/2015/main" xmlns:adec="http://schemas.microsoft.com/office/drawing/2017/decorative"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958215"/>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en" sz="4400" b="1" spc="600" noProof="0" dirty="0">
                <a:ln w="22225">
                  <a:noFill/>
                  <a:prstDash val="solid"/>
                </a:ln>
                <a:solidFill>
                  <a:srgbClr val="FFFF00"/>
                </a:solidFill>
                <a:effectLst>
                  <a:outerShdw blurRad="50800" dist="50800" dir="5400000" algn="ctr" rotWithShape="0">
                    <a:schemeClr val="tx1"/>
                  </a:outerShdw>
                </a:effectLst>
              </a:rPr>
              <a:t>LİDERLERE SAYGI</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dirty="0">
                <a:solidFill>
                  <a:srgbClr val="66FFFF"/>
                </a:solidFill>
                <a:effectLst>
                  <a:outerShdw blurRad="38100" dist="38100" dir="2700000" algn="tl">
                    <a:srgbClr val="000000"/>
                  </a:outerShdw>
                </a:effectLst>
                <a:latin typeface="Comic Sans MS" panose="030F0702030302020204" pitchFamily="66" charset="0"/>
              </a:rPr>
              <a:t>“Yöneticilerden beklenen şey, sadık bulunmalarıdır.” </a:t>
            </a:r>
            <a:r>
              <a:rPr lang="en" sz="1400" b="1" noProof="0" dirty="0">
                <a:solidFill>
                  <a:srgbClr val="66FFFF"/>
                </a:solidFill>
                <a:effectLst>
                  <a:outerShdw blurRad="38100" dist="38100" dir="2700000" algn="tl">
                    <a:srgbClr val="000000"/>
                  </a:outerShdw>
                </a:effectLst>
                <a:latin typeface="Comic Sans MS" panose="030F0702030302020204" pitchFamily="66" charset="0"/>
              </a:rPr>
              <a:t>(1 Korintliler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118354"/>
            <a:ext cx="7115021" cy="1323439"/>
          </a:xfrm>
          <a:prstGeom prst="rect">
            <a:avLst/>
          </a:prstGeom>
          <a:noFill/>
        </p:spPr>
        <p:txBody>
          <a:bodyPr wrap="square" rtlCol="0">
            <a:spAutoFit/>
          </a:bodyPr>
          <a:lstStyle/>
          <a:p>
            <a:pPr>
              <a:spcBef>
                <a:spcPts val="600"/>
              </a:spcBef>
            </a:pPr>
            <a:r>
              <a:rPr lang="en" sz="2000" b="1" noProof="0" dirty="0"/>
              <a:t>Liderlerin çevresinde rekabet ve hizipçilik olması, onları reddetmemiz gerektiği anlamına gelmez. Aksine, Pavlus, Apollos’un hizmetini ve Korint’teki çalışmalarını destekledi ve savundu (1 Korintliler 3:5-6; 4:6; 16:12).</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749529"/>
            <a:ext cx="2626744" cy="3011051"/>
            <a:chOff x="9365230" y="1406525"/>
            <a:chExt cx="2626744" cy="3011051"/>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406525"/>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248025"/>
              <a:ext cx="2626743" cy="1169551"/>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 sz="1400" b="1" noProof="0" dirty="0"/>
                <a:t>Frank ve Walter Bond, İspanya’daki ilk misyonerlerdi. Walter, 1914 yılında Jaén’de imanı uğruna canını feda etti.</a:t>
              </a: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4151343"/>
            <a:ext cx="5076825" cy="1323439"/>
          </a:xfrm>
          <a:prstGeom prst="rect">
            <a:avLst/>
          </a:prstGeom>
          <a:noFill/>
        </p:spPr>
        <p:txBody>
          <a:bodyPr wrap="square">
            <a:spAutoFit/>
          </a:bodyPr>
          <a:lstStyle/>
          <a:p>
            <a:pPr>
              <a:spcBef>
                <a:spcPts val="600"/>
              </a:spcBef>
            </a:pPr>
            <a:r>
              <a:rPr lang="en" sz="2000" b="1" noProof="0" dirty="0"/>
              <a:t>Hıristiyan liderler, kardeşleri uğruna acı çekmeye ve hatta gerekirse hizmetleri uğruna ölmeye hazır olarak İsa’nın izinden giderler (1 Kor. 4:11-13; 2 Kor.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452385"/>
            <a:ext cx="711502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Liderler sadakatle hareket ettiklerinde, onurlandırılmaya layık olurlar (1 Kor. 4:2; 1 Tim. 5:17). Ancak bu onuru görmeseler bile, kendilerini yargılayacak olanın insanlar değil, Tanrı’nın kendisi olduğunu bildikleri için sadık kalırlar 	(1 Kor.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13949"/>
            <a:ext cx="507682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Ne liderler ne de üyeler birbirleriyle kavga etmeye ya da tartışmaya çağrılmışlardır; aksine, İsa’yı övmek ve çarmıhın mesajını duyurmak için birleşmeye çağrılmışlardır.</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4893647"/>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“Kilisedeki kusursuz birliği, ancak Mesih’e benzer hoşgörü ruhu mükemmelleştirebilir. Şeytan ayrılık tohumları ekebilir; ancak Mesih, anlaşamayan unsurları uyumlu hale getirebilir.... Kilisenin bireysel çalışanları olarak sizler, Tanrı’yı her şeyden üstün bir şekilde sevip komşunuzu kendiniz gibi sevdiğinizde, o zaman birlik içinde olmak için zorlu çabalar gerekmeyecek, Mesih’te birlik olacak, şikâyet edenlerin kulakları kapanacak ve kimse komşusuna karşı bir suçlama yöneltmeyecektir. Kilise üyeleri sevgiyi ve birliği önemserler ve tek bir büyük aile gibi olurlar. O zaman, Tanrı’nın Oğlu’nu dünyaya gönderdiğine tanıklık edecek belgeleri dünyaya sunacağız.”</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EGW (Mesih’i Yansıtmak, 5 Temmuz)</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“Kardeşlerim, Rabbimiz İsa Mesih’in adıyla sizlere yalvarıyorum: Hepiniz aynı fikirde olun, aranızda bölünmeler olmasın; aynı düşünce ve aynı yargıyla birleşin” </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Korintliler 1:10, </a:t>
            </a:r>
            <a:r>
              <a:rPr kumimoji="0" lang="en" sz="12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ESV</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t>Ayrılıkçılığa yol açan sorunlar:</a:t>
            </a:r>
          </a:p>
          <a:p>
            <a:pPr lvl="1">
              <a:spcBef>
                <a:spcPts val="600"/>
              </a:spcBef>
            </a:pPr>
            <a:r>
              <a:rPr lang="en" sz="2000" b="1" noProof="0" dirty="0">
                <a:solidFill>
                  <a:srgbClr val="C53544"/>
                </a:solidFill>
              </a:rPr>
              <a:t>Bölünmeler ve çekişmeler</a:t>
            </a:r>
          </a:p>
          <a:p>
            <a:pPr>
              <a:spcBef>
                <a:spcPts val="1800"/>
              </a:spcBef>
            </a:pPr>
            <a:r>
              <a:rPr lang="en" sz="2000" b="1" noProof="0" dirty="0"/>
              <a:t>Birliği nasıl koruyabiliriz:</a:t>
            </a:r>
          </a:p>
          <a:p>
            <a:pPr lvl="1">
              <a:spcBef>
                <a:spcPts val="600"/>
              </a:spcBef>
            </a:pPr>
            <a:r>
              <a:rPr lang="en" sz="2000" b="1" noProof="0" dirty="0">
                <a:solidFill>
                  <a:srgbClr val="55A14E"/>
                </a:solidFill>
              </a:rPr>
              <a:t>İsa'da birlik</a:t>
            </a:r>
          </a:p>
          <a:p>
            <a:pPr lvl="1">
              <a:spcBef>
                <a:spcPts val="600"/>
              </a:spcBef>
            </a:pPr>
            <a:r>
              <a:rPr lang="en" sz="2000" b="1" noProof="0" dirty="0">
                <a:solidFill>
                  <a:srgbClr val="3080B9"/>
                </a:solidFill>
              </a:rPr>
              <a:t>Bilgelik ve olgunluk</a:t>
            </a:r>
          </a:p>
          <a:p>
            <a:pPr lvl="1">
              <a:spcBef>
                <a:spcPts val="600"/>
              </a:spcBef>
            </a:pPr>
            <a:r>
              <a:rPr lang="en" sz="2000" b="1" noProof="0" dirty="0">
                <a:solidFill>
                  <a:srgbClr val="C57035"/>
                </a:solidFill>
              </a:rPr>
              <a:t>Hizmet ve alçakgönüllülük</a:t>
            </a:r>
          </a:p>
          <a:p>
            <a:pPr lvl="1">
              <a:spcBef>
                <a:spcPts val="600"/>
              </a:spcBef>
            </a:pPr>
            <a:r>
              <a:rPr lang="en" sz="2000" b="1" noProof="0" dirty="0">
                <a:solidFill>
                  <a:srgbClr val="BD2DB8"/>
                </a:solidFill>
              </a:rPr>
              <a:t>Liderlere saygı</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rtlCol="0">
            <a:spAutoFit/>
          </a:bodyPr>
          <a:lstStyle/>
          <a:p>
            <a:pPr>
              <a:spcBef>
                <a:spcPts val="600"/>
              </a:spcBef>
            </a:pPr>
            <a:r>
              <a:rPr lang="en" sz="2000" b="1" noProof="0" dirty="0"/>
              <a:t>Korintlilere selam verdikten ve ruhsal büyümeleri için onları övdükten sonra, Pavlus o kiliseyi etkileyen sorunların ilkini ele alır: birlik eksikliği.</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Başlangıçtan itibaren bir nokta açıktır: Kilisede birlik, insan çabasıyla sağlanamaz. Yalnızca İsa’ya odaklanarak birliğe ulaşabiliriz.</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2" y="1173799"/>
            <a:ext cx="726757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Korintlilere yazdığı mektuplar ve Pavlus’un yazdığı diğer mektuplar boyunca, onun bu sorunu çözmek için bize nasıl yol gösterici ilkeler sunduğunu görüyoruz; bu sorun, günümüz kiliselerini de etkileyebilir.</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AYRILIĞA NEDEN OLAN SORUNLAR</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noProof="0" dirty="0">
                <a:ln/>
                <a:solidFill>
                  <a:srgbClr val="FF0000"/>
                </a:solidFill>
              </a:rPr>
              <a:t>AYRILIKLAR VE ANLAŞMAZLIKLAR</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en" b="1" noProof="0" dirty="0">
                <a:solidFill>
                  <a:srgbClr val="002060"/>
                </a:solidFill>
                <a:latin typeface="Comic Sans MS" panose="030F0702030302020204" pitchFamily="66" charset="0"/>
              </a:rPr>
              <a:t>“Kardeşlerim, Rabbimiz İsa Mesih’in adıyla size yalvarıyorum: Hepiniz aynı fikirde olun, aranızda bölünmeler olmasın; aynı düşünce ve aynı yargıyla birleşin.” </a:t>
            </a:r>
          </a:p>
          <a:p>
            <a:pPr algn="ctr"/>
            <a:r>
              <a:rPr lang="en" sz="1400" b="1" noProof="0" dirty="0">
                <a:solidFill>
                  <a:srgbClr val="002060"/>
                </a:solidFill>
                <a:latin typeface="Comic Sans MS" panose="030F0702030302020204" pitchFamily="66" charset="0"/>
              </a:rPr>
              <a:t>(1 Korintliler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631216"/>
          </a:xfrm>
          <a:prstGeom prst="rect">
            <a:avLst/>
          </a:prstGeom>
          <a:noFill/>
        </p:spPr>
        <p:txBody>
          <a:bodyPr wrap="square" rtlCol="0">
            <a:spAutoFit/>
          </a:bodyPr>
          <a:lstStyle/>
          <a:p>
            <a:pPr>
              <a:spcBef>
                <a:spcPts val="600"/>
              </a:spcBef>
            </a:pPr>
            <a:r>
              <a:rPr lang="en" sz="2000" b="1" noProof="0" dirty="0"/>
              <a:t>Korint’ten çeşitli liderler geçmişti ve her inananın kendi favori vaizi vardı (Pavlus, Apollos, Petrus…). Bu durum, aralarında anlaşmazlıklara yol açacak kadar ilerlemişti (1 Kor.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4919008"/>
            <a:ext cx="6018077" cy="1938992"/>
          </a:xfrm>
          <a:prstGeom prst="rect">
            <a:avLst/>
          </a:prstGeom>
          <a:noFill/>
        </p:spPr>
        <p:txBody>
          <a:bodyPr wrap="square">
            <a:spAutoFit/>
          </a:bodyPr>
          <a:lstStyle/>
          <a:p>
            <a:pPr>
              <a:spcBef>
                <a:spcPts val="600"/>
              </a:spcBef>
            </a:pPr>
            <a:r>
              <a:rPr lang="en" sz="2000" b="1" noProof="0" dirty="0"/>
              <a:t>Yavaş yavaş, kilisenin yaşamı da bundan etkilenmeye başlamıştı (1 Korintliler 3:3). Birlik eksikliği, Rab’bin Sofrası’nın kutlanışını bozmuştu (1 Korintliler 11:33) ve hatta birbirlerini mahkemede dava edecek kadar ileri gitmişlerdi</a:t>
            </a:r>
            <a:br>
              <a:rPr lang="en" sz="2000" b="1" noProof="0" dirty="0"/>
            </a:br>
            <a:r>
              <a:rPr lang="en" sz="2000" b="1" noProof="0" dirty="0"/>
              <a:t>(1 Korintliler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spcBef>
                <a:spcPts val="600"/>
              </a:spcBef>
            </a:pPr>
            <a:r>
              <a:rPr lang="en" sz="2000" b="1" noProof="0" dirty="0"/>
              <a:t>Korint kilisesinde hangi bölünmeler vardı (1 Korintliler 1:12)?</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Hepsi ortak bir mesajı vaaz ettiklerinin farkında olmadan, önemsiz hususlara odaklandılar (1 Korintliler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BİRLİĞİ NASIL KORUYABİLİRİZ?</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4400" b="1" noProof="0" dirty="0">
                <a:ln/>
                <a:solidFill>
                  <a:schemeClr val="accent3"/>
                </a:solidFill>
              </a:rPr>
              <a:t>İSA’DA BİRLİK</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en" b="1" noProof="0" dirty="0">
                <a:solidFill>
                  <a:srgbClr val="FFFF66"/>
                </a:solidFill>
                <a:effectLst>
                  <a:glow rad="127000">
                    <a:schemeClr val="accent6">
                      <a:lumMod val="50000"/>
                    </a:schemeClr>
                  </a:glow>
                </a:effectLst>
                <a:latin typeface="Comic Sans MS" panose="030F0702030302020204" pitchFamily="66" charset="0"/>
              </a:rPr>
              <a:t>“Sizi Oğlu, Rabbimiz İsa Mesih ile paydaşlığa çağıran Tanrı sadıktır.” </a:t>
            </a:r>
            <a:r>
              <a:rPr lang="en" sz="1400" b="1" noProof="0" dirty="0">
                <a:solidFill>
                  <a:srgbClr val="FFFF66"/>
                </a:solidFill>
                <a:effectLst>
                  <a:glow rad="127000">
                    <a:schemeClr val="accent6">
                      <a:lumMod val="50000"/>
                    </a:schemeClr>
                  </a:glow>
                </a:effectLst>
                <a:latin typeface="Comic Sans MS" panose="030F0702030302020204" pitchFamily="66" charset="0"/>
              </a:rPr>
              <a:t>(1 Korintliler 1:9)</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015663"/>
          </a:xfrm>
          <a:prstGeom prst="rect">
            <a:avLst/>
          </a:prstGeom>
          <a:noFill/>
        </p:spPr>
        <p:txBody>
          <a:bodyPr wrap="square" rtlCol="0">
            <a:spAutoFit/>
          </a:bodyPr>
          <a:lstStyle/>
          <a:p>
            <a:pPr>
              <a:spcBef>
                <a:spcPts val="600"/>
              </a:spcBef>
            </a:pPr>
            <a:r>
              <a:rPr lang="en" sz="2000" b="1" noProof="0" dirty="0"/>
              <a:t>“Mesih bölünmüş mü? Pavlus sizin için çarmıha gerildi mi? Yoksa Pavlus’un adıyla mı vaftiz oldunuz?” (1 Korintliler 1:13). Pavlus bu sorularla onların düşünmelerini sağlamak istiyor.</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Kilisedeki birlik, ancak benliğe ölmek ve İsa için yaşamakla sağlanır.</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Küçük fikir ayrılıkları, her birimizin sahip olduğu farklı armağanlar, Mesih’e odaklandıklarında ayrılık yaratmak yerine birlik yaratır (1 Korintliler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Ancak İsa’daki birlik, tekdüzelik değildir. Bu, her konuda aynı şekilde düşünmemiz ya da hepimizin aynı şekilde davranmamız gerektiği anlamına gelmez.</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35760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Birlik, ancak İsa’yı Rabbimiz olarak kabul etmekle sağlanabilir. Birlik, bir kardeşin düşüncelerine veya fikirlerine bağlı kalarak ya da kapalı gruplar oluşturarak sağlanmaz.</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600" noProof="0" dirty="0">
                <a:ln/>
                <a:solidFill>
                  <a:srgbClr val="864300"/>
                </a:solidFill>
                <a:effectLst>
                  <a:outerShdw blurRad="60007" dist="200025" dir="15000000" sy="30000" kx="-1800000" algn="bl" rotWithShape="0">
                    <a:prstClr val="black">
                      <a:alpha val="32000"/>
                    </a:prstClr>
                  </a:outerShdw>
                </a:effectLst>
              </a:rPr>
              <a:t>BİLGELİK VE OLGUNLUK</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“Kardeşlerim, size Ruh’la yaşayan insanlar olarak değil, hâlâ dünyevi olan, Mesih’te henüz bebek gibi olan insanlar olarak hitap etmek zorunda kaldım.” </a:t>
            </a:r>
            <a:r>
              <a:rPr lang="en" sz="1400" b="1" noProof="0" dirty="0">
                <a:solidFill>
                  <a:schemeClr val="accent3">
                    <a:lumMod val="75000"/>
                  </a:schemeClr>
                </a:solidFill>
                <a:latin typeface="Comic Sans MS" panose="030F0702030302020204" pitchFamily="66" charset="0"/>
              </a:rPr>
              <a:t>(1 Korintliler 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0" y="1216668"/>
            <a:ext cx="3451123" cy="2246769"/>
          </a:xfrm>
          <a:prstGeom prst="rect">
            <a:avLst/>
          </a:prstGeom>
          <a:noFill/>
        </p:spPr>
        <p:txBody>
          <a:bodyPr wrap="square" rtlCol="0">
            <a:spAutoFit/>
          </a:bodyPr>
          <a:lstStyle/>
          <a:p>
            <a:pPr>
              <a:spcBef>
                <a:spcPts val="600"/>
              </a:spcBef>
            </a:pPr>
            <a:r>
              <a:rPr lang="en" sz="2000" b="1" noProof="0" dirty="0"/>
              <a:t>Pavlus, olgunlaşmamış Hıristiyanları “Mesih’te çocuklar” ve “bedensel” olarak adlandırır                                  (1 Korintliler 3:1).                       Bu tür Hıristiyanlar, İsa’dan çok insanlara odaklanırlar.</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3347911020"/>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3756585822"/>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0" y="3582415"/>
            <a:ext cx="3451123"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Bazı liderlere diğerlerinin aleyhine aşırı önem verildiğinde, kiliseyi bölen gruplar oluşur. Bu, olgunlaşmamışlığın bir sonucudur.                                 Bu nedenle Pavlus, bizi Mesih’te olgunluğa erişmeye davet eder</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Korintliler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HİZMET VE ALÇAKGÖNÜLLÜLÜK</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dirty="0">
                <a:solidFill>
                  <a:srgbClr val="FFFF66"/>
                </a:solidFill>
                <a:effectLst>
                  <a:glow rad="127000">
                    <a:srgbClr val="913823"/>
                  </a:glow>
                </a:effectLst>
                <a:latin typeface="Comic Sans MS" panose="030F0702030302020204" pitchFamily="66" charset="0"/>
              </a:rPr>
              <a:t>“Öyleyse bizi şöyle görmelisiniz: Mesih’in hizmetkarları ve Tanrı’nın açığa çıkardığı sırların emanetçileri olarak.” </a:t>
            </a:r>
            <a:r>
              <a:rPr lang="en" sz="1400" b="1" noProof="0" dirty="0">
                <a:solidFill>
                  <a:srgbClr val="FFFF66"/>
                </a:solidFill>
                <a:effectLst>
                  <a:glow rad="127000">
                    <a:srgbClr val="913823"/>
                  </a:glow>
                </a:effectLst>
                <a:latin typeface="Comic Sans MS" panose="030F0702030302020204" pitchFamily="66" charset="0"/>
              </a:rPr>
              <a:t>(1 Korintliler 4:1)</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323439"/>
          </a:xfrm>
          <a:prstGeom prst="rect">
            <a:avLst/>
          </a:prstGeom>
          <a:noFill/>
        </p:spPr>
        <p:txBody>
          <a:bodyPr wrap="square" rtlCol="0">
            <a:spAutoFit/>
          </a:bodyPr>
          <a:lstStyle/>
          <a:p>
            <a:pPr>
              <a:spcBef>
                <a:spcPts val="600"/>
              </a:spcBef>
            </a:pPr>
            <a:r>
              <a:rPr lang="en" sz="2000" b="1" noProof="0" dirty="0"/>
              <a:t>Tıpkı bugün olduğu gibi, birinci yüzyılda da insanlar siyasi, felsefi, dini ve diğer inançlar nedeniyle bölünmüştü. Bu düşünce tarzının kiliseye sızmasını ve bölünmeye yol açmasını nasıl önleyebiliriz?</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55181"/>
            <a:ext cx="6391276" cy="1323439"/>
          </a:xfrm>
          <a:prstGeom prst="rect">
            <a:avLst/>
          </a:prstGeom>
          <a:noFill/>
        </p:spPr>
        <p:txBody>
          <a:bodyPr wrap="square">
            <a:spAutoFit/>
          </a:bodyPr>
          <a:lstStyle/>
          <a:p>
            <a:pPr>
              <a:spcBef>
                <a:spcPts val="600"/>
              </a:spcBef>
            </a:pPr>
            <a:r>
              <a:rPr lang="en" sz="2000" b="1" noProof="0" dirty="0"/>
              <a:t>Liderlerin tutumu bu konuda önemli bir rol oynar.                                 Kilise liderleri, hizmetkar olarak üstlendikleri rolün farkında olmalıdır. Onlar kilisenin sahipleri değildir; sadece Mesih adına kiliseyi yönetirler.</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6113205"/>
            <a:ext cx="63912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Sadece liderler değil, her bir üye de bu şekilde davransa, kilisede ne kadar büyük bir birlik olurdu?</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88678"/>
            <a:ext cx="639127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Yöneten hizmetkar, Rabbinin davrandığı gibi davranmalıdır: her zaman alçakgönüllülükle kendini başkalarının hizmetine sunmaya istekli olmalıdır (Filipililer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4079706"/>
            <a:ext cx="63912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Kilisenin lideri İsa’dır; diğer herkes ise “Mesih’in hizmetkarları” olarak kiliseyi yönetir (1 Korintliler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549</TotalTime>
  <Words>1005</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docId:ECB86C79730B9C2547A796803AB2FDA9</cp:keywords>
  <cp:lastModifiedBy>Sergio</cp:lastModifiedBy>
  <cp:revision>65</cp:revision>
  <dcterms:created xsi:type="dcterms:W3CDTF">2026-06-06T16:57:43Z</dcterms:created>
  <dcterms:modified xsi:type="dcterms:W3CDTF">2026-07-11T06:01:22Z</dcterms:modified>
</cp:coreProperties>
</file>