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62" r:id="rId4"/>
    <p:sldId id="266" r:id="rId5"/>
    <p:sldId id="267" r:id="rId6"/>
    <p:sldId id="268" r:id="rId7"/>
    <p:sldId id="260" r:id="rId8"/>
    <p:sldId id="261" r:id="rId9"/>
    <p:sldId id="269"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0" d="100"/>
          <a:sy n="100" d="100"/>
        </p:scale>
        <p:origin x="1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t>1 Korintliler 8</a:t>
          </a:r>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rgbClr val="105660"/>
              </a:solidFill>
            </a:rPr>
            <a:t>Putlara adanmış yiyecekler</a:t>
          </a: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827423D8-1AD9-46A3-A11E-90EEBF91BB4E}">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t>(Bilgi ve sevgi)</a:t>
          </a:r>
        </a:p>
      </dgm:t>
    </dgm:pt>
    <dgm:pt modelId="{10F515B2-ED3A-409F-BCD3-D9353A3A44C3}" type="parTrans" cxnId="{5F0486D8-51B4-482B-870D-B2B9BC0AE83C}">
      <dgm:prSet/>
      <dgm:spPr/>
      <dgm:t>
        <a:bodyPr/>
        <a:lstStyle/>
        <a:p>
          <a:endParaRPr lang="es-ES" sz="2000" b="1"/>
        </a:p>
      </dgm:t>
    </dgm:pt>
    <dgm:pt modelId="{9ADDA0EC-1591-4B58-B3BA-E14D06682C58}" type="sibTrans" cxnId="{5F0486D8-51B4-482B-870D-B2B9BC0AE83C}">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n" sz="2000" b="1"/>
            <a:t>1 Korintliler 9</a:t>
          </a:r>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1">
                  <a:lumMod val="50000"/>
                </a:schemeClr>
              </a:solidFill>
            </a:rPr>
            <a:t>Pavlus haklarından feragat eder</a:t>
          </a: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833BD500-A8CE-4DE4-BB13-C2698E84EA96}">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t>(Müjdenin hakları)</a:t>
          </a:r>
        </a:p>
      </dgm:t>
    </dgm:pt>
    <dgm:pt modelId="{736F7864-FAC2-4C78-9D1E-EFC065EEEDC2}" type="parTrans" cxnId="{94E011A1-70A7-41C1-89BC-2A9EC83988EF}">
      <dgm:prSet/>
      <dgm:spPr/>
      <dgm:t>
        <a:bodyPr/>
        <a:lstStyle/>
        <a:p>
          <a:endParaRPr lang="es-ES" sz="2000" b="1"/>
        </a:p>
      </dgm:t>
    </dgm:pt>
    <dgm:pt modelId="{1B877C3B-E374-4DED-B0B4-4C6FF71C41C7}" type="sibTrans" cxnId="{94E011A1-70A7-41C1-89BC-2A9EC83988EF}">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en" sz="2000" b="1" dirty="0"/>
            <a:t>1 Korintliler 10:1-13</a:t>
          </a:r>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5">
                  <a:lumMod val="50000"/>
                </a:schemeClr>
              </a:solidFill>
            </a:rPr>
            <a:t>Putperestliğe karşı uyarı</a:t>
          </a: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t>(Geçmişten alınan dersler)</a:t>
          </a:r>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dirty="0"/>
            <a:t>1 Korintliler 10:14-22</a:t>
          </a:r>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6">
                  <a:lumMod val="50000"/>
                </a:schemeClr>
              </a:solidFill>
            </a:rPr>
            <a:t>Rab'bin kadehi ve şeytanların kadehi</a:t>
          </a: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F4FAD408-6E09-47FC-92F0-4776A48DC1A8}">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t>(Putperestlikten vazgeçin)</a:t>
          </a:r>
        </a:p>
      </dgm:t>
    </dgm:pt>
    <dgm:pt modelId="{30D9DF4E-3B0A-4ABD-9FDC-76505951A2CD}" type="parTrans" cxnId="{BA45627A-D583-42DB-AB3F-326266E3EE34}">
      <dgm:prSet/>
      <dgm:spPr/>
      <dgm:t>
        <a:bodyPr/>
        <a:lstStyle/>
        <a:p>
          <a:endParaRPr lang="es-ES" sz="2000" b="1"/>
        </a:p>
      </dgm:t>
    </dgm:pt>
    <dgm:pt modelId="{E63FCBAA-3762-4D0E-89A2-9141070EBAB7}" type="sibTrans" cxnId="{BA45627A-D583-42DB-AB3F-326266E3EE34}">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t>1 Korintliler 10:23-33</a:t>
          </a:r>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3">
                  <a:lumMod val="50000"/>
                </a:schemeClr>
              </a:solidFill>
            </a:rPr>
            <a:t>Her şeyi Tanrı'nın yüceliği için yapın</a:t>
          </a: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t>(Neyin caiz olduğu ve neyin uygun olduğu)</a:t>
          </a:r>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C4A7E905-CA6B-40FD-99DC-C6E089C2290B}" type="presOf" srcId="{833BD500-A8CE-4DE4-BB13-C2698E84EA96}" destId="{EFC215ED-B80C-46B7-91C7-A6AC412A000D}" srcOrd="0" destOrd="1" presId="urn:microsoft.com/office/officeart/2005/8/layout/vList2"/>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8568455E-AD73-48C8-86B0-FCB1EB756C32}" type="presOf" srcId="{827423D8-1AD9-46A3-A11E-90EEBF91BB4E}" destId="{CBDBDD01-3099-41C2-BE30-1FC52A6D2D21}" srcOrd="0" destOrd="1"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70799054-57CD-4CB9-B9BE-26BF34C02D26}" type="presOf" srcId="{F4FAD408-6E09-47FC-92F0-4776A48DC1A8}" destId="{F6C34058-B94A-4665-B0D2-FAC45F96C35E}" srcOrd="0" destOrd="1" presId="urn:microsoft.com/office/officeart/2005/8/layout/vList2"/>
    <dgm:cxn modelId="{85973558-BC2B-40FE-A323-BC8AF96F0D64}" type="presOf" srcId="{D02A6EB1-2A9E-4313-AFC2-7525C8869E9E}" destId="{F6C34058-B94A-4665-B0D2-FAC45F96C35E}" srcOrd="0" destOrd="0" presId="urn:microsoft.com/office/officeart/2005/8/layout/vList2"/>
    <dgm:cxn modelId="{BA45627A-D583-42DB-AB3F-326266E3EE34}" srcId="{3309BE94-2E55-4780-8847-E2314BB6B5CA}" destId="{F4FAD408-6E09-47FC-92F0-4776A48DC1A8}" srcOrd="1" destOrd="0" parTransId="{30D9DF4E-3B0A-4ABD-9FDC-76505951A2CD}" sibTransId="{E63FCBAA-3762-4D0E-89A2-9141070EBAB7}"/>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94E011A1-70A7-41C1-89BC-2A9EC83988EF}" srcId="{A0487429-BEEA-4814-A7FD-DF3D8DDB8992}" destId="{833BD500-A8CE-4DE4-BB13-C2698E84EA96}" srcOrd="1" destOrd="0" parTransId="{736F7864-FAC2-4C78-9D1E-EFC065EEEDC2}" sibTransId="{1B877C3B-E374-4DED-B0B4-4C6FF71C41C7}"/>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A8CD50C4-9FB6-4D50-97CB-ECD47B5EE62A}" srcId="{408DE2A0-7BA7-458D-99A1-D9B3F741FE62}" destId="{3309BE94-2E55-4780-8847-E2314BB6B5CA}" srcOrd="3" destOrd="0" parTransId="{716BA5BC-8650-4C80-A758-E545C9B2F9C1}" sibTransId="{C7CA6C9E-4294-4543-BF9B-72B740B78668}"/>
    <dgm:cxn modelId="{5F0486D8-51B4-482B-870D-B2B9BC0AE83C}" srcId="{118D28A0-2C81-4E20-83D8-337E72355E0C}" destId="{827423D8-1AD9-46A3-A11E-90EEBF91BB4E}" srcOrd="1" destOrd="0" parTransId="{10F515B2-ED3A-409F-BCD3-D9353A3A44C3}" sibTransId="{9ADDA0EC-1591-4B58-B3BA-E14D06682C5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Korintliler 8:4-7a</a:t>
          </a: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Güçlü olanlar, putların hiçbir şey olmadığını anlarlar; çünkü tek bir gerçek Tanrı vardır.</a:t>
          </a:r>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Zayıf olanlar ise bu gerçeği henüz kavrayamamışlardır.</a:t>
          </a:r>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Korintliler 8:7b</a:t>
          </a: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Güçlü olanlar, putlara kurban edilmiş eti yerler; çünkü putların yiyeceği kirletemeyeceğini bilirler.</a:t>
          </a:r>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Zayıf olanlar ise o eti yedikleri takdirde günah işlediklerine inanırlar.</a:t>
          </a:r>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03942CB3-9D9C-4136-8880-46DADD6644AC}">
      <dgm:prSet custT="1"/>
      <dgm:spPr>
        <a:solidFill>
          <a:schemeClr val="accent2"/>
        </a:solidFill>
      </dgm:spPr>
      <dgm:t>
        <a:bodyPr/>
        <a:lstStyle/>
        <a:p>
          <a:pPr>
            <a:buNone/>
          </a:pPr>
          <a:r>
            <a:rPr lang="en" sz="2000" b="1" dirty="0">
              <a:solidFill>
                <a:schemeClr val="accent2">
                  <a:lumMod val="50000"/>
                </a:schemeClr>
              </a:solidFill>
            </a:rPr>
            <a:t>⁕ </a:t>
          </a:r>
          <a:r>
            <a:rPr lang="en" sz="2000" b="1" dirty="0">
              <a:solidFill>
                <a:schemeClr val="tx1"/>
              </a:solidFill>
            </a:rPr>
            <a:t>Cemaat tarafından beslenme hakkı (1 Korintliler 9:4)</a:t>
          </a:r>
          <a:endParaRPr lang="es-ES" sz="20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3FB8E94F-B91A-4F40-9FBD-1868CAA1D215}">
      <dgm:prSet custT="1"/>
      <dgm:spPr>
        <a:solidFill>
          <a:schemeClr val="tx2">
            <a:lumMod val="75000"/>
          </a:schemeClr>
        </a:solidFill>
      </dgm:spPr>
      <dgm:t>
        <a:bodyPr/>
        <a:lstStyle/>
        <a:p>
          <a:pPr>
            <a:buNone/>
          </a:pPr>
          <a:r>
            <a:rPr lang="en" sz="2000" b="1" dirty="0">
              <a:solidFill>
                <a:schemeClr val="tx2">
                  <a:lumMod val="20000"/>
                  <a:lumOff val="80000"/>
                </a:schemeClr>
              </a:solidFill>
              <a:effectLst>
                <a:outerShdw blurRad="38100" dist="38100" dir="2700000" algn="tl">
                  <a:srgbClr val="000000"/>
                </a:outerShdw>
              </a:effectLst>
            </a:rPr>
            <a:t>⁕ </a:t>
          </a:r>
          <a:r>
            <a:rPr lang="en" sz="2000" b="1" dirty="0">
              <a:effectLst>
                <a:outerShdw blurRad="38100" dist="38100" dir="2700000" algn="tl">
                  <a:srgbClr val="000000"/>
                </a:outerShdw>
              </a:effectLst>
            </a:rPr>
            <a:t>Eşinin kendisine eşlik etme hakkı (1 Korintliler 9:5)</a:t>
          </a:r>
          <a:endParaRPr lang="es-ES" sz="2000" dirty="0">
            <a:effectLst>
              <a:outerShdw blurRad="38100" dist="38100" dir="2700000" algn="tl">
                <a:srgbClr val="000000"/>
              </a:outerShdw>
            </a:effectLst>
          </a:endParaRPr>
        </a:p>
      </dgm:t>
    </dgm:pt>
    <dgm:pt modelId="{968CD9E5-65AC-4BA8-B056-21F8B45C2EE4}" type="parTrans" cxnId="{9D1E0E2B-B861-4A09-AE11-9ABC4508277C}">
      <dgm:prSet/>
      <dgm:spPr/>
      <dgm:t>
        <a:bodyPr/>
        <a:lstStyle/>
        <a:p>
          <a:endParaRPr lang="es-ES" sz="2000"/>
        </a:p>
      </dgm:t>
    </dgm:pt>
    <dgm:pt modelId="{C9DD17F3-EA30-4390-B8BF-E6FD7F95B681}" type="sibTrans" cxnId="{9D1E0E2B-B861-4A09-AE11-9ABC4508277C}">
      <dgm:prSet/>
      <dgm:spPr/>
      <dgm:t>
        <a:bodyPr/>
        <a:lstStyle/>
        <a:p>
          <a:endParaRPr lang="es-ES" sz="2000"/>
        </a:p>
      </dgm:t>
    </dgm:pt>
    <dgm:pt modelId="{EA4EAAA4-3102-49A9-8391-4D88A61E3350}">
      <dgm:prSet custT="1"/>
      <dgm:spPr>
        <a:solidFill>
          <a:schemeClr val="accent5"/>
        </a:solidFill>
      </dgm:spPr>
      <dgm:t>
        <a:bodyPr/>
        <a:lstStyle/>
        <a:p>
          <a:pPr>
            <a:buNone/>
            <a:tabLst>
              <a:tab pos="269875" algn="l"/>
            </a:tabLst>
          </a:pPr>
          <a:r>
            <a:rPr lang="en" sz="2000" b="1" dirty="0">
              <a:solidFill>
                <a:schemeClr val="accent5">
                  <a:lumMod val="20000"/>
                  <a:lumOff val="80000"/>
                </a:schemeClr>
              </a:solidFill>
              <a:effectLst>
                <a:outerShdw blurRad="50800" dist="38100" dir="5400000" algn="ctr" rotWithShape="0">
                  <a:schemeClr val="tx1"/>
                </a:outerShdw>
              </a:effectLst>
            </a:rPr>
            <a:t>⁕ </a:t>
          </a:r>
          <a:r>
            <a:rPr lang="en" sz="2000" b="1" dirty="0">
              <a:effectLst>
                <a:outerShdw blurRad="50800" dist="38100" dir="5400000" algn="ctr" rotWithShape="0">
                  <a:schemeClr val="tx1"/>
                </a:outerShdw>
              </a:effectLst>
            </a:rPr>
            <a:t>Sıradan bakım işlerini yapmama hakkı (1 Korintliler 9:6)</a:t>
          </a:r>
          <a:endParaRPr lang="es-ES" sz="2000" dirty="0">
            <a:effectLst>
              <a:outerShdw blurRad="50800" dist="38100" dir="5400000" algn="ctr" rotWithShape="0">
                <a:schemeClr val="tx1"/>
              </a:outerShdw>
            </a:effectLst>
          </a:endParaRPr>
        </a:p>
      </dgm:t>
    </dgm:pt>
    <dgm:pt modelId="{733BBF15-7430-42BE-9784-878F9721A70D}" type="parTrans" cxnId="{42D4AD7F-B144-476F-90F4-FA2C6F7238E9}">
      <dgm:prSet/>
      <dgm:spPr/>
      <dgm:t>
        <a:bodyPr/>
        <a:lstStyle/>
        <a:p>
          <a:endParaRPr lang="es-ES" sz="2000"/>
        </a:p>
      </dgm:t>
    </dgm:pt>
    <dgm:pt modelId="{393D40A6-5BB1-4F59-98F1-4D4E9616E1D7}" type="sibTrans" cxnId="{42D4AD7F-B144-476F-90F4-FA2C6F7238E9}">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en" sz="2000" b="1" dirty="0">
              <a:solidFill>
                <a:schemeClr val="tx1"/>
              </a:solidFill>
            </a:rPr>
            <a:t>Pavlus, diğer elçiler gibi, hizmet ettiği kiliseler tarafından desteklenme hakkından feragat eder.</a:t>
          </a:r>
          <a:endParaRPr lang="es-ES" sz="2000" dirty="0">
            <a:solidFill>
              <a:schemeClr val="tx1"/>
            </a:solidFill>
          </a:endParaRPr>
        </a:p>
      </dgm:t>
    </dgm:pt>
    <dgm:pt modelId="{8457B35D-12C9-4919-80C4-CAC586FA105F}" type="parTrans" cxnId="{D23052DE-8F53-4A16-8278-AA2E89B9A3A9}">
      <dgm:prSet/>
      <dgm:spPr/>
      <dgm:t>
        <a:bodyPr/>
        <a:lstStyle/>
        <a:p>
          <a:endParaRPr lang="es-ES" sz="2000"/>
        </a:p>
      </dgm:t>
    </dgm:pt>
    <dgm:pt modelId="{AE3800F5-C4EC-4127-A793-A2EC1E3A0126}" type="sibTrans" cxnId="{D23052DE-8F53-4A16-8278-AA2E89B9A3A9}">
      <dgm:prSet/>
      <dgm:spPr/>
      <dgm:t>
        <a:bodyPr/>
        <a:lstStyle/>
        <a:p>
          <a:endParaRPr lang="es-ES" sz="2000"/>
        </a:p>
      </dgm:t>
    </dgm:pt>
    <dgm:pt modelId="{2D033899-8014-4392-A649-546F546E44BE}">
      <dgm:prSet custT="1"/>
      <dgm:spPr>
        <a:solidFill>
          <a:schemeClr val="tx2">
            <a:lumMod val="75000"/>
          </a:schemeClr>
        </a:solidFill>
      </dgm:spPr>
      <dgm:t>
        <a:bodyPr/>
        <a:lstStyle/>
        <a:p>
          <a:pPr>
            <a:buFont typeface="Wingdings" panose="05000000000000000000" pitchFamily="2" charset="2"/>
            <a:buChar char="Ø"/>
          </a:pPr>
          <a:r>
            <a:rPr lang="en" sz="2000" b="1" dirty="0">
              <a:effectLst>
                <a:outerShdw blurRad="38100" dist="38100" dir="2700000" algn="tl">
                  <a:srgbClr val="000000"/>
                </a:outerShdw>
              </a:effectLst>
            </a:rPr>
            <a:t>Havariler arasında genel uygulama, eşlerinin kendilerine bakması ve hizmetlerinde yardımcı olması için onlarla birlikte seyahat etmeleriydi. Bu kadın, kocası gibi, kilise tarafından desteklenme hakkına sahip olurdu.</a:t>
          </a:r>
          <a:endParaRPr lang="es-ES" sz="20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D70A179F-097B-4B05-BC4C-144113917F64}">
      <dgm:prSet custT="1"/>
      <dgm:spPr>
        <a:solidFill>
          <a:schemeClr val="accent5"/>
        </a:solidFill>
      </dgm:spPr>
      <dgm:t>
        <a:bodyPr/>
        <a:lstStyle/>
        <a:p>
          <a:pPr>
            <a:buFont typeface="Wingdings" panose="05000000000000000000" pitchFamily="2" charset="2"/>
            <a:buChar char="Ø"/>
          </a:pPr>
          <a:r>
            <a:rPr lang="en" sz="2000" b="1" dirty="0">
              <a:effectLst>
                <a:outerShdw blurRad="50800" dist="38100" dir="5400000" algn="ctr" rotWithShape="0">
                  <a:schemeClr val="tx1"/>
                </a:outerShdw>
              </a:effectLst>
            </a:rPr>
            <a:t>Pavlus, dinleyicilerinden yararlanmak istediği düşünülmesini önlemek ve onlara özverili olduğunu göstermek için kendi geçimini sağlamak istemektedir.</a:t>
          </a:r>
          <a:endParaRPr lang="es-ES" sz="2000" dirty="0">
            <a:effectLst>
              <a:outerShdw blurRad="50800" dist="38100" dir="5400000" algn="ctr" rotWithShape="0">
                <a:schemeClr val="tx1"/>
              </a:outerShdw>
            </a:effectLst>
          </a:endParaRPr>
        </a:p>
      </dgm:t>
    </dgm:pt>
    <dgm:pt modelId="{CFEB01E6-53C9-438B-ABCF-5A0252CDA0E6}" type="parTrans" cxnId="{3998D6F0-AE27-4B74-A2D9-E195DF127B6A}">
      <dgm:prSet/>
      <dgm:spPr/>
      <dgm:t>
        <a:bodyPr/>
        <a:lstStyle/>
        <a:p>
          <a:endParaRPr lang="es-ES" sz="2000"/>
        </a:p>
      </dgm:t>
    </dgm:pt>
    <dgm:pt modelId="{BE2BECFE-E762-4CA1-8EBA-E1EBCE2A906C}" type="sibTrans" cxnId="{3998D6F0-AE27-4B74-A2D9-E195DF127B6A}">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dgm:spPr/>
    </dgm:pt>
    <dgm:pt modelId="{5B844668-161A-40CE-834D-DBA7B2491ED1}" type="pres">
      <dgm:prSet presAssocID="{3FB8E94F-B91A-4F40-9FBD-1868CAA1D215}" presName="img"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dgm:spPr/>
    </dgm:pt>
    <dgm:pt modelId="{099A9D28-0AA8-42AD-86D9-0B379C1B1FD4}" type="pres">
      <dgm:prSet presAssocID="{EA4EAAA4-3102-49A9-8391-4D88A61E3350}"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
    <dgm:cxn modelId="{DAF8D818-3A7D-465D-897F-20B862B030E9}" type="presOf" srcId="{D70A179F-097B-4B05-BC4C-144113917F64}" destId="{BDAA947B-83D1-4802-AE95-32137525D2E9}" srcOrd="0" destOrd="1" presId="urn:microsoft.com/office/officeart/2005/8/layout/vList4"/>
    <dgm:cxn modelId="{B4854322-FA8D-4307-944E-1D935AE618C3}" type="presOf" srcId="{EA4EAAA4-3102-49A9-8391-4D88A61E3350}" destId="{C0D450B1-33D8-4B63-AC48-24C92858B4C9}" srcOrd="1" destOrd="0" presId="urn:microsoft.com/office/officeart/2005/8/layout/vList4"/>
    <dgm:cxn modelId="{48A71726-5F39-46B3-B7D5-8C2B1D5609E6}" type="presOf" srcId="{2D033899-8014-4392-A649-546F546E44BE}" destId="{C1283636-2920-432E-A0E9-3097451169D5}" srcOrd="1" destOrd="1" presId="urn:microsoft.com/office/officeart/2005/8/layout/vList4"/>
    <dgm:cxn modelId="{529FA327-F094-43FF-BC61-0DB29626F7CB}" type="presOf" srcId="{3FB8E94F-B91A-4F40-9FBD-1868CAA1D215}" destId="{C1283636-2920-432E-A0E9-3097451169D5}" srcOrd="1" destOrd="0" presId="urn:microsoft.com/office/officeart/2005/8/layout/vList4"/>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
    <dgm:cxn modelId="{60B03048-20CA-48E3-918E-7C5E613D300B}" type="presOf" srcId="{EA4EAAA4-3102-49A9-8391-4D88A61E3350}" destId="{BDAA947B-83D1-4802-AE95-32137525D2E9}" srcOrd="0" destOrd="0" presId="urn:microsoft.com/office/officeart/2005/8/layout/vList4"/>
    <dgm:cxn modelId="{EE59726C-066D-4D82-A897-556070A08A0D}" type="presOf" srcId="{49EC6A2F-89BB-4D45-AD42-2C2217D52EE7}" destId="{79C596E9-7AAA-4AAC-BDB2-B5ED843AC08D}" srcOrd="1" destOrd="1" presId="urn:microsoft.com/office/officeart/2005/8/layout/vList4"/>
    <dgm:cxn modelId="{964E8D5A-366B-4857-A349-48C787280D32}" type="presOf" srcId="{4DCB63BE-EA62-416F-972E-5B6217987F3E}" destId="{DB27B909-7CE8-4132-93E1-474F1295A631}" srcOrd="0" destOrd="0" presId="urn:microsoft.com/office/officeart/2005/8/layout/vList4"/>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
    <dgm:cxn modelId="{C61F5989-56F7-4A59-AA0B-88155C22089B}" type="presOf" srcId="{49EC6A2F-89BB-4D45-AD42-2C2217D52EE7}" destId="{B0B5F2F0-467F-45EA-827F-B947316FAE2A}" srcOrd="0" destOrd="1" presId="urn:microsoft.com/office/officeart/2005/8/layout/vList4"/>
    <dgm:cxn modelId="{E5CCF589-AE6A-4AA4-A95E-8F3B01E090FC}" type="presOf" srcId="{D70A179F-097B-4B05-BC4C-144113917F64}" destId="{C0D450B1-33D8-4B63-AC48-24C92858B4C9}" srcOrd="1" destOrd="1" presId="urn:microsoft.com/office/officeart/2005/8/layout/vList4"/>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
    <dgm:cxn modelId="{822CA089-3FEB-471D-BFD9-1FFEAD103DB1}" type="presParOf" srcId="{E658DD70-15B0-4AA4-8F15-6C7B8876895C}" destId="{B0B5F2F0-467F-45EA-827F-B947316FAE2A}" srcOrd="0" destOrd="0" presId="urn:microsoft.com/office/officeart/2005/8/layout/vList4"/>
    <dgm:cxn modelId="{25F8E702-F7F8-467D-A610-CDB2303CCC87}" type="presParOf" srcId="{E658DD70-15B0-4AA4-8F15-6C7B8876895C}" destId="{AB8C7CC9-BA0B-4F46-AD9D-9D84D3686FF9}" srcOrd="1" destOrd="0" presId="urn:microsoft.com/office/officeart/2005/8/layout/vList4"/>
    <dgm:cxn modelId="{30BC5928-D6A9-44A0-8208-6144171278F9}" type="presParOf" srcId="{E658DD70-15B0-4AA4-8F15-6C7B8876895C}" destId="{79C596E9-7AAA-4AAC-BDB2-B5ED843AC08D}" srcOrd="2" destOrd="0" presId="urn:microsoft.com/office/officeart/2005/8/layout/vList4"/>
    <dgm:cxn modelId="{193D1C43-6C19-433C-9575-2A803CD2EFAF}" type="presParOf" srcId="{DB27B909-7CE8-4132-93E1-474F1295A631}" destId="{15E9A38B-8BE8-4EDC-9E45-422B70F71134}" srcOrd="1" destOrd="0" presId="urn:microsoft.com/office/officeart/2005/8/layout/vList4"/>
    <dgm:cxn modelId="{FD1BAC68-E9F2-4EC9-B9A9-B46294CE93F6}" type="presParOf" srcId="{DB27B909-7CE8-4132-93E1-474F1295A631}" destId="{5FD0E560-0351-4AED-9428-19415E4D947D}" srcOrd="2" destOrd="0" presId="urn:microsoft.com/office/officeart/2005/8/layout/vList4"/>
    <dgm:cxn modelId="{7C58AA35-943C-4C27-AE2D-FA3448C969A0}" type="presParOf" srcId="{5FD0E560-0351-4AED-9428-19415E4D947D}" destId="{C3C4E1E8-9A50-40FB-B74D-1375FE9DE9EA}" srcOrd="0" destOrd="0" presId="urn:microsoft.com/office/officeart/2005/8/layout/vList4"/>
    <dgm:cxn modelId="{CBB614F3-8ED0-436C-9BB8-5F7F648A1D6D}" type="presParOf" srcId="{5FD0E560-0351-4AED-9428-19415E4D947D}" destId="{5B844668-161A-40CE-834D-DBA7B2491ED1}" srcOrd="1" destOrd="0" presId="urn:microsoft.com/office/officeart/2005/8/layout/vList4"/>
    <dgm:cxn modelId="{A286B9F9-05DE-4C46-AE3B-41859B7E08A9}" type="presParOf" srcId="{5FD0E560-0351-4AED-9428-19415E4D947D}" destId="{C1283636-2920-432E-A0E9-3097451169D5}" srcOrd="2" destOrd="0" presId="urn:microsoft.com/office/officeart/2005/8/layout/vList4"/>
    <dgm:cxn modelId="{36FC2B71-F79F-42D7-B2FF-B66ECB835D0D}" type="presParOf" srcId="{DB27B909-7CE8-4132-93E1-474F1295A631}" destId="{D26C9CB4-610B-4E22-A604-9CD97B724534}" srcOrd="3" destOrd="0" presId="urn:microsoft.com/office/officeart/2005/8/layout/vList4"/>
    <dgm:cxn modelId="{DF430A59-6365-47C5-A7A0-CD6BDFB26F61}" type="presParOf" srcId="{DB27B909-7CE8-4132-93E1-474F1295A631}" destId="{8F9A6C2E-DC98-4DAC-8FB2-07CE63FE2507}" srcOrd="4" destOrd="0" presId="urn:microsoft.com/office/officeart/2005/8/layout/vList4"/>
    <dgm:cxn modelId="{8C615A38-590D-4868-A318-49FB22F86E1C}" type="presParOf" srcId="{8F9A6C2E-DC98-4DAC-8FB2-07CE63FE2507}" destId="{BDAA947B-83D1-4802-AE95-32137525D2E9}" srcOrd="0" destOrd="0" presId="urn:microsoft.com/office/officeart/2005/8/layout/vList4"/>
    <dgm:cxn modelId="{63134D53-4DD5-4970-BA20-9BE997663141}" type="presParOf" srcId="{8F9A6C2E-DC98-4DAC-8FB2-07CE63FE2507}" destId="{099A9D28-0AA8-42AD-86D9-0B379C1B1FD4}" srcOrd="1" destOrd="0" presId="urn:microsoft.com/office/officeart/2005/8/layout/vList4"/>
    <dgm:cxn modelId="{0F04C4C6-5398-4155-AF64-6D187B08F55F}" type="presParOf" srcId="{8F9A6C2E-DC98-4DAC-8FB2-07CE63FE2507}" destId="{C0D450B1-33D8-4B63-AC48-24C92858B4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Kasap dükkanı, hem putlara adanmış hem de adanmamış yiyecekler satıyordu. İnançlı kişi, bu tür eti yemenin haram olduğunu düşündüğü izlenimini vermemek için, etin kaynağını sormamalıydı</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Korintliler 10:25).</a:t>
          </a:r>
          <a:endParaRPr lang="es-ES" sz="2000"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pPr algn="ctr"/>
          <a:r>
            <a:rPr lang="en" sz="2000" b="1" dirty="0">
              <a:effectLst>
                <a:outerShdw blurRad="38100" dist="38100" dir="2700000" algn="tl">
                  <a:srgbClr val="000000">
                    <a:alpha val="43137"/>
                  </a:srgbClr>
                </a:outerShdw>
              </a:effectLst>
            </a:rPr>
            <a:t>Bir inanmayan, bir inananı yemeğe davet etti. İnanan, sorgulamadan yedi (onun için her şey caizdir). Ancak ev sahibi, etin bir put adak olarak sunulduğunu söyledi. Bu nedenle, ev sahibinin vicdanını incitmemek için, inananın o etten yemesinin uygun olmadığı kabul edildi</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Korintliler 10:27-29).</a:t>
          </a:r>
          <a:endParaRPr lang="es-ES" sz="20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75759" custLinFactNeighborX="50877" custLinFactNeighborY="-7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56971" custLinFactNeighborY="398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75759" custScaleY="134237" custLinFactNeighborX="-49522" custLinFactNeighborY="-972">
        <dgm:presLayoutVars>
          <dgm:bulletEnabled val="1"/>
        </dgm:presLayoutVars>
      </dgm:prSet>
      <dgm:spPr/>
    </dgm:pt>
    <dgm:pt modelId="{599A541C-F2D6-406B-8AAD-AE6417A2067B}" type="pres">
      <dgm:prSet presAssocID="{A8DDCDF6-3FDB-4155-95EF-B4E07571C9DE}" presName="rect1" presStyleLbl="lnNode1" presStyleIdx="1" presStyleCnt="2" custScaleX="207473" custScaleY="134237" custLinFactX="100000" custLinFactNeighborX="156312" custLinFactNeighborY="2051"/>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35247"/>
          <a:ext cx="5886449" cy="359999"/>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Korintliler 8</a:t>
          </a:r>
        </a:p>
      </dsp:txBody>
      <dsp:txXfrm>
        <a:off x="17574" y="52821"/>
        <a:ext cx="5851301" cy="324851"/>
      </dsp:txXfrm>
    </dsp:sp>
    <dsp:sp modelId="{CBDBDD01-3099-41C2-BE30-1FC52A6D2D21}">
      <dsp:nvSpPr>
        <dsp:cNvPr id="0" name=""/>
        <dsp:cNvSpPr/>
      </dsp:nvSpPr>
      <dsp:spPr>
        <a:xfrm>
          <a:off x="0" y="395247"/>
          <a:ext cx="5886449" cy="91080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rgbClr val="105660"/>
              </a:solidFill>
            </a:rPr>
            <a:t>Putlara adanmış yiyecekler</a:t>
          </a:r>
        </a:p>
        <a:p>
          <a:pPr marL="228600" lvl="1" indent="-228600" algn="l" defTabSz="889000">
            <a:lnSpc>
              <a:spcPct val="90000"/>
            </a:lnSpc>
            <a:spcBef>
              <a:spcPct val="0"/>
            </a:spcBef>
            <a:spcAft>
              <a:spcPct val="20000"/>
            </a:spcAft>
            <a:buNone/>
          </a:pPr>
          <a:r>
            <a:rPr lang="en" sz="2000" b="1" kern="1200" dirty="0"/>
            <a:t>(Bilgi ve sevgi)</a:t>
          </a:r>
        </a:p>
      </dsp:txBody>
      <dsp:txXfrm>
        <a:off x="0" y="395247"/>
        <a:ext cx="5886449" cy="910800"/>
      </dsp:txXfrm>
    </dsp:sp>
    <dsp:sp modelId="{D23DF7B9-1508-4D64-BF74-796D8F9392E5}">
      <dsp:nvSpPr>
        <dsp:cNvPr id="0" name=""/>
        <dsp:cNvSpPr/>
      </dsp:nvSpPr>
      <dsp:spPr>
        <a:xfrm>
          <a:off x="0" y="1306047"/>
          <a:ext cx="5886449" cy="359999"/>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1 Korintliler 9</a:t>
          </a:r>
        </a:p>
      </dsp:txBody>
      <dsp:txXfrm>
        <a:off x="17574" y="1323621"/>
        <a:ext cx="5851301" cy="324851"/>
      </dsp:txXfrm>
    </dsp:sp>
    <dsp:sp modelId="{EFC215ED-B80C-46B7-91C7-A6AC412A000D}">
      <dsp:nvSpPr>
        <dsp:cNvPr id="0" name=""/>
        <dsp:cNvSpPr/>
      </dsp:nvSpPr>
      <dsp:spPr>
        <a:xfrm>
          <a:off x="0" y="1666046"/>
          <a:ext cx="5886449" cy="91080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1">
                  <a:lumMod val="50000"/>
                </a:schemeClr>
              </a:solidFill>
            </a:rPr>
            <a:t>Pavlus haklarından feragat eder</a:t>
          </a:r>
        </a:p>
        <a:p>
          <a:pPr marL="228600" lvl="1" indent="-228600" algn="l" defTabSz="889000">
            <a:lnSpc>
              <a:spcPct val="90000"/>
            </a:lnSpc>
            <a:spcBef>
              <a:spcPct val="0"/>
            </a:spcBef>
            <a:spcAft>
              <a:spcPct val="20000"/>
            </a:spcAft>
            <a:buNone/>
          </a:pPr>
          <a:r>
            <a:rPr lang="en" sz="2000" b="1" kern="1200" dirty="0"/>
            <a:t>(Müjdenin hakları)</a:t>
          </a:r>
        </a:p>
      </dsp:txBody>
      <dsp:txXfrm>
        <a:off x="0" y="1666046"/>
        <a:ext cx="5886449" cy="910800"/>
      </dsp:txXfrm>
    </dsp:sp>
    <dsp:sp modelId="{44612A3A-7010-455E-982D-13892276492C}">
      <dsp:nvSpPr>
        <dsp:cNvPr id="0" name=""/>
        <dsp:cNvSpPr/>
      </dsp:nvSpPr>
      <dsp:spPr>
        <a:xfrm>
          <a:off x="0" y="2576846"/>
          <a:ext cx="5886449" cy="359999"/>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Korintliler 10:1-13</a:t>
          </a:r>
        </a:p>
      </dsp:txBody>
      <dsp:txXfrm>
        <a:off x="17574" y="2594420"/>
        <a:ext cx="5851301" cy="324851"/>
      </dsp:txXfrm>
    </dsp:sp>
    <dsp:sp modelId="{10B49261-2E38-4333-877D-540977F0CE76}">
      <dsp:nvSpPr>
        <dsp:cNvPr id="0" name=""/>
        <dsp:cNvSpPr/>
      </dsp:nvSpPr>
      <dsp:spPr>
        <a:xfrm>
          <a:off x="0" y="2936846"/>
          <a:ext cx="5886449" cy="910800"/>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5">
                  <a:lumMod val="50000"/>
                </a:schemeClr>
              </a:solidFill>
            </a:rPr>
            <a:t>Putperestliğe karşı uyarı</a:t>
          </a:r>
        </a:p>
        <a:p>
          <a:pPr marL="228600" lvl="1" indent="-228600" algn="l" defTabSz="889000">
            <a:lnSpc>
              <a:spcPct val="90000"/>
            </a:lnSpc>
            <a:spcBef>
              <a:spcPct val="0"/>
            </a:spcBef>
            <a:spcAft>
              <a:spcPct val="20000"/>
            </a:spcAft>
            <a:buNone/>
          </a:pPr>
          <a:r>
            <a:rPr lang="en" sz="2000" b="1" kern="1200" dirty="0"/>
            <a:t>(Geçmişten alınan dersler)</a:t>
          </a:r>
        </a:p>
      </dsp:txBody>
      <dsp:txXfrm>
        <a:off x="0" y="2936846"/>
        <a:ext cx="5886449" cy="910800"/>
      </dsp:txXfrm>
    </dsp:sp>
    <dsp:sp modelId="{E02B32B1-A93B-45CE-A8E9-B011A91A1719}">
      <dsp:nvSpPr>
        <dsp:cNvPr id="0" name=""/>
        <dsp:cNvSpPr/>
      </dsp:nvSpPr>
      <dsp:spPr>
        <a:xfrm>
          <a:off x="0" y="3847646"/>
          <a:ext cx="5886449" cy="359999"/>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Korintliler 10:14-22</a:t>
          </a:r>
        </a:p>
      </dsp:txBody>
      <dsp:txXfrm>
        <a:off x="17574" y="3865220"/>
        <a:ext cx="5851301" cy="324851"/>
      </dsp:txXfrm>
    </dsp:sp>
    <dsp:sp modelId="{F6C34058-B94A-4665-B0D2-FAC45F96C35E}">
      <dsp:nvSpPr>
        <dsp:cNvPr id="0" name=""/>
        <dsp:cNvSpPr/>
      </dsp:nvSpPr>
      <dsp:spPr>
        <a:xfrm>
          <a:off x="0" y="4207645"/>
          <a:ext cx="5886449" cy="91080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6">
                  <a:lumMod val="50000"/>
                </a:schemeClr>
              </a:solidFill>
            </a:rPr>
            <a:t>Rab'bin kadehi ve şeytanların kadehi</a:t>
          </a:r>
        </a:p>
        <a:p>
          <a:pPr marL="228600" lvl="1" indent="-228600" algn="l" defTabSz="889000">
            <a:lnSpc>
              <a:spcPct val="90000"/>
            </a:lnSpc>
            <a:spcBef>
              <a:spcPct val="0"/>
            </a:spcBef>
            <a:spcAft>
              <a:spcPct val="20000"/>
            </a:spcAft>
            <a:buNone/>
          </a:pPr>
          <a:r>
            <a:rPr lang="en" sz="2000" b="1" kern="1200" dirty="0"/>
            <a:t>(Putperestlikten vazgeçin)</a:t>
          </a:r>
        </a:p>
      </dsp:txBody>
      <dsp:txXfrm>
        <a:off x="0" y="4207645"/>
        <a:ext cx="5886449" cy="910800"/>
      </dsp:txXfrm>
    </dsp:sp>
    <dsp:sp modelId="{98DC2228-4CA8-4FBD-BE7A-F2BCAB7EE064}">
      <dsp:nvSpPr>
        <dsp:cNvPr id="0" name=""/>
        <dsp:cNvSpPr/>
      </dsp:nvSpPr>
      <dsp:spPr>
        <a:xfrm>
          <a:off x="0" y="5118445"/>
          <a:ext cx="5886449" cy="359999"/>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Korintliler 10:23-33</a:t>
          </a:r>
        </a:p>
      </dsp:txBody>
      <dsp:txXfrm>
        <a:off x="17574" y="5136019"/>
        <a:ext cx="5851301" cy="324851"/>
      </dsp:txXfrm>
    </dsp:sp>
    <dsp:sp modelId="{A64A5609-2709-430E-A009-E012925686C4}">
      <dsp:nvSpPr>
        <dsp:cNvPr id="0" name=""/>
        <dsp:cNvSpPr/>
      </dsp:nvSpPr>
      <dsp:spPr>
        <a:xfrm>
          <a:off x="0" y="5478445"/>
          <a:ext cx="5886449" cy="91080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3">
                  <a:lumMod val="50000"/>
                </a:schemeClr>
              </a:solidFill>
            </a:rPr>
            <a:t>Her şeyi Tanrı'nın yüceliği için yapın</a:t>
          </a:r>
        </a:p>
        <a:p>
          <a:pPr marL="228600" lvl="1" indent="-228600" algn="l" defTabSz="889000">
            <a:lnSpc>
              <a:spcPct val="90000"/>
            </a:lnSpc>
            <a:spcBef>
              <a:spcPct val="0"/>
            </a:spcBef>
            <a:spcAft>
              <a:spcPct val="20000"/>
            </a:spcAft>
            <a:buNone/>
          </a:pPr>
          <a:r>
            <a:rPr lang="en" sz="2000" b="1" kern="1200" dirty="0"/>
            <a:t>(Neyin caiz olduğu ve neyin uygun olduğu)</a:t>
          </a:r>
        </a:p>
      </dsp:txBody>
      <dsp:txXfrm>
        <a:off x="0" y="5478445"/>
        <a:ext cx="5886449" cy="9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18983" y="621"/>
          <a:ext cx="2664883" cy="1065953"/>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Korintliler 8:4-7a</a:t>
          </a:r>
        </a:p>
      </dsp:txBody>
      <dsp:txXfrm>
        <a:off x="551960" y="621"/>
        <a:ext cx="1598930" cy="1065953"/>
      </dsp:txXfrm>
    </dsp:sp>
    <dsp:sp modelId="{E90EB568-0294-4AFD-BC10-719F13A82570}">
      <dsp:nvSpPr>
        <dsp:cNvPr id="0" name=""/>
        <dsp:cNvSpPr/>
      </dsp:nvSpPr>
      <dsp:spPr>
        <a:xfrm>
          <a:off x="2337432" y="91227"/>
          <a:ext cx="5508002" cy="884741"/>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Güçlü olanlar, putların hiçbir şey olmadığını anlarlar; çünkü tek bir gerçek Tanrı vardır.</a:t>
          </a:r>
        </a:p>
      </dsp:txBody>
      <dsp:txXfrm>
        <a:off x="2779803" y="91227"/>
        <a:ext cx="4623261" cy="884741"/>
      </dsp:txXfrm>
    </dsp:sp>
    <dsp:sp modelId="{068719C7-C5E4-40BB-8BAF-8186DB790EF8}">
      <dsp:nvSpPr>
        <dsp:cNvPr id="0" name=""/>
        <dsp:cNvSpPr/>
      </dsp:nvSpPr>
      <dsp:spPr>
        <a:xfrm>
          <a:off x="7535775" y="91227"/>
          <a:ext cx="3779991" cy="884741"/>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Zayıf olanlar ise bu gerçeği henüz kavrayamamışlardır.</a:t>
          </a:r>
        </a:p>
      </dsp:txBody>
      <dsp:txXfrm>
        <a:off x="7978146" y="91227"/>
        <a:ext cx="2895250" cy="884741"/>
      </dsp:txXfrm>
    </dsp:sp>
    <dsp:sp modelId="{666AC947-4D8B-44F5-BA63-AF83B5AD4115}">
      <dsp:nvSpPr>
        <dsp:cNvPr id="0" name=""/>
        <dsp:cNvSpPr/>
      </dsp:nvSpPr>
      <dsp:spPr>
        <a:xfrm>
          <a:off x="18983" y="1215808"/>
          <a:ext cx="2664883" cy="1065953"/>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Korintliler 8:7b</a:t>
          </a:r>
        </a:p>
      </dsp:txBody>
      <dsp:txXfrm>
        <a:off x="551960" y="1215808"/>
        <a:ext cx="1598930" cy="1065953"/>
      </dsp:txXfrm>
    </dsp:sp>
    <dsp:sp modelId="{6F7ADDF0-0B6A-451D-A9A2-A1F29DEE9070}">
      <dsp:nvSpPr>
        <dsp:cNvPr id="0" name=""/>
        <dsp:cNvSpPr/>
      </dsp:nvSpPr>
      <dsp:spPr>
        <a:xfrm>
          <a:off x="2337432" y="1306414"/>
          <a:ext cx="5508002" cy="884741"/>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Güçlü olanlar, putlara kurban edilmiş eti yerler; çünkü putların yiyeceği kirletemeyeceğini bilirler.</a:t>
          </a:r>
        </a:p>
      </dsp:txBody>
      <dsp:txXfrm>
        <a:off x="2779803" y="1306414"/>
        <a:ext cx="4623261" cy="884741"/>
      </dsp:txXfrm>
    </dsp:sp>
    <dsp:sp modelId="{531987D8-A72D-4C2C-ABC1-F5CAF8BEE0FD}">
      <dsp:nvSpPr>
        <dsp:cNvPr id="0" name=""/>
        <dsp:cNvSpPr/>
      </dsp:nvSpPr>
      <dsp:spPr>
        <a:xfrm>
          <a:off x="7535775" y="1306414"/>
          <a:ext cx="3779991" cy="884741"/>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Zayıf olanlar ise o eti yedikleri takdirde günah işlediklerine inanırlar.</a:t>
          </a:r>
        </a:p>
      </dsp:txBody>
      <dsp:txXfrm>
        <a:off x="7978146" y="1306414"/>
        <a:ext cx="2895250" cy="88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383460"/>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accent2">
                  <a:lumMod val="50000"/>
                </a:schemeClr>
              </a:solidFill>
            </a:rPr>
            <a:t>⁕ </a:t>
          </a:r>
          <a:r>
            <a:rPr lang="en" sz="2000" b="1" kern="1200" dirty="0">
              <a:solidFill>
                <a:schemeClr val="tx1"/>
              </a:solidFill>
            </a:rPr>
            <a:t>Cemaat tarafından beslenme hakkı (1 Korintliler 9:4)</a:t>
          </a:r>
          <a:endParaRPr lang="es-ES" sz="20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en" sz="2000" b="1" kern="1200" dirty="0">
              <a:solidFill>
                <a:schemeClr val="tx1"/>
              </a:solidFill>
            </a:rPr>
            <a:t>Pavlus, diğer elçiler gibi, hizmet ettiği kiliseler tarafından desteklenme hakkından feragat eder.</a:t>
          </a:r>
          <a:endParaRPr lang="es-ES" sz="2000" kern="1200" dirty="0">
            <a:solidFill>
              <a:schemeClr val="tx1"/>
            </a:solidFill>
          </a:endParaRPr>
        </a:p>
      </dsp:txBody>
      <dsp:txXfrm>
        <a:off x="2449030" y="0"/>
        <a:ext cx="9104392" cy="1383460"/>
      </dsp:txXfrm>
    </dsp:sp>
    <dsp:sp modelId="{AB8C7CC9-BA0B-4F46-AD9D-9D84D3686FF9}">
      <dsp:nvSpPr>
        <dsp:cNvPr id="0" name=""/>
        <dsp:cNvSpPr/>
      </dsp:nvSpPr>
      <dsp:spPr>
        <a:xfrm>
          <a:off x="138346" y="138346"/>
          <a:ext cx="2310684" cy="110676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521806"/>
          <a:ext cx="11553423" cy="138346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tx2">
                  <a:lumMod val="20000"/>
                  <a:lumOff val="80000"/>
                </a:schemeClr>
              </a:solidFill>
              <a:effectLst>
                <a:outerShdw blurRad="38100" dist="38100" dir="2700000" algn="tl">
                  <a:srgbClr val="000000"/>
                </a:outerShdw>
              </a:effectLst>
            </a:rPr>
            <a:t>⁕ </a:t>
          </a:r>
          <a:r>
            <a:rPr lang="en" sz="2000" b="1" kern="1200" dirty="0">
              <a:effectLst>
                <a:outerShdw blurRad="38100" dist="38100" dir="2700000" algn="tl">
                  <a:srgbClr val="000000"/>
                </a:outerShdw>
              </a:effectLst>
            </a:rPr>
            <a:t>Eşinin kendisine eşlik etme hakkı (1 Korintliler 9:5)</a:t>
          </a:r>
          <a:endParaRPr lang="es-ES" sz="2000" kern="1200" dirty="0">
            <a:effectLst>
              <a:outerShdw blurRad="38100" dist="38100" dir="2700000" algn="tl">
                <a:srgbClr val="000000"/>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38100" dist="38100" dir="2700000" algn="tl">
                  <a:srgbClr val="000000"/>
                </a:outerShdw>
              </a:effectLst>
            </a:rPr>
            <a:t>Havariler arasında genel uygulama, eşlerinin kendilerine bakması ve hizmetlerinde yardımcı olması için onlarla birlikte seyahat etmeleriydi. Bu kadın, kocası gibi, kilise tarafından desteklenme hakkına sahip olurdu.</a:t>
          </a:r>
          <a:endParaRPr lang="es-ES" sz="2000" kern="1200" dirty="0">
            <a:effectLst>
              <a:outerShdw blurRad="38100" dist="38100" dir="2700000" algn="tl">
                <a:srgbClr val="000000"/>
              </a:outerShdw>
            </a:effectLst>
          </a:endParaRPr>
        </a:p>
      </dsp:txBody>
      <dsp:txXfrm>
        <a:off x="2449030" y="1521806"/>
        <a:ext cx="9104392" cy="1383460"/>
      </dsp:txXfrm>
    </dsp:sp>
    <dsp:sp modelId="{5B844668-161A-40CE-834D-DBA7B2491ED1}">
      <dsp:nvSpPr>
        <dsp:cNvPr id="0" name=""/>
        <dsp:cNvSpPr/>
      </dsp:nvSpPr>
      <dsp:spPr>
        <a:xfrm>
          <a:off x="138346" y="1660152"/>
          <a:ext cx="2310684" cy="110676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3043612"/>
          <a:ext cx="11553423" cy="138346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n" sz="2000" b="1" kern="1200" dirty="0">
              <a:solidFill>
                <a:schemeClr val="accent5">
                  <a:lumMod val="20000"/>
                  <a:lumOff val="80000"/>
                </a:schemeClr>
              </a:solidFill>
              <a:effectLst>
                <a:outerShdw blurRad="50800" dist="38100" dir="5400000" algn="ctr" rotWithShape="0">
                  <a:schemeClr val="tx1"/>
                </a:outerShdw>
              </a:effectLst>
            </a:rPr>
            <a:t>⁕ </a:t>
          </a:r>
          <a:r>
            <a:rPr lang="en" sz="2000" b="1" kern="1200" dirty="0">
              <a:effectLst>
                <a:outerShdw blurRad="50800" dist="38100" dir="5400000" algn="ctr" rotWithShape="0">
                  <a:schemeClr val="tx1"/>
                </a:outerShdw>
              </a:effectLst>
            </a:rPr>
            <a:t>Sıradan bakım işlerini yapmama hakkı (1 Korintliler 9:6)</a:t>
          </a:r>
          <a:endParaRPr lang="es-ES" sz="2000" kern="1200" dirty="0">
            <a:effectLst>
              <a:outerShdw blurRad="50800" dist="38100" dir="5400000" algn="ctr" rotWithShape="0">
                <a:schemeClr val="tx1"/>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50800" dist="38100" dir="5400000" algn="ctr" rotWithShape="0">
                  <a:schemeClr val="tx1"/>
                </a:outerShdw>
              </a:effectLst>
            </a:rPr>
            <a:t>Pavlus, dinleyicilerinden yararlanmak istediği düşünülmesini önlemek ve onlara özverili olduğunu göstermek için kendi geçimini sağlamak istemektedir.</a:t>
          </a:r>
          <a:endParaRPr lang="es-ES" sz="2000" kern="1200" dirty="0">
            <a:effectLst>
              <a:outerShdw blurRad="50800" dist="38100" dir="5400000" algn="ctr" rotWithShape="0">
                <a:schemeClr val="tx1"/>
              </a:outerShdw>
            </a:effectLst>
          </a:endParaRPr>
        </a:p>
      </dsp:txBody>
      <dsp:txXfrm>
        <a:off x="2449030" y="3043612"/>
        <a:ext cx="9104392" cy="1383460"/>
      </dsp:txXfrm>
    </dsp:sp>
    <dsp:sp modelId="{099A9D28-0AA8-42AD-86D9-0B379C1B1FD4}">
      <dsp:nvSpPr>
        <dsp:cNvPr id="0" name=""/>
        <dsp:cNvSpPr/>
      </dsp:nvSpPr>
      <dsp:spPr>
        <a:xfrm>
          <a:off x="138346" y="3181958"/>
          <a:ext cx="2310684" cy="1106768"/>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506051" y="0"/>
          <a:ext cx="9323998" cy="1122287"/>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Kasap dükkanı, hem putlara adanmış hem de adanmamış yiyecekler satıyordu. İnançlı kişi, bu tür eti yemenin haram olduğunu düşündüğü izlenimini vermemek için, etin kaynağını sormamalıydı</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Korintliler 10:25).</a:t>
          </a:r>
          <a:endParaRPr lang="es-ES" sz="2000" kern="1200" dirty="0">
            <a:effectLst>
              <a:outerShdw blurRad="38100" dist="38100" dir="2700000" algn="tl">
                <a:srgbClr val="000000">
                  <a:alpha val="43137"/>
                </a:srgbClr>
              </a:outerShdw>
            </a:effectLst>
          </a:endParaRPr>
        </a:p>
      </dsp:txBody>
      <dsp:txXfrm>
        <a:off x="2506051" y="0"/>
        <a:ext cx="9323998" cy="1122287"/>
      </dsp:txXfrm>
    </dsp:sp>
    <dsp:sp modelId="{0E39B0EA-1CF8-4763-B1A5-529D112E96FB}">
      <dsp:nvSpPr>
        <dsp:cNvPr id="0" name=""/>
        <dsp:cNvSpPr/>
      </dsp:nvSpPr>
      <dsp:spPr>
        <a:xfrm>
          <a:off x="4" y="45550"/>
          <a:ext cx="2305158" cy="11222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24197" y="1344094"/>
          <a:ext cx="9323998" cy="1506524"/>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Bir inanmayan, bir inananı yemeğe davet etti. İnanan, sorgulamadan yedi (onun için her şey caizdir). Ancak ev sahibi, etin bir put adak olarak sunulduğunu söyledi. Bu nedenle, ev sahibinin vicdanını incitmemek için, inananın o etten yemesinin uygun olmadığı kabul edildi</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Korintliler 10:27-29).</a:t>
          </a:r>
          <a:endParaRPr lang="es-ES" sz="2000" kern="1200" dirty="0">
            <a:effectLst>
              <a:outerShdw blurRad="38100" dist="38100" dir="2700000" algn="tl">
                <a:srgbClr val="000000">
                  <a:alpha val="43137"/>
                </a:srgbClr>
              </a:outerShdw>
            </a:effectLst>
          </a:endParaRPr>
        </a:p>
      </dsp:txBody>
      <dsp:txXfrm>
        <a:off x="24197" y="1344094"/>
        <a:ext cx="9323998" cy="1506524"/>
      </dsp:txXfrm>
    </dsp:sp>
    <dsp:sp modelId="{599A541C-F2D6-406B-8AAD-AE6417A2067B}">
      <dsp:nvSpPr>
        <dsp:cNvPr id="0" name=""/>
        <dsp:cNvSpPr/>
      </dsp:nvSpPr>
      <dsp:spPr>
        <a:xfrm>
          <a:off x="9517564" y="1355797"/>
          <a:ext cx="2305158" cy="1506524"/>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EB3C-76EB-4420-86E8-D7F3F3FF81CA}" type="datetimeFigureOut">
              <a:rPr lang="es-ES" smtClean="0"/>
              <a:t>18/07/2026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7E30-FE9E-40EA-84B3-21069DDC4356}" type="slidenum">
              <a:rPr lang="es-ES" smtClean="0"/>
              <a:t>‹Nº›</a:t>
            </a:fld>
            <a:endParaRPr lang="es-ES"/>
          </a:p>
        </p:txBody>
      </p:sp>
    </p:spTree>
    <p:extLst>
      <p:ext uri="{BB962C8B-B14F-4D97-AF65-F5344CB8AC3E}">
        <p14:creationId xmlns:p14="http://schemas.microsoft.com/office/powerpoint/2010/main" val="38207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8267E30-FE9E-40EA-84B3-21069DDC4356}" type="slidenum">
              <a:rPr lang="es-ES" smtClean="0"/>
              <a:t>6</a:t>
            </a:fld>
            <a:endParaRPr lang="es-ES"/>
          </a:p>
        </p:txBody>
      </p:sp>
    </p:spTree>
    <p:extLst>
      <p:ext uri="{BB962C8B-B14F-4D97-AF65-F5344CB8AC3E}">
        <p14:creationId xmlns:p14="http://schemas.microsoft.com/office/powerpoint/2010/main" val="26817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216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54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1806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478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5409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2942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780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4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4889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0401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156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338070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2913AC-1E60-7B01-0034-B4204F3D7036}"/>
              </a:ext>
            </a:extLst>
          </p:cNvPr>
          <p:cNvSpPr txBox="1"/>
          <p:nvPr/>
        </p:nvSpPr>
        <p:spPr>
          <a:xfrm>
            <a:off x="3238500" y="0"/>
            <a:ext cx="5238750" cy="2585323"/>
          </a:xfrm>
          <a:prstGeom prst="rect">
            <a:avLst/>
          </a:prstGeom>
          <a:noFill/>
          <a:effectLst>
            <a:outerShdw blurRad="50800" dist="38100" dir="5400000" algn="ctr" rotWithShape="0">
              <a:schemeClr val="tx1"/>
            </a:outerShdw>
          </a:effectLst>
        </p:spPr>
        <p:txBody>
          <a:bodyPr wrap="square" rtlCol="0">
            <a:spAutoFit/>
            <a:scene3d>
              <a:camera prst="orthographicFront"/>
              <a:lightRig rig="balanced" dir="t"/>
            </a:scene3d>
            <a:sp3d extrusionH="57150" contourW="12700">
              <a:bevelT w="82550" h="38100" prst="coolSlant"/>
              <a:contourClr>
                <a:schemeClr val="accent5"/>
              </a:contourClr>
            </a:sp3d>
          </a:bodyPr>
          <a:lstStyle/>
          <a:p>
            <a:pPr algn="ctr"/>
            <a:r>
              <a:rPr lang="en" sz="5400" b="1" spc="300" dirty="0">
                <a:ln w="10160">
                  <a:noFill/>
                  <a:prstDash val="solid"/>
                </a:ln>
                <a:solidFill>
                  <a:schemeClr val="bg2">
                    <a:lumMod val="40000"/>
                    <a:lumOff val="60000"/>
                  </a:schemeClr>
                </a:solidFill>
                <a:effectLst>
                  <a:outerShdw blurRad="38100" dist="22860" dir="5400000" algn="tl" rotWithShape="0">
                    <a:srgbClr val="00B0F0"/>
                  </a:outerShdw>
                </a:effectLst>
              </a:rPr>
              <a:t>HEPSİ TANRI’NIN ŞANINA</a:t>
            </a:r>
          </a:p>
        </p:txBody>
      </p:sp>
      <p:sp>
        <p:nvSpPr>
          <p:cNvPr id="5" name="CuadroTexto 4">
            <a:extLst>
              <a:ext uri="{FF2B5EF4-FFF2-40B4-BE49-F238E27FC236}">
                <a16:creationId xmlns:a16="http://schemas.microsoft.com/office/drawing/2014/main" id="{CE025969-990F-9A01-7014-E1DA1A0EF546}"/>
              </a:ext>
            </a:extLst>
          </p:cNvPr>
          <p:cNvSpPr txBox="1"/>
          <p:nvPr/>
        </p:nvSpPr>
        <p:spPr>
          <a:xfrm>
            <a:off x="8598067" y="6515100"/>
            <a:ext cx="3593933" cy="338554"/>
          </a:xfrm>
          <a:prstGeom prst="rect">
            <a:avLst/>
          </a:prstGeom>
          <a:noFill/>
        </p:spPr>
        <p:txBody>
          <a:bodyPr wrap="none" rtlCol="0">
            <a:spAutoFit/>
          </a:bodyPr>
          <a:lstStyle/>
          <a:p>
            <a:pPr algn="r"/>
            <a:r>
              <a:rPr lang="en" sz="1600" b="1" dirty="0">
                <a:solidFill>
                  <a:srgbClr val="C7E6A4"/>
                </a:solidFill>
                <a:effectLst>
                  <a:outerShdw blurRad="38100" dist="38100" dir="2700000" algn="tl">
                    <a:srgbClr val="000000">
                      <a:alpha val="43137"/>
                    </a:srgbClr>
                  </a:outerShdw>
                </a:effectLst>
              </a:rPr>
              <a:t>1 Ağustos 2026 için 5. Ders</a:t>
            </a:r>
          </a:p>
        </p:txBody>
      </p:sp>
    </p:spTree>
    <p:extLst>
      <p:ext uri="{BB962C8B-B14F-4D97-AF65-F5344CB8AC3E}">
        <p14:creationId xmlns:p14="http://schemas.microsoft.com/office/powerpoint/2010/main" val="25144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2956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“Bu nedenle, ister yiyin ister için, ya da ne yaparsanız yapın,</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her şeyi</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Tanrı’nın</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için yapın”</a:t>
            </a:r>
            <a:endPar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3599648"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(1 Korintliler 10:31, </a:t>
            </a:r>
            <a:r>
              <a:rPr kumimoji="0" lang="es-ES" sz="1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8988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4" y="128106"/>
            <a:ext cx="6094445" cy="1015663"/>
          </a:xfrm>
          <a:prstGeom prst="rect">
            <a:avLst/>
          </a:prstGeom>
          <a:noFill/>
        </p:spPr>
        <p:txBody>
          <a:bodyPr wrap="square" rtlCol="0">
            <a:spAutoFit/>
          </a:bodyPr>
          <a:lstStyle/>
          <a:p>
            <a:pPr>
              <a:spcBef>
                <a:spcPts val="600"/>
              </a:spcBef>
            </a:pPr>
            <a:r>
              <a:rPr lang="en" sz="2000" b="1" dirty="0"/>
              <a:t>1. Korintliler 7’den başlayarak Pavlus, Korintlilerin kendisine mektupla ilettikleri bir dizi soruyu yanıtlamaya odaklanır (1 Kor. 7:1a).</a:t>
            </a:r>
            <a:endParaRPr lang="es-ES" sz="2000" b="1" dirty="0"/>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3969712902"/>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5" y="3429000"/>
            <a:ext cx="60928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düşünceyle birlikte Pavlus, kilisede ya da özel yaşamda yapılan her şeyin Tanrı’nın yüceliği için yapılması gerektiğini vurgular.</a:t>
            </a: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0" y="2431294"/>
            <a:ext cx="60944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her konuya ortak bir bağlam eklemeye çalışır: kiliseyi birliğe götürmesi gereken sevgi ve karşılıklı saygı.</a:t>
            </a: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21" y="1125812"/>
            <a:ext cx="60944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nedenle, 8. ile 10. bölümler esas olarak putperestlikle ilgilense de, Pavlus bu belirli günahla görünürde hiçbir ilgisi olmayan bazı konuları da araya serpiştirir.</a:t>
            </a: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rPr>
              <a:t>BİLGİ VE SEVGİ</a:t>
            </a:r>
          </a:p>
          <a:p>
            <a:pPr algn="ctr"/>
            <a:r>
              <a:rPr lang="en" sz="2000" b="1" dirty="0">
                <a:ln/>
                <a:solidFill>
                  <a:schemeClr val="accent4">
                    <a:lumMod val="50000"/>
                  </a:schemeClr>
                </a:solidFill>
              </a:rPr>
              <a:t>1 Korintliler 8 (Putlara adanmış yiyecekler)</a:t>
            </a:r>
          </a:p>
        </p:txBody>
      </p:sp>
      <p:sp>
        <p:nvSpPr>
          <p:cNvPr id="5" name="CuadroTexto 4">
            <a:extLst>
              <a:ext uri="{FF2B5EF4-FFF2-40B4-BE49-F238E27FC236}">
                <a16:creationId xmlns:a16="http://schemas.microsoft.com/office/drawing/2014/main" id="{6EDFFC6B-DAB9-4B3F-1FBA-6CE86533DD10}"/>
              </a:ext>
            </a:extLst>
          </p:cNvPr>
          <p:cNvSpPr txBox="1"/>
          <p:nvPr/>
        </p:nvSpPr>
        <p:spPr>
          <a:xfrm>
            <a:off x="2453951" y="1166098"/>
            <a:ext cx="7242499" cy="369332"/>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chemeClr val="accent1">
                    <a:lumMod val="75000"/>
                  </a:schemeClr>
                </a:solidFill>
                <a:latin typeface="Comic Sans MS" panose="030F0702030302020204" pitchFamily="66" charset="0"/>
              </a:rPr>
              <a:t>“Bilgi kibir yaratır, sevgi ise geliştirir</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Korintliler 8:1b)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0" y="1685865"/>
            <a:ext cx="12192000" cy="400110"/>
          </a:xfrm>
          <a:prstGeom prst="rect">
            <a:avLst/>
          </a:prstGeom>
          <a:noFill/>
        </p:spPr>
        <p:txBody>
          <a:bodyPr wrap="square" rtlCol="0">
            <a:spAutoFit/>
          </a:bodyPr>
          <a:lstStyle/>
          <a:p>
            <a:pPr algn="ctr">
              <a:spcBef>
                <a:spcPts val="600"/>
              </a:spcBef>
            </a:pPr>
            <a:r>
              <a:rPr lang="en" sz="2000" b="1" dirty="0"/>
              <a:t>Pavlus, kiliseyi “güçlüler” ve “zayıflar” olmak üzere iki gruba “ayırır”.</a:t>
            </a:r>
          </a:p>
        </p:txBody>
      </p:sp>
      <p:sp>
        <p:nvSpPr>
          <p:cNvPr id="4" name="CuadroTexto 3">
            <a:extLst>
              <a:ext uri="{FF2B5EF4-FFF2-40B4-BE49-F238E27FC236}">
                <a16:creationId xmlns:a16="http://schemas.microsoft.com/office/drawing/2014/main" id="{9661135A-E98F-0CF9-7679-AEF0A3F31275}"/>
              </a:ext>
            </a:extLst>
          </p:cNvPr>
          <p:cNvSpPr txBox="1"/>
          <p:nvPr/>
        </p:nvSpPr>
        <p:spPr>
          <a:xfrm>
            <a:off x="2781299" y="4413691"/>
            <a:ext cx="6762751" cy="1323439"/>
          </a:xfrm>
          <a:prstGeom prst="rect">
            <a:avLst/>
          </a:prstGeom>
          <a:noFill/>
        </p:spPr>
        <p:txBody>
          <a:bodyPr wrap="square">
            <a:spAutoFit/>
          </a:bodyPr>
          <a:lstStyle/>
          <a:p>
            <a:pPr>
              <a:spcBef>
                <a:spcPts val="600"/>
              </a:spcBef>
            </a:pPr>
            <a:r>
              <a:rPr lang="en" sz="2000" b="1" dirty="0"/>
              <a:t>Ancak güçlü olanlar, bilgileri ve örnek davranışlarıyla zayıf olanların düşmesine neden olabilirler (1 Korintliler 8:10). Kardeşine olan sevgisinden dolayı, güçlü olan kişi kendini dizginlemelidir (1 Korintliler 8:11-13).</a:t>
            </a:r>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2096620614"/>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688822"/>
            <a:ext cx="67627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Hristiyanlar, bilgi “zayıf” kardeşler için (büyüme sürecindeyken) bir engel teşkil edebileceği durumlarda, bilgiyi sevginin önüne koymamalıdır.</a:t>
            </a: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90" y="1511165"/>
            <a:ext cx="3449253" cy="4610059"/>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8124769" cy="1015663"/>
          </a:xfrm>
          <a:prstGeom prst="rect">
            <a:avLst/>
          </a:prstGeom>
          <a:noFill/>
        </p:spPr>
        <p:txBody>
          <a:bodyPr wrap="square">
            <a:spAutoFit/>
          </a:bodyPr>
          <a:lstStyle/>
          <a:p>
            <a:pPr algn="ctr"/>
            <a:r>
              <a:rPr lang="en" sz="4000" b="1" spc="50" dirty="0">
                <a:ln w="0"/>
                <a:solidFill>
                  <a:schemeClr val="bg2"/>
                </a:solidFill>
                <a:effectLst>
                  <a:innerShdw blurRad="63500" dist="50800" dir="13500000">
                    <a:srgbClr val="000000">
                      <a:alpha val="50000"/>
                    </a:srgbClr>
                  </a:innerShdw>
                </a:effectLst>
              </a:rPr>
              <a:t>İNANÇIN HAKLARI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1 Korintliler 9 (Pavlus haklarından feragat eder)</a:t>
            </a:r>
          </a:p>
        </p:txBody>
      </p:sp>
      <p:sp>
        <p:nvSpPr>
          <p:cNvPr id="5" name="CuadroTexto 4">
            <a:extLst>
              <a:ext uri="{FF2B5EF4-FFF2-40B4-BE49-F238E27FC236}">
                <a16:creationId xmlns:a16="http://schemas.microsoft.com/office/drawing/2014/main" id="{212E6B22-B3C9-FA97-F9CA-9C19C1633DEF}"/>
              </a:ext>
            </a:extLst>
          </p:cNvPr>
          <p:cNvSpPr txBox="1"/>
          <p:nvPr/>
        </p:nvSpPr>
        <p:spPr>
          <a:xfrm>
            <a:off x="8135096" y="182778"/>
            <a:ext cx="3847747" cy="1107996"/>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rgbClr val="002060"/>
                </a:solidFill>
                <a:latin typeface="Comic Sans MS" panose="030F0702030302020204" pitchFamily="66" charset="0"/>
              </a:rPr>
              <a:t>“Aynı şekilde, Rab, Müjde’yi vaaz edenlerin geçimlerini Müjde’den sağlamalarını emretmiştir</a:t>
            </a:r>
            <a:r>
              <a:rPr lang="en" sz="1600" b="1" dirty="0">
                <a:solidFill>
                  <a:srgbClr val="002060"/>
                </a:solidFill>
                <a:latin typeface="Comic Sans MS" panose="030F0702030302020204" pitchFamily="66" charset="0"/>
              </a:rPr>
              <a:t>.” </a:t>
            </a:r>
            <a:r>
              <a:rPr lang="en" sz="1200" b="1" dirty="0">
                <a:solidFill>
                  <a:srgbClr val="002060"/>
                </a:solidFill>
                <a:latin typeface="Comic Sans MS" panose="030F0702030302020204" pitchFamily="66" charset="0"/>
              </a:rPr>
              <a:t>(1 Korintliler 9:14</a:t>
            </a:r>
            <a:r>
              <a:rPr lang="en" sz="1400" b="1" dirty="0">
                <a:solidFill>
                  <a:srgbClr val="002060"/>
                </a:solidFill>
                <a:latin typeface="Comic Sans MS" panose="030F0702030302020204" pitchFamily="66" charset="0"/>
              </a:rPr>
              <a:t>)</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5" y="1167013"/>
            <a:ext cx="8415588" cy="400110"/>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Pavlus, zayıf olanlara olan sevgisinden dolayı en az üç haktan feragat etti:</a:t>
            </a: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3298618854"/>
              </p:ext>
            </p:extLst>
          </p:nvPr>
        </p:nvGraphicFramePr>
        <p:xfrm>
          <a:off x="112395" y="1605623"/>
          <a:ext cx="11553423" cy="4427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0" y="6157122"/>
            <a:ext cx="12192000" cy="646331"/>
          </a:xfrm>
          <a:prstGeom prst="rect">
            <a:avLst/>
          </a:prstGeom>
          <a:noFill/>
        </p:spPr>
        <p:txBody>
          <a:bodyPr wrap="square" rtlCol="0">
            <a:spAutoFit/>
          </a:bodyPr>
          <a:lstStyle/>
          <a:p>
            <a:pPr>
              <a:spcBef>
                <a:spcPts val="600"/>
              </a:spcBef>
            </a:pPr>
            <a:r>
              <a:rPr lang="en" b="1" dirty="0"/>
              <a:t>İsa, Müjde’yi vaaz edenlerin Müjde’den geçimlerini sağlamaları gerektiğini açıkça belirtmiş olsa da, hem Pavlus hem de Barnaba, inananları engellememek için bu haktan gönüllü olarak feragat ettiler (1 Kor. 9:12-14; Luka 10:7).</a:t>
            </a:r>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0"/>
            <a:ext cx="8789234" cy="1138773"/>
          </a:xfrm>
          <a:prstGeom prst="rect">
            <a:avLst/>
          </a:prstGeom>
          <a:noFill/>
          <a:effectLst/>
        </p:spPr>
        <p:txBody>
          <a:bodyPr wrap="square">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GEÇMİŞTEN ALINACAK DERSLER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0"/>
                <a:solidFill>
                  <a:schemeClr val="accent6">
                    <a:lumMod val="75000"/>
                  </a:schemeClr>
                </a:solidFill>
                <a:effectLst/>
                <a:uLnTx/>
                <a:uFillTx/>
                <a:latin typeface="Aptos" panose="02110004020202020204"/>
                <a:ea typeface="+mn-ea"/>
                <a:cs typeface="+mn-cs"/>
              </a:rPr>
              <a:t>1 Korintliler 10:1-13 (Putperestliğe karşı uyarı)</a:t>
            </a:r>
          </a:p>
        </p:txBody>
      </p:sp>
      <p:sp>
        <p:nvSpPr>
          <p:cNvPr id="5" name="CuadroTexto 4">
            <a:extLst>
              <a:ext uri="{FF2B5EF4-FFF2-40B4-BE49-F238E27FC236}">
                <a16:creationId xmlns:a16="http://schemas.microsoft.com/office/drawing/2014/main" id="{5D7D34A2-564A-A89C-6BE3-3AA3FE779499}"/>
              </a:ext>
            </a:extLst>
          </p:cNvPr>
          <p:cNvSpPr txBox="1"/>
          <p:nvPr/>
        </p:nvSpPr>
        <p:spPr>
          <a:xfrm>
            <a:off x="3000375" y="1172032"/>
            <a:ext cx="9058149" cy="646331"/>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a:solidFill>
                  <a:schemeClr val="accent5">
                    <a:lumMod val="50000"/>
                  </a:schemeClr>
                </a:solidFill>
                <a:latin typeface="Comic Sans MS" panose="030F0702030302020204" pitchFamily="66" charset="0"/>
              </a:rPr>
              <a:t>“Bazıları gibi putperest olmayın; çünkü şöyle yazılmıştır: ‘Halk oturup yiyip içtikten sonra kalkıp eğlenmeye </a:t>
            </a:r>
            <a:r>
              <a:rPr lang="en" b="1" dirty="0">
                <a:solidFill>
                  <a:schemeClr val="accent5">
                    <a:lumMod val="50000"/>
                  </a:schemeClr>
                </a:solidFill>
                <a:latin typeface="Comic Sans MS" panose="030F0702030302020204" pitchFamily="66" charset="0"/>
              </a:rPr>
              <a:t>başladı’” </a:t>
            </a:r>
            <a:r>
              <a:rPr lang="en" sz="1400" b="1" dirty="0">
                <a:solidFill>
                  <a:schemeClr val="accent5">
                    <a:lumMod val="50000"/>
                  </a:schemeClr>
                </a:solidFill>
                <a:latin typeface="Comic Sans MS" panose="030F0702030302020204" pitchFamily="66" charset="0"/>
              </a:rPr>
              <a:t>(1 Korintliler 10:7)</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08469" y="2266985"/>
            <a:ext cx="6578082" cy="1015663"/>
          </a:xfrm>
          <a:prstGeom prst="rect">
            <a:avLst/>
          </a:prstGeom>
          <a:noFill/>
        </p:spPr>
        <p:txBody>
          <a:bodyPr wrap="square" rtlCol="0">
            <a:spAutoFit/>
          </a:bodyPr>
          <a:lstStyle/>
          <a:p>
            <a:pPr>
              <a:spcBef>
                <a:spcPts val="600"/>
              </a:spcBef>
            </a:pPr>
            <a:r>
              <a:rPr lang="en" sz="2000" b="1" dirty="0"/>
              <a:t>Ruhsal açıdan anlaşıldığında, Mısır’dan Çıkış deneyimi bizimkine paraleldir. Denizi geçme olayı, bizim vaftiz antlaşmamıza benzer (1 Kor. 10:1-2).</a:t>
            </a:r>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9153" y="1946871"/>
            <a:ext cx="1507909" cy="2011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38651" y="1964742"/>
            <a:ext cx="1507909" cy="2011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02382"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548149" y="1964742"/>
            <a:ext cx="1507910" cy="2011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469"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694046"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9623" y="4644575"/>
            <a:ext cx="1491732" cy="2089999"/>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4865199" y="4644576"/>
            <a:ext cx="1491733"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3975915"/>
            <a:ext cx="5762625" cy="1323439"/>
          </a:xfrm>
          <a:prstGeom prst="rect">
            <a:avLst/>
          </a:prstGeom>
          <a:noFill/>
        </p:spPr>
        <p:txBody>
          <a:bodyPr wrap="square">
            <a:spAutoFit/>
          </a:bodyPr>
          <a:lstStyle/>
          <a:p>
            <a:pPr>
              <a:spcBef>
                <a:spcPts val="600"/>
              </a:spcBef>
            </a:pPr>
            <a:r>
              <a:rPr lang="en" sz="2000" b="1" dirty="0"/>
              <a:t>Dikkat edin! Yaşadıkları deneyime rağmen İsrailoğulları, putperestlik ve ahlaksızlık dahil olmak üzere ciddi günahlara düştüler. </a:t>
            </a:r>
            <a:r>
              <a:rPr lang="en-US" sz="2000" b="1" dirty="0"/>
              <a:t>Aynı şey bize de olmasın</a:t>
            </a:r>
            <a:r>
              <a:rPr lang="en" sz="2000" b="1" dirty="0"/>
              <a:t>!                                                                                          (1 Korintliler 10:5-10).</a:t>
            </a:r>
          </a:p>
        </p:txBody>
      </p:sp>
      <p:sp>
        <p:nvSpPr>
          <p:cNvPr id="7" name="CuadroTexto 6">
            <a:extLst>
              <a:ext uri="{FF2B5EF4-FFF2-40B4-BE49-F238E27FC236}">
                <a16:creationId xmlns:a16="http://schemas.microsoft.com/office/drawing/2014/main" id="{5A4860A2-515A-0458-B737-AE6AFE1DCB28}"/>
              </a:ext>
            </a:extLst>
          </p:cNvPr>
          <p:cNvSpPr txBox="1"/>
          <p:nvPr/>
        </p:nvSpPr>
        <p:spPr>
          <a:xfrm>
            <a:off x="108469" y="3282648"/>
            <a:ext cx="657808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Çölde yedikleri yiyecek ve içtikleri içecek, ruhsal olarak İsa’nın bedenini ve kanını yediğimiz ve içtiğimiz Kutsal Komünyon’a katılımımıza benzemektedir                                                    (1 Kor. 10:3-4).</a:t>
            </a: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51828" y="5540076"/>
            <a:ext cx="576262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nedenle elçi, bu bölümü güçlü bir öğütle sonlandırır: </a:t>
            </a:r>
            <a:r>
              <a:rPr lang="en-US" sz="2000" b="1" dirty="0">
                <a:solidFill>
                  <a:prstClr val="black"/>
                </a:solidFill>
              </a:rPr>
              <a:t>“Öyleyse, sağlam durduğunu sanıyorsan, düşmemeye dikkat et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Korintliler 10:12).</a:t>
            </a: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138773"/>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PUTPERESTLİĞİ BIRAKIN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rPr>
              <a:t>1 Korintliler 10:14-22 (Rab'bin kadehi ve şeytanların kadehi)</a:t>
            </a:r>
          </a:p>
        </p:txBody>
      </p:sp>
      <p:sp>
        <p:nvSpPr>
          <p:cNvPr id="5" name="CuadroTexto 4">
            <a:extLst>
              <a:ext uri="{FF2B5EF4-FFF2-40B4-BE49-F238E27FC236}">
                <a16:creationId xmlns:a16="http://schemas.microsoft.com/office/drawing/2014/main" id="{571C56EF-0B5D-4654-5BF3-DBBDF949FD76}"/>
              </a:ext>
            </a:extLst>
          </p:cNvPr>
          <p:cNvSpPr txBox="1"/>
          <p:nvPr/>
        </p:nvSpPr>
        <p:spPr>
          <a:xfrm>
            <a:off x="1819275" y="1138773"/>
            <a:ext cx="8553450"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chemeClr val="accent4">
                    <a:lumMod val="50000"/>
                  </a:schemeClr>
                </a:solidFill>
                <a:latin typeface="Comic Sans MS" panose="030F0702030302020204" pitchFamily="66" charset="0"/>
              </a:rPr>
              <a:t>“Bu nedenle, sevgili dostlarım, putperestlikten </a:t>
            </a:r>
            <a:r>
              <a:rPr lang="en" b="1" dirty="0">
                <a:solidFill>
                  <a:schemeClr val="accent4">
                    <a:lumMod val="50000"/>
                  </a:schemeClr>
                </a:solidFill>
                <a:latin typeface="Comic Sans MS" panose="030F0702030302020204" pitchFamily="66" charset="0"/>
              </a:rPr>
              <a:t>kaçının” </a:t>
            </a:r>
            <a:r>
              <a:rPr lang="en" sz="1400" b="1" dirty="0">
                <a:solidFill>
                  <a:schemeClr val="accent4">
                    <a:lumMod val="50000"/>
                  </a:schemeClr>
                </a:solidFill>
                <a:latin typeface="Comic Sans MS" panose="030F0702030302020204" pitchFamily="66" charset="0"/>
              </a:rPr>
              <a:t>(1 Korintliler 10:14)</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2" y="1718387"/>
            <a:ext cx="7301278" cy="707886"/>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Putlara kurban edilen yiyecekler endişe duymadan yenebiliyorsa, neden Pavlus 1 Korintliler 10:20’de bunu yapmamanızı tavsiye ediyor gibi görünüyor?</a:t>
            </a: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659923" cy="2667000"/>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9202" y="4265577"/>
            <a:ext cx="4659923"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427503"/>
            <a:ext cx="7103451" cy="1323439"/>
          </a:xfrm>
          <a:prstGeom prst="rect">
            <a:avLst/>
          </a:prstGeom>
          <a:noFill/>
        </p:spPr>
        <p:txBody>
          <a:bodyPr wrap="square">
            <a:spAutoFit/>
          </a:bodyPr>
          <a:lstStyle/>
          <a:p>
            <a:pPr>
              <a:spcBef>
                <a:spcPts val="600"/>
              </a:spcBef>
            </a:pPr>
            <a:r>
              <a:rPr lang="en" sz="2000" b="1" dirty="0">
                <a:solidFill>
                  <a:schemeClr val="bg1"/>
                </a:solidFill>
                <a:effectLst>
                  <a:outerShdw blurRad="50800" dist="50800" dir="5400000" algn="ctr" rotWithShape="0">
                    <a:schemeClr val="tx1"/>
                  </a:outerShdw>
                </a:effectLst>
              </a:rPr>
              <a:t>Kutsal Komünyon’a katılarak Mesih’in bedeninin (kilisenin) bir parçası oluruz; oysa putperest törenlere katılarak şeytanlarla ortak oluruz</a:t>
            </a:r>
            <a:br>
              <a:rPr lang="en" sz="2000" b="1" dirty="0">
                <a:solidFill>
                  <a:schemeClr val="bg1"/>
                </a:solidFill>
                <a:effectLst>
                  <a:outerShdw blurRad="50800" dist="50800" dir="5400000" algn="ctr" rotWithShape="0">
                    <a:schemeClr val="tx1"/>
                  </a:outerShdw>
                </a:effectLst>
              </a:rPr>
            </a:br>
            <a:r>
              <a:rPr lang="en" sz="2000" b="1" dirty="0">
                <a:solidFill>
                  <a:schemeClr val="bg1"/>
                </a:solidFill>
                <a:effectLst>
                  <a:outerShdw blurRad="50800" dist="50800" dir="5400000" algn="ctr" rotWithShape="0">
                    <a:schemeClr val="tx1"/>
                  </a:outerShdw>
                </a:effectLst>
              </a:rPr>
              <a:t>(1 Kor. 10:16-20).</a:t>
            </a: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628543"/>
            <a:ext cx="73012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Evde, hiçbir suçluluk duymadan et yemek başka bir şeydir; putlara tapınmanın yapıldığı halka açık bir kutlama sırasında bunu yapmak ise bambaşka bir şeydir. Bu tür kutlamalara katılan inanan, imanından vazgeçer ve putperestliği kabul eder.</a:t>
            </a: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88318"/>
            <a:ext cx="71034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İsa’yı överek Kutsal Komünyon kadehini içip, aynı zamanda şeytanları öven kadehten de içemeyiz (1 Korintliler 10:21).</a:t>
            </a: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0"/>
            <a:ext cx="12192000" cy="1077218"/>
          </a:xfrm>
          <a:prstGeom prst="rect">
            <a:avLst/>
          </a:prstGeom>
          <a:noFill/>
        </p:spPr>
        <p:txBody>
          <a:bodyPr wrap="square">
            <a:spAutoFit/>
          </a:bodyPr>
          <a:lstStyle/>
          <a:p>
            <a:pPr algn="ctr"/>
            <a:r>
              <a:rPr lang="en" sz="4000" b="1" spc="300" dirty="0">
                <a:ln w="13462">
                  <a:solidFill>
                    <a:schemeClr val="bg1"/>
                  </a:solidFill>
                  <a:prstDash val="solid"/>
                </a:ln>
                <a:solidFill>
                  <a:srgbClr val="337519"/>
                </a:solidFill>
                <a:effectLst>
                  <a:outerShdw dist="38100" dir="2700000" algn="bl" rotWithShape="0">
                    <a:schemeClr val="accent3">
                      <a:lumMod val="75000"/>
                    </a:schemeClr>
                  </a:outerShdw>
                </a:effectLst>
              </a:rPr>
              <a:t>NE YASAL, NE UYGUNDUR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1 Korintliler 10:23-33 (Her şeyi Tanrı'nın yüceliği için yapın)</a:t>
            </a:r>
          </a:p>
        </p:txBody>
      </p:sp>
      <p:sp>
        <p:nvSpPr>
          <p:cNvPr id="5" name="CuadroTexto 4">
            <a:extLst>
              <a:ext uri="{FF2B5EF4-FFF2-40B4-BE49-F238E27FC236}">
                <a16:creationId xmlns:a16="http://schemas.microsoft.com/office/drawing/2014/main" id="{7DA90913-1AF9-78F2-C6F8-EE21FBE64D83}"/>
              </a:ext>
            </a:extLst>
          </p:cNvPr>
          <p:cNvSpPr txBox="1"/>
          <p:nvPr/>
        </p:nvSpPr>
        <p:spPr>
          <a:xfrm>
            <a:off x="78582" y="1117921"/>
            <a:ext cx="12034836" cy="58477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chemeClr val="accent6">
                    <a:lumMod val="50000"/>
                  </a:schemeClr>
                </a:solidFill>
                <a:latin typeface="Comic Sans MS" panose="030F0702030302020204" pitchFamily="66" charset="0"/>
              </a:rPr>
              <a:t>“Bu nedenle, ister yiyin, ister için, ya da ne yaparsanız yapın, her şeyi Tanrı’nın yüceliği için yapın</a:t>
            </a:r>
            <a:r>
              <a:rPr lang="en" b="1" dirty="0">
                <a:solidFill>
                  <a:schemeClr val="accent6">
                    <a:lumMod val="50000"/>
                  </a:schemeClr>
                </a:solidFill>
                <a:latin typeface="Comic Sans MS" panose="030F0702030302020204" pitchFamily="66" charset="0"/>
              </a:rPr>
              <a:t>.” </a:t>
            </a:r>
            <a:br>
              <a:rPr lang="en" b="1" dirty="0">
                <a:solidFill>
                  <a:schemeClr val="accent6">
                    <a:lumMod val="50000"/>
                  </a:schemeClr>
                </a:solidFill>
                <a:latin typeface="Comic Sans MS" panose="030F0702030302020204" pitchFamily="66" charset="0"/>
              </a:rPr>
            </a:br>
            <a:r>
              <a:rPr lang="en" sz="1400" b="1" dirty="0">
                <a:solidFill>
                  <a:schemeClr val="accent6">
                    <a:lumMod val="50000"/>
                  </a:schemeClr>
                </a:solidFill>
                <a:latin typeface="Comic Sans MS" panose="030F0702030302020204" pitchFamily="66" charset="0"/>
              </a:rPr>
              <a:t>(1 Korintliler 10:31)</a:t>
            </a:r>
          </a:p>
        </p:txBody>
      </p:sp>
      <p:sp>
        <p:nvSpPr>
          <p:cNvPr id="6" name="CuadroTexto 5">
            <a:extLst>
              <a:ext uri="{FF2B5EF4-FFF2-40B4-BE49-F238E27FC236}">
                <a16:creationId xmlns:a16="http://schemas.microsoft.com/office/drawing/2014/main" id="{8D8FD9CF-9C2D-9074-1EE9-BA98C5E1EE2C}"/>
              </a:ext>
            </a:extLst>
          </p:cNvPr>
          <p:cNvSpPr txBox="1"/>
          <p:nvPr/>
        </p:nvSpPr>
        <p:spPr>
          <a:xfrm>
            <a:off x="1" y="1802681"/>
            <a:ext cx="12191999" cy="400110"/>
          </a:xfrm>
          <a:prstGeom prst="rect">
            <a:avLst/>
          </a:prstGeom>
          <a:noFill/>
        </p:spPr>
        <p:txBody>
          <a:bodyPr wrap="square" rtlCol="0">
            <a:spAutoFit/>
          </a:bodyPr>
          <a:lstStyle/>
          <a:p>
            <a:pPr algn="ctr">
              <a:spcBef>
                <a:spcPts val="600"/>
              </a:spcBef>
            </a:pPr>
            <a:r>
              <a:rPr lang="en" sz="2000" b="1" dirty="0"/>
              <a:t>“Her şey caizdir, ama her şey yararlı değildir” (1 Korintliler 10:23). İki somut örnek:</a:t>
            </a:r>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896812132"/>
              </p:ext>
            </p:extLst>
          </p:nvPr>
        </p:nvGraphicFramePr>
        <p:xfrm>
          <a:off x="180975" y="2276545"/>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591050" y="5161091"/>
            <a:ext cx="7600949" cy="1015663"/>
          </a:xfrm>
          <a:prstGeom prst="rect">
            <a:avLst/>
          </a:prstGeom>
          <a:noFill/>
        </p:spPr>
        <p:txBody>
          <a:bodyPr wrap="square" rtlCol="0">
            <a:spAutoFit/>
          </a:bodyPr>
          <a:lstStyle/>
          <a:p>
            <a:pPr>
              <a:spcBef>
                <a:spcPts val="600"/>
              </a:spcBef>
            </a:pPr>
            <a:r>
              <a:rPr lang="en" sz="2000" b="1" dirty="0"/>
              <a:t>Bu talimatların ardındaki temel ilkeler de ikidir: her şeyde Tanrı’yı övmek (1 Kor. 10:31) ve başkalarının yararını gözetmek (1 Kor. 10:24, 32).</a:t>
            </a:r>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5286375"/>
            <a:ext cx="2587558"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591049" y="6150114"/>
            <a:ext cx="760094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Yani, her şeyden önce Tanrı’yı sevmek ve komşunuzu kendiniz gibi sevmek (tıpkı İsa’nın zengin genç adama söylediği gibi).</a:t>
            </a: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300162" y="1313036"/>
            <a:ext cx="9839326" cy="4231928"/>
          </a:xfrm>
          <a:prstGeom prst="rect">
            <a:avLst/>
          </a:prstGeom>
          <a:noFill/>
        </p:spPr>
        <p:txBody>
          <a:bodyPr wrap="square">
            <a:spAutoFit/>
          </a:bodyPr>
          <a:lstStyle/>
          <a:p>
            <a:pPr>
              <a:spcBef>
                <a:spcPts val="600"/>
              </a:spcBef>
            </a:pPr>
            <a:r>
              <a:rPr lang="en-US" sz="2400" b="1" dirty="0">
                <a:latin typeface="Constantia" panose="02030602050306030303" pitchFamily="18" charset="0"/>
              </a:rPr>
              <a:t>“Elçi, Korintlilere şöyle uyardı: ‘Ayakta durduğunu sanan, düşmemek için dikkat etsin.’ Eğer kibirlenip kendilerine güvenerek uyanık kalmayı ve dua etmeyi ihmal ederlerse, ağır bir günaha düşecek ve Tanrı’nın gazabını üzerlerine çekeceklerdir. </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Pavlus, kardeşlerine sözlerinin ve eylemlerinin başkaları üzerinde ne gibi bir etki yaratacağını kendilerine sormalarını ve ne kadar masum olursa olsun, putperestliği onaylıyor gibi görünen ya da imanı zayıf olanların vicdanını incitecek hiçbir şey yapmamalarını öğütledi. “Öyleyse, yiyip içseniz de, başka bir şey yapsanız da, her şeyi Tanrı’nın yüceliği için yapın. Ne Yahudilere, ne Yahudi olmayanlara, ne de Tanrı’nın kilisesine karşı kimseyi rahatsız etmeyin.”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7478871" y="5708720"/>
            <a:ext cx="3660617" cy="338554"/>
          </a:xfrm>
          <a:prstGeom prst="rect">
            <a:avLst/>
          </a:prstGeom>
          <a:noFill/>
        </p:spPr>
        <p:txBody>
          <a:bodyPr wrap="none" rtlCol="0">
            <a:spAutoFit/>
          </a:bodyPr>
          <a:lstStyle/>
          <a:p>
            <a:pPr algn="r"/>
            <a:r>
              <a:rPr lang="en" sz="1600" b="1" dirty="0"/>
              <a:t>EGW (Havarilerin İşleri, s. 316)</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TotalTime>
  <Words>1128</Words>
  <Application>Microsoft Office PowerPoint</Application>
  <PresentationFormat>Panorámica</PresentationFormat>
  <Paragraphs>72</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Aptos Display</vt:lpstr>
      <vt:lpstr>Wingdings</vt:lpstr>
      <vt:lpstr>Constantia</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docId:ECE1DBA3A642AF953C666CDDE8B6A03E</cp:keywords>
  <cp:lastModifiedBy>Sergio</cp:lastModifiedBy>
  <cp:revision>83</cp:revision>
  <dcterms:created xsi:type="dcterms:W3CDTF">2026-07-04T15:24:19Z</dcterms:created>
  <dcterms:modified xsi:type="dcterms:W3CDTF">2026-07-18T13:55:42Z</dcterms:modified>
</cp:coreProperties>
</file>