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4" d="100"/>
          <a:sy n="94" d="100"/>
        </p:scale>
        <p:origin x="108" y="2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n" sz="2000" b="1" dirty="0">
              <a:effectLst>
                <a:outerShdw blurRad="38100" dist="38100" dir="2700000" algn="tl">
                  <a:srgbClr val="000000">
                    <a:alpha val="43137"/>
                  </a:srgbClr>
                </a:outerShdw>
              </a:effectLst>
            </a:rPr>
            <a:t>Pavlus, var olan pek çok armağan arasından hangi örnekleri vermektedir? (1 Kor. 12:8-10; Rom. 12:6-8; Ef.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Bilgelik sözü</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Bilgi</a:t>
          </a:r>
          <a:r>
            <a:rPr lang="en" sz="2000" b="1" dirty="0"/>
            <a:t> sözü</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İman</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Sağlık</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Mucizeler yaratma</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Kehanet</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Ruhları ayırt etme</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Diller</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Dillerin yorumlanması</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Romalılar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Hizmet</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Öğretme</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Teşvik</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Cömertlik</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Liderlik</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Merhamet</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Efesliler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Havarilik</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Müjdecilik</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err="1"/>
            <a:t>Papazlık </a:t>
          </a:r>
          <a:r>
            <a:rPr lang="en" sz="2000" b="1" dirty="0"/>
            <a:t>ve Yüksek Lisans</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Korintliler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Aşkın yaptığı şey</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O sabırlıdır</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O naziktir</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Sevgi ne YAPMAZ</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Kıskanç değildir</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Övünmez</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Kibirli değildir</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Kaba değildir</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n" sz="2000" b="1"/>
            <a:t>Bencil değildir</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Kolayca sinirlenmez</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Kin tutmaz</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a:t>Kötülükten zevk almaz</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Gerçekten sevinir</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Her şeyi affeder</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Her şeye inanır</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a:t>Her şey onu bekler</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Her şeye katlanır</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 sz="2000" b="1" dirty="0">
              <a:effectLst>
                <a:outerShdw blurRad="38100" dist="38100" dir="2700000" algn="tl">
                  <a:srgbClr val="000000">
                    <a:alpha val="43137"/>
                  </a:srgbClr>
                </a:outerShdw>
              </a:effectLst>
            </a:rPr>
            <a:t>Duyurulan gelecekteki olaylar —eğer şartlı değillerse— mutlaka gerçekleşmelidir (Tesniye 18:22;                                   Yeremya 28:8-9; Yunus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 sz="2000" b="1" dirty="0">
              <a:effectLst>
                <a:outerShdw blurRad="38100" dist="38100" dir="2700000" algn="tl">
                  <a:srgbClr val="000000">
                    <a:alpha val="43137"/>
                  </a:srgbClr>
                </a:outerShdw>
              </a:effectLst>
            </a:rPr>
            <a:t>Onun mesajı, önceki peygamberlerin mesajlarıyla uyumlu olmalıdır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(Tesniye 13:1-3; Yeşaya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 sz="2000" b="1" dirty="0">
              <a:effectLst>
                <a:outerShdw blurRad="38100" dist="38100" dir="2700000" algn="tl">
                  <a:srgbClr val="000000">
                    <a:alpha val="43137"/>
                  </a:srgbClr>
                </a:outerShdw>
              </a:effectLst>
            </a:rPr>
            <a:t>İsa’nın beden almasına tanıklık etmelidir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Yuhanna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Hayatı, vaaz ettiği Kutsal Kitap mesajıyla uyumlu olmalıdır (Matta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Pavlus, var olan pek çok armağan arasından hangi örnekleri vermektedir? (1 Kor. 12:8-10; Rom. 12:6-8; Ef.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Korintliler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Bilgelik sözü</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Bilgi</a:t>
          </a:r>
          <a:r>
            <a:rPr lang="en" sz="2000" b="1" kern="1200" dirty="0"/>
            <a:t> sözü</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İman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Sağlık</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Mucizeler yaratma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Kehanet</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Ruhları ayırt etme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Diller</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Dillerin yorumlanması</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Romalılar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dirty="0"/>
            <a:t>Hizmet</a:t>
          </a:r>
          <a:endParaRPr lang="es-ES" sz="2000" kern="1200" dirty="0"/>
        </a:p>
        <a:p>
          <a:pPr marL="265113" lvl="1" indent="0" algn="l" defTabSz="889000">
            <a:lnSpc>
              <a:spcPct val="90000"/>
            </a:lnSpc>
            <a:spcBef>
              <a:spcPct val="0"/>
            </a:spcBef>
            <a:spcAft>
              <a:spcPct val="15000"/>
            </a:spcAft>
            <a:buNone/>
          </a:pPr>
          <a:r>
            <a:rPr lang="en" sz="2000" b="1" kern="1200" dirty="0"/>
            <a:t>Öğretme</a:t>
          </a:r>
          <a:endParaRPr lang="es-ES" sz="2000" kern="1200" dirty="0"/>
        </a:p>
        <a:p>
          <a:pPr marL="265113" lvl="1" indent="0" algn="l" defTabSz="889000">
            <a:lnSpc>
              <a:spcPct val="90000"/>
            </a:lnSpc>
            <a:spcBef>
              <a:spcPct val="0"/>
            </a:spcBef>
            <a:spcAft>
              <a:spcPct val="15000"/>
            </a:spcAft>
            <a:buNone/>
          </a:pPr>
          <a:r>
            <a:rPr lang="en" sz="2000" b="1" kern="1200" dirty="0"/>
            <a:t>Teşvik</a:t>
          </a:r>
          <a:endParaRPr lang="es-ES" sz="2000" kern="1200" dirty="0"/>
        </a:p>
        <a:p>
          <a:pPr marL="265113" lvl="1" indent="0" algn="l" defTabSz="889000">
            <a:lnSpc>
              <a:spcPct val="90000"/>
            </a:lnSpc>
            <a:spcBef>
              <a:spcPct val="0"/>
            </a:spcBef>
            <a:spcAft>
              <a:spcPct val="15000"/>
            </a:spcAft>
            <a:buNone/>
          </a:pPr>
          <a:r>
            <a:rPr lang="en" sz="2000" b="1" kern="1200" dirty="0"/>
            <a:t>Cömertlik</a:t>
          </a:r>
          <a:endParaRPr lang="es-ES" sz="2000" kern="1200" dirty="0"/>
        </a:p>
        <a:p>
          <a:pPr marL="265113" lvl="1" indent="0" algn="l" defTabSz="889000">
            <a:lnSpc>
              <a:spcPct val="90000"/>
            </a:lnSpc>
            <a:spcBef>
              <a:spcPct val="0"/>
            </a:spcBef>
            <a:spcAft>
              <a:spcPct val="15000"/>
            </a:spcAft>
            <a:buNone/>
          </a:pPr>
          <a:r>
            <a:rPr lang="en" sz="2000" b="1" kern="1200" dirty="0"/>
            <a:t>Liderlik</a:t>
          </a:r>
          <a:endParaRPr lang="es-ES" sz="2000" kern="1200" dirty="0"/>
        </a:p>
        <a:p>
          <a:pPr marL="265113" lvl="1" indent="0" algn="l" defTabSz="889000">
            <a:lnSpc>
              <a:spcPct val="90000"/>
            </a:lnSpc>
            <a:spcBef>
              <a:spcPct val="0"/>
            </a:spcBef>
            <a:spcAft>
              <a:spcPct val="15000"/>
            </a:spcAft>
            <a:buNone/>
          </a:pPr>
          <a:r>
            <a:rPr lang="en" sz="2000" b="1" kern="1200" dirty="0"/>
            <a:t>Merhamet</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Efesliler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Havarilik</a:t>
          </a:r>
          <a:endParaRPr lang="es-ES" sz="2000" kern="1200" dirty="0"/>
        </a:p>
        <a:p>
          <a:pPr marL="265113" lvl="1" indent="0" algn="l" defTabSz="889000">
            <a:lnSpc>
              <a:spcPct val="90000"/>
            </a:lnSpc>
            <a:spcBef>
              <a:spcPct val="0"/>
            </a:spcBef>
            <a:spcAft>
              <a:spcPct val="15000"/>
            </a:spcAft>
            <a:buNone/>
          </a:pPr>
          <a:r>
            <a:rPr lang="en" sz="2000" b="1" kern="1200" dirty="0"/>
            <a:t>Müjdecilik</a:t>
          </a:r>
          <a:endParaRPr lang="es-ES" sz="2000" kern="1200" dirty="0"/>
        </a:p>
        <a:p>
          <a:pPr marL="265113" lvl="1" indent="0" algn="l" defTabSz="889000">
            <a:lnSpc>
              <a:spcPct val="90000"/>
            </a:lnSpc>
            <a:spcBef>
              <a:spcPct val="0"/>
            </a:spcBef>
            <a:spcAft>
              <a:spcPct val="15000"/>
            </a:spcAft>
            <a:buNone/>
          </a:pPr>
          <a:r>
            <a:rPr lang="en" sz="2000" b="1" kern="1200" dirty="0" err="1"/>
            <a:t>Papazlık </a:t>
          </a:r>
          <a:r>
            <a:rPr lang="en" sz="2000" b="1" kern="1200" dirty="0"/>
            <a:t>ve Yüksek Lisans</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Aşkın yaptığı şey</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O sabırlıdır</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O naziktir</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Gerçekten sevinir</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Her şeyi affeder</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Her şeye inanır</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Her şey onu bekler</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Her şeye katlanır</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Sevgi ne YAPMAZ</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Kıskanç değildir</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Övünmez</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Kibirli değildir</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Kaba değildir</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Bencil değildir</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Kolayca sinirlenmez</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Kin tutmaz</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Kötülükten zevk almaz</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Duyurulan gelecekteki olaylar —eğer şartlı değillerse— mutlaka gerçekleşmelidir (Tesniye 18:22;                                   Yeremya 28:8-9; Yunus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Onun mesajı, önceki peygamberlerin mesajlarıyla uyumlu olmalıdır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(Tesniye 13:1-3; Yeşaya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İsa’nın beden almasına tanıklık etmelidir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Yuhanna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Hayatı, vaaz ettiği Kutsal Kitap mesajıyla uyumlu olmalıdır (Matta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29/07/2026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29/07/2026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RUHSAL ARMAĞANLAR</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n" b="1" dirty="0">
                <a:solidFill>
                  <a:srgbClr val="FFEFCA"/>
                </a:solidFill>
                <a:effectLst>
                  <a:outerShdw blurRad="38100" dist="38100" dir="2700000" algn="tl">
                    <a:srgbClr val="000000">
                      <a:alpha val="43137"/>
                    </a:srgbClr>
                  </a:outerShdw>
                </a:effectLst>
              </a:rPr>
              <a:t>8 Ağustos 2026 tarihli </a:t>
            </a:r>
            <a:br>
              <a:rPr lang="es-ES" b="1" dirty="0">
                <a:solidFill>
                  <a:srgbClr val="FFEFCA"/>
                </a:solidFill>
                <a:effectLst>
                  <a:outerShdw blurRad="38100" dist="38100" dir="2700000" algn="tl">
                    <a:srgbClr val="000000">
                      <a:alpha val="43137"/>
                    </a:srgbClr>
                  </a:outerShdw>
                </a:effectLst>
              </a:rPr>
            </a:br>
            <a:r>
              <a:rPr lang="en" b="1" dirty="0">
                <a:solidFill>
                  <a:srgbClr val="FFEFCA"/>
                </a:solidFill>
                <a:effectLst>
                  <a:outerShdw blurRad="38100" dist="38100" dir="2700000" algn="tl">
                    <a:srgbClr val="000000">
                      <a:alpha val="43137"/>
                    </a:srgbClr>
                  </a:outerShdw>
                </a:effectLst>
              </a:rPr>
              <a:t>8 Ağustos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4="http://schemas.microsoft.com/office/drawing/2010/main"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en" sz="6600" b="1" dirty="0">
                <a:ln w="13462">
                  <a:solidFill>
                    <a:schemeClr val="bg1"/>
                  </a:solidFill>
                  <a:prstDash val="solid"/>
                </a:ln>
                <a:solidFill>
                  <a:srgbClr val="7030A0"/>
                </a:solidFill>
                <a:effectLst>
                  <a:outerShdw dist="38100" dir="2700000" algn="bl" rotWithShape="0">
                    <a:schemeClr val="accent5"/>
                  </a:outerShdw>
                </a:effectLst>
              </a:rPr>
              <a:t>ÖZEL HEDİYELER</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4="http://schemas.microsoft.com/office/drawing/2010/main" xmlns:a16="http://schemas.microsoft.com/office/drawing/2014/main"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DİLLERİN ARMAĞANI</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38554"/>
          </a:xfrm>
          <a:prstGeom prst="rect">
            <a:avLst/>
          </a:prstGeom>
          <a:noFill/>
        </p:spPr>
        <p:txBody>
          <a:bodyPr wrap="square">
            <a:spAutoFit/>
          </a:bodyPr>
          <a:lstStyle/>
          <a:p>
            <a:pPr algn="ct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“Bu nedenle, dillerle konuşan kişi, söylediklerini yorumlayabilmesi için dua etmelidir</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Korintliler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5" y="1038225"/>
            <a:ext cx="7600948" cy="1323439"/>
          </a:xfrm>
          <a:prstGeom prst="rect">
            <a:avLst/>
          </a:prstGeom>
          <a:noFill/>
        </p:spPr>
        <p:txBody>
          <a:bodyPr wrap="square" rtlCol="0">
            <a:spAutoFit/>
          </a:bodyPr>
          <a:lstStyle/>
          <a:p>
            <a:pPr>
              <a:spcBef>
                <a:spcPts val="600"/>
              </a:spcBef>
            </a:pPr>
            <a:r>
              <a:rPr lang="en" sz="2000" b="1" dirty="0"/>
              <a:t>Pavlus’un diller armağanına ve bunun doğru kullanımına yaptığı vurgu, Korint kilisesi üyelerinin bu armağanı kötüye kullandığını ve bunun da toplu ibadette kargaşa ve karışıklığa yol açtığını ima eder (1 Kor.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2246769"/>
          </a:xfrm>
          <a:prstGeom prst="rect">
            <a:avLst/>
          </a:prstGeom>
          <a:noFill/>
        </p:spPr>
        <p:txBody>
          <a:bodyPr wrap="square">
            <a:spAutoFit/>
          </a:bodyPr>
          <a:lstStyle/>
          <a:p>
            <a:pPr>
              <a:spcBef>
                <a:spcPts val="600"/>
              </a:spcBef>
            </a:pPr>
            <a:r>
              <a:rPr lang="en" sz="2000" b="1" dirty="0"/>
              <a:t>Aslında bu arzu, tüm armağanları kapsar (1 Korintliler 14:1). Pavlus</a:t>
            </a:r>
            <a:r>
              <a:rPr lang="en-US" sz="2000" b="1" dirty="0"/>
              <a:t>, “Ruh’un tezahürü herkese ortak yarar için </a:t>
            </a:r>
            <a:r>
              <a:rPr lang="en" sz="2000" b="1" dirty="0"/>
              <a:t>verilir” (1 Korintliler 12:7</a:t>
            </a:r>
            <a:r>
              <a:rPr lang="en" sz="1600" b="1" dirty="0"/>
              <a:t>) </a:t>
            </a:r>
            <a:r>
              <a:rPr lang="en" sz="2000" b="1" dirty="0"/>
              <a:t>diyerek bunu zaten açıkça belirtmişti. Dolayısıyla herkes aynı armağanları almaz.</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93941"/>
            <a:ext cx="76009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Pavlus’un herkesin dillerle konuşması yönündeki arzusu, hepimizin bu armağana sahip olmamız gerektiğini düşünenler tarafından yanlış yorumlanmıştır (1 Kor.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316083"/>
            <a:ext cx="76009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Diller armağanı, kişinin bilmediği insan veya melek dillerinde konuşma yeteneğidir (1 Korintliler 13:1). Bu dil dinleyiciye bilinmiyorsa, tercüme edilmesi gerekir</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(Elçilerin İşleri 2:8; 1 Korintliler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KEHANET ARMAĞANI</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38554"/>
          </a:xfrm>
          <a:prstGeom prst="rect">
            <a:avLst/>
          </a:prstGeom>
          <a:noFill/>
        </p:spPr>
        <p:txBody>
          <a:bodyPr wrap="square">
            <a:spAutoFit/>
          </a:bodyPr>
          <a:lstStyle/>
          <a:p>
            <a:pPr algn="ctr"/>
            <a:r>
              <a:rPr lang="en-US" sz="1600" b="1" dirty="0">
                <a:solidFill>
                  <a:schemeClr val="accent6">
                    <a:lumMod val="50000"/>
                  </a:schemeClr>
                </a:solidFill>
                <a:latin typeface="Comic Sans MS" panose="030F0702030302020204" pitchFamily="66" charset="0"/>
              </a:rPr>
              <a:t>“Ama peygamberlik eden kişi, insanları güçlendirmek, cesaretlendirmek ve teselli etmek için </a:t>
            </a:r>
            <a:r>
              <a:rPr lang="en" sz="1600" b="1" dirty="0">
                <a:solidFill>
                  <a:schemeClr val="accent6">
                    <a:lumMod val="50000"/>
                  </a:schemeClr>
                </a:solidFill>
                <a:latin typeface="Comic Sans MS" panose="030F0702030302020204" pitchFamily="66" charset="0"/>
              </a:rPr>
              <a:t>konuşur” </a:t>
            </a:r>
            <a:r>
              <a:rPr lang="en" sz="1200" b="1" dirty="0">
                <a:solidFill>
                  <a:schemeClr val="accent6">
                    <a:lumMod val="50000"/>
                  </a:schemeClr>
                </a:solidFill>
                <a:latin typeface="Comic Sans MS" panose="030F0702030302020204" pitchFamily="66" charset="0"/>
              </a:rPr>
              <a:t>(1 Korintliler 14:3)</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273734" y="990031"/>
            <a:ext cx="4939866" cy="1631216"/>
          </a:xfrm>
          <a:prstGeom prst="rect">
            <a:avLst/>
          </a:prstGeom>
          <a:noFill/>
        </p:spPr>
        <p:txBody>
          <a:bodyPr wrap="square" rtlCol="0">
            <a:spAutoFit/>
          </a:bodyPr>
          <a:lstStyle/>
          <a:p>
            <a:pPr>
              <a:spcBef>
                <a:spcPts val="600"/>
              </a:spcBef>
            </a:pPr>
            <a:r>
              <a:rPr lang="en" sz="2000" b="1" dirty="0"/>
              <a:t>Peygamberlik armağanını gelecekteki olayları öngörmekle sınırlamamalıyız. Peygamberlik armağanının temel amacı, insanları yüceltmek, öğüt vermek ve teselli etmektir (1 Korintliler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595134236"/>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0622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686313"/>
            <a:ext cx="4240330" cy="2308324"/>
          </a:xfrm>
          <a:prstGeom prst="rect">
            <a:avLst/>
          </a:prstGeom>
          <a:noFill/>
        </p:spPr>
        <p:txBody>
          <a:bodyPr wrap="square">
            <a:spAutoFit/>
          </a:bodyPr>
          <a:lstStyle/>
          <a:p>
            <a:pPr>
              <a:spcBef>
                <a:spcPts val="600"/>
              </a:spcBef>
            </a:pPr>
            <a:r>
              <a:rPr lang="en" b="1" dirty="0"/>
              <a:t>Pavlus bu armağanı diğerlerinden daha fazla öne çıkarır (1 Korintliler 14:1, 4, 22-25). Ancak aynı zamanda kafa karışıklığı yaratmamak için bu armağanın doğru şekilde kullanılmasını da vurgular: “Her şey edep ve düzen içinde yapılsın” </a:t>
            </a:r>
            <a:br>
              <a:rPr lang="es-ES" b="1" dirty="0"/>
            </a:br>
            <a:r>
              <a:rPr lang="en" b="1" dirty="0"/>
              <a:t>(1 Kor. 14:40; bkz. 1 Kor.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99754"/>
            <a:ext cx="4244741" cy="1754326"/>
          </a:xfrm>
          <a:prstGeom prst="rect">
            <a:avLst/>
          </a:prstGeom>
          <a:noFill/>
        </p:spPr>
        <p:txBody>
          <a:bodyPr wrap="square">
            <a:spAutoFit/>
          </a:bodyPr>
          <a:lstStyle/>
          <a:p>
            <a:pPr>
              <a:spcBef>
                <a:spcPts val="600"/>
              </a:spcBef>
            </a:pPr>
            <a:r>
              <a:rPr lang="en" b="1" dirty="0"/>
              <a:t>Kalan kilisenin karakteristik bir armağanı olarak, bu armağan Ellen G. White’ın yaşamında ve çalışmalarında özel bir şekilde ortaya çıktı (Vahiy 12:17; 19:10). Peki, gerçek bir peygamberi nasıl tanıyabiliriz?</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601260"/>
          </a:xfrm>
          <a:prstGeom prst="rect">
            <a:avLst/>
          </a:prstGeom>
          <a:noFill/>
        </p:spPr>
        <p:txBody>
          <a:bodyPr wrap="square">
            <a:spAutoFit/>
          </a:bodyPr>
          <a:lstStyle/>
          <a:p>
            <a:pPr>
              <a:spcBef>
                <a:spcPts val="600"/>
              </a:spcBef>
            </a:pPr>
            <a:r>
              <a:rPr lang="en-US" sz="2400" b="1" dirty="0">
                <a:latin typeface="Constantia" panose="02030602050306030303" pitchFamily="18" charset="0"/>
              </a:rPr>
              <a:t>“Rab’bin tüm düzenlemelerinde, erkeklere ve kadınlara çeşitli yetenekler bahşetme planından daha güzel bir şey yoktur. Kilise, çeşitli ağaçlar, bitkiler ve çiçeklerle süslenmiş O’nun bahçesidir. O, çördük otunun sedir ağacının boyutlarına ulaşmasını beklemez; zeytin ağacının da görkemli palmiye ağacının yüksekliğine erişmesini beklemez. Birçoğu sınırlı bir dini ve entelektüel eğitim almıştır; ancak Tanrı, bu kesimin alçakgönüllülükle çalışıp O’na güvenmeleri halinde, onlara yapacak bir görev vermiştir</a:t>
            </a:r>
            <a:r>
              <a:rPr lang="en" sz="2400" b="1" dirty="0">
                <a:latin typeface="Constantia" panose="02030602050306030303" pitchFamily="18" charset="0"/>
              </a:rPr>
              <a:t>…”</a:t>
            </a:r>
          </a:p>
          <a:p>
            <a:pPr>
              <a:spcBef>
                <a:spcPts val="600"/>
              </a:spcBef>
            </a:pPr>
            <a:r>
              <a:rPr lang="en-US" sz="2400" b="1" dirty="0">
                <a:latin typeface="Constantia" panose="02030602050306030303" pitchFamily="18" charset="0"/>
              </a:rPr>
              <a:t>Farklı kişilere farklı yetenekler bahşedilir; böylece çalışanlar birbirlerine olan ihtiyaçlarını hissedebilsinler. Tanrı bu yetenekleri bahşeder ve bunlar O’nun hizmetinde kullanılır; sahiplerini yüceltmek için değil, insanı yüceltmek için değil, dünyanın Kurtarıcısını yüceltmek için. </a:t>
            </a:r>
            <a:r>
              <a:rPr lang="en-US" sz="2400" b="1">
                <a:latin typeface="Constantia" panose="02030602050306030303" pitchFamily="18" charset="0"/>
              </a:rPr>
              <a:t>Bunlar, yalanı savunmak yerine gerçeği temsil ederek tüm insanlığın iyiliği için kullanılmalıdır</a:t>
            </a:r>
            <a:r>
              <a:rPr lang="en" sz="2400" b="1">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767060"/>
            <a:ext cx="3529043" cy="338554"/>
          </a:xfrm>
          <a:prstGeom prst="rect">
            <a:avLst/>
          </a:prstGeom>
          <a:noFill/>
        </p:spPr>
        <p:txBody>
          <a:bodyPr wrap="none" rtlCol="0">
            <a:spAutoFit/>
          </a:bodyPr>
          <a:lstStyle/>
          <a:p>
            <a:pPr algn="r"/>
            <a:r>
              <a:rPr lang="en" sz="1600" b="1" dirty="0"/>
              <a:t>EGW (Güç Alacaksınız, 1 Temmuz)</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“Sevgiyi arayın ve ruhsal armağanları ciddiyetle isteyin; özellikle de peygamberlik yeteneğini”</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Korintliler 14:1, </a:t>
            </a:r>
            <a:r>
              <a:rPr kumimoji="0" lang="es-ES" sz="1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ESV</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Ruhsal armağanlar:</a:t>
            </a:r>
          </a:p>
          <a:p>
            <a:pPr lvl="1">
              <a:spcBef>
                <a:spcPts val="600"/>
              </a:spcBef>
            </a:pPr>
            <a:r>
              <a:rPr lang="en" sz="2000" b="1" dirty="0"/>
              <a:t>Birçok armağan, tek bir Veren.</a:t>
            </a:r>
          </a:p>
          <a:p>
            <a:pPr lvl="1">
              <a:spcBef>
                <a:spcPts val="600"/>
              </a:spcBef>
            </a:pPr>
            <a:r>
              <a:rPr lang="en" sz="2000" b="1" dirty="0"/>
              <a:t>Birçok üye, tek bir beden.</a:t>
            </a:r>
          </a:p>
          <a:p>
            <a:pPr>
              <a:spcBef>
                <a:spcPts val="1800"/>
              </a:spcBef>
            </a:pPr>
            <a:r>
              <a:rPr lang="en" sz="2000" b="1" dirty="0">
                <a:highlight>
                  <a:srgbClr val="FCBE62"/>
                </a:highlight>
              </a:rPr>
              <a:t> Birleştirici unsur:</a:t>
            </a:r>
          </a:p>
          <a:p>
            <a:pPr lvl="1">
              <a:spcBef>
                <a:spcPts val="600"/>
              </a:spcBef>
            </a:pPr>
            <a:r>
              <a:rPr lang="en" sz="2000" b="1" dirty="0"/>
              <a:t>Sevginin mükemmelliği.</a:t>
            </a:r>
          </a:p>
          <a:p>
            <a:pPr>
              <a:spcBef>
                <a:spcPts val="1800"/>
              </a:spcBef>
            </a:pPr>
            <a:r>
              <a:rPr lang="en" sz="2000" b="1" dirty="0">
                <a:highlight>
                  <a:srgbClr val="8ABDEA"/>
                </a:highlight>
              </a:rPr>
              <a:t> Özel armağanlar:</a:t>
            </a:r>
          </a:p>
          <a:p>
            <a:pPr lvl="1">
              <a:spcBef>
                <a:spcPts val="600"/>
              </a:spcBef>
            </a:pPr>
            <a:r>
              <a:rPr lang="en" sz="2000" b="1" dirty="0"/>
              <a:t>Diller armağanı.</a:t>
            </a:r>
          </a:p>
          <a:p>
            <a:pPr lvl="1">
              <a:spcBef>
                <a:spcPts val="600"/>
              </a:spcBef>
            </a:pPr>
            <a:r>
              <a:rPr lang="en" sz="2000" b="1" dirty="0"/>
              <a:t>Peygamberlik armağanı.</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n" sz="2000" b="1" dirty="0"/>
              <a:t>Korint kilisesinin çeşitli konularda bölünmüş olduğu açıktır. Vaizler konusunda, nasıl yemek yenmesi gerektiği konusunda, evlenmek mi yoksa bekar kalmak mı gerektiği konusunda ve hangi ruhsal armağanların en çok onurlandırılması gerektiği konusunda anlaşmazlık yaşıyorlardı.</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Hangi armağan en iyisidir? Hiçbiri! Neden?</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Pavlus, ilk sorunlara cevap verdikten sonra, ruhsal armağanların nasıl bir sorundan bir birlik aracı haline geldiğini gösterir (1 Korintliler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RUHSAL ARMAĞANLAR</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4="http://schemas.microsoft.com/office/drawing/2010/main" xmlns:a16="http://schemas.microsoft.com/office/drawing/2014/main"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ÇOK SAYIDA ARMAĞAN, TEK VEREN</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US" sz="1600" b="1" dirty="0">
                <a:solidFill>
                  <a:schemeClr val="accent5">
                    <a:lumMod val="50000"/>
                  </a:schemeClr>
                </a:solidFill>
                <a:latin typeface="Comic Sans MS" panose="030F0702030302020204" pitchFamily="66" charset="0"/>
              </a:rPr>
              <a:t>“Armağanlar farklıdır, ama Ruh aynıdır</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Korintliler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n" sz="2000" b="1" dirty="0"/>
              <a:t>Ruhsal armağanları kim verir? (1 Kor.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4270953510"/>
              </p:ext>
            </p:extLst>
          </p:nvPr>
        </p:nvGraphicFramePr>
        <p:xfrm>
          <a:off x="114298" y="1599426"/>
          <a:ext cx="995362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77183">
                  <a:extLst>
                    <a:ext uri="{9D8B030D-6E8A-4147-A177-3AD203B41FA5}">
                      <a16:colId xmlns:a16="http://schemas.microsoft.com/office/drawing/2014/main" val="2953872213"/>
                    </a:ext>
                  </a:extLst>
                </a:gridCol>
                <a:gridCol w="3073330">
                  <a:extLst>
                    <a:ext uri="{9D8B030D-6E8A-4147-A177-3AD203B41FA5}">
                      <a16:colId xmlns:a16="http://schemas.microsoft.com/office/drawing/2014/main" val="1097554260"/>
                    </a:ext>
                  </a:extLst>
                </a:gridCol>
                <a:gridCol w="1487095">
                  <a:extLst>
                    <a:ext uri="{9D8B030D-6E8A-4147-A177-3AD203B41FA5}">
                      <a16:colId xmlns:a16="http://schemas.microsoft.com/office/drawing/2014/main" val="1633178379"/>
                    </a:ext>
                  </a:extLst>
                </a:gridCol>
                <a:gridCol w="1814256">
                  <a:extLst>
                    <a:ext uri="{9D8B030D-6E8A-4147-A177-3AD203B41FA5}">
                      <a16:colId xmlns:a16="http://schemas.microsoft.com/office/drawing/2014/main" val="1700144443"/>
                    </a:ext>
                  </a:extLst>
                </a:gridCol>
                <a:gridCol w="2101760">
                  <a:extLst>
                    <a:ext uri="{9D8B030D-6E8A-4147-A177-3AD203B41FA5}">
                      <a16:colId xmlns:a16="http://schemas.microsoft.com/office/drawing/2014/main" val="62583980"/>
                    </a:ext>
                  </a:extLst>
                </a:gridCol>
              </a:tblGrid>
              <a:tr h="370840">
                <a:tc>
                  <a:txBody>
                    <a:bodyPr/>
                    <a:lstStyle/>
                    <a:p>
                      <a:r>
                        <a:rPr lang="en" sz="2000" b="1" dirty="0"/>
                        <a:t>1 Kor.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err="1"/>
                        <a:t>armananın çeşitleri</a:t>
                      </a:r>
                      <a:r>
                        <a:rPr lang="es-ES" sz="2000" b="1" dirty="0"/>
                        <a:t> vardır</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armanda</a:t>
                      </a:r>
                    </a:p>
                  </a:txBody>
                  <a:tcPr/>
                </a:tc>
                <a:tc rowSpan="3">
                  <a:txBody>
                    <a:bodyPr/>
                    <a:lstStyle/>
                    <a:p>
                      <a:r>
                        <a:rPr lang="en" sz="2000" b="1" dirty="0"/>
                        <a:t>Ama Ruh</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Ruh</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Kor.12:5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dirty="0"/>
                        <a:t>hizmetler</a:t>
                      </a:r>
                    </a:p>
                  </a:txBody>
                  <a:tcPr/>
                </a:tc>
                <a:tc vMerge="1">
                  <a:txBody>
                    <a:bodyPr/>
                    <a:lstStyle/>
                    <a:p>
                      <a:endParaRPr lang="es-ES" dirty="0"/>
                    </a:p>
                  </a:txBody>
                  <a:tcPr/>
                </a:tc>
                <a:tc>
                  <a:txBody>
                    <a:bodyPr/>
                    <a:lstStyle/>
                    <a:p>
                      <a:r>
                        <a:rPr lang="en" sz="2000" b="1" dirty="0"/>
                        <a:t>Rab</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Kor.12:6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err="1"/>
                        <a:t>etkileri</a:t>
                      </a:r>
                      <a:endParaRPr lang="en" sz="2000" b="1" dirty="0"/>
                    </a:p>
                  </a:txBody>
                  <a:tcPr/>
                </a:tc>
                <a:tc vMerge="1">
                  <a:txBody>
                    <a:bodyPr/>
                    <a:lstStyle/>
                    <a:p>
                      <a:endParaRPr lang="es-ES" dirty="0"/>
                    </a:p>
                  </a:txBody>
                  <a:tcPr/>
                </a:tc>
                <a:tc>
                  <a:txBody>
                    <a:bodyPr/>
                    <a:lstStyle/>
                    <a:p>
                      <a:r>
                        <a:rPr lang="en" sz="2000" b="1" dirty="0"/>
                        <a:t>Tanrı</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spcBef>
                <a:spcPts val="600"/>
              </a:spcBef>
            </a:pPr>
            <a:r>
              <a:rPr lang="en" sz="2000" b="1" dirty="0"/>
              <a:t>Ruhsal armağanlar ile onları veren Tanrı arasındaki ilişkiyi anlamamıza yardımcı olmak için Pavlus, bunların çeşitliliğini vurgulayarak bunları tanımlamak için üç terim kullanır: armağanlar, hizmetler ve işleyişler.</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30979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244339" y="2941582"/>
            <a:ext cx="2381250" cy="369332"/>
          </a:xfrm>
          <a:prstGeom prst="rect">
            <a:avLst/>
          </a:prstGeom>
          <a:noFill/>
        </p:spPr>
        <p:txBody>
          <a:bodyPr wrap="square" rtlCol="0">
            <a:spAutoFit/>
          </a:bodyPr>
          <a:lstStyle/>
          <a:p>
            <a:pPr algn="ctr"/>
            <a:r>
              <a:rPr lang="en" b="1" dirty="0">
                <a:solidFill>
                  <a:schemeClr val="accent2">
                    <a:lumMod val="50000"/>
                  </a:schemeClr>
                </a:solidFill>
              </a:rPr>
              <a:t>Ruhsal armağanlar</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90707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8180366" y="2980614"/>
            <a:ext cx="1581150" cy="369332"/>
          </a:xfrm>
          <a:prstGeom prst="rect">
            <a:avLst/>
          </a:prstGeom>
          <a:noFill/>
        </p:spPr>
        <p:txBody>
          <a:bodyPr wrap="square" rtlCol="0">
            <a:spAutoFit/>
          </a:bodyPr>
          <a:lstStyle/>
          <a:p>
            <a:pPr algn="ctr"/>
            <a:r>
              <a:rPr lang="en" b="1" dirty="0">
                <a:solidFill>
                  <a:schemeClr val="accent4">
                    <a:lumMod val="50000"/>
                  </a:schemeClr>
                </a:solidFill>
              </a:rPr>
              <a:t>Verici</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n" sz="2000" b="1" dirty="0"/>
              <a:t>Ancak Tanrı, armağanlarını Greko-Romen “tanrıları”nın yaptığı gibi bahşetmez (1 Korintliler 12:2). Ne bir coşku vardır, ne de armağanların alıcılarının hiyerarşik bir seçimi (örneğin rahibeler gibi).</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Ancak, Veren Tek’tir: [Kutsal] Ruh; Rab [İsa]; ve Tanrı                         [Baba]. Yani: uyum içinde çalışan Üçlü Birlik (Yuhanna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707886"/>
          </a:xfrm>
          <a:prstGeom prst="rect">
            <a:avLst/>
          </a:prstGeom>
          <a:noFill/>
        </p:spPr>
        <p:txBody>
          <a:bodyPr wrap="square" rtlCol="0">
            <a:spAutoFit/>
          </a:bodyPr>
          <a:lstStyle/>
          <a:p>
            <a:pPr>
              <a:spcBef>
                <a:spcPts val="600"/>
              </a:spcBef>
            </a:pPr>
            <a:r>
              <a:rPr lang="en" sz="2000" b="1" dirty="0"/>
              <a:t>Tanrı neden farklı kişilere farklı yetenekler verir? (1 Korintliler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961855574"/>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BİRÇOK ARMAĞAN, TEK VEREN</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US" sz="1600" b="1" dirty="0">
                <a:solidFill>
                  <a:schemeClr val="accent5">
                    <a:lumMod val="50000"/>
                  </a:schemeClr>
                </a:solidFill>
                <a:latin typeface="Comic Sans MS" panose="030F0702030302020204" pitchFamily="66" charset="0"/>
              </a:rPr>
              <a:t>“Armağanlar farklıdır, ama Ruh aynıdır</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Korintliler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54347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Ruhsal armağanlar, kilisenin “yararı” için kullanılır. Bu amaca ulaşmak için hangi kişilerin belirli bir armağanı kullanabileceğini yalnızca Tanrı bilir.</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svg="http://schemas.microsoft.com/office/drawing/2016/SVG/main"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BİRÇOK ÜYE, TEK BEDEN</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“Tıpkı bir bedenin tek olmasına rağmen birçok uzuvdan oluşması ve tüm bu uzuvların bir bedeni oluşturması gibi, Mesih’te de durum böyledir</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Korintliler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spcBef>
                <a:spcPts val="600"/>
              </a:spcBef>
            </a:pPr>
            <a:r>
              <a:rPr lang="en" sz="2000" b="1" dirty="0"/>
              <a:t>Tanrı tektir, ancak Tanrı’nın her bir kişisi kendi işlevine sahiptir. Aynı şekilde, kilise de tektir, ancak kilisenin her bir bileşeni, yeryüzündeki Mesih’in bedeninin bir parçası olarak kendi işlevine sahiptir (1 Kor.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72054" y="5276850"/>
            <a:ext cx="6577780" cy="1631216"/>
          </a:xfrm>
          <a:prstGeom prst="rect">
            <a:avLst/>
          </a:prstGeom>
          <a:noFill/>
        </p:spPr>
        <p:txBody>
          <a:bodyPr wrap="square">
            <a:spAutoFit/>
          </a:bodyPr>
          <a:lstStyle/>
          <a:p>
            <a:pPr>
              <a:spcBef>
                <a:spcPts val="600"/>
              </a:spcBef>
            </a:pPr>
            <a:r>
              <a:rPr lang="en" sz="2000" b="1" dirty="0"/>
              <a:t>Bu, herkesin gerekli olduğu; hiç kimsenin bir başkasından üstün olmadığı; herkesin başkalarının iyiliğini önemsemesi gerektiği; ve herkesin kilisenin birliği için çalışması gerektiği anlamına gelir </a:t>
            </a:r>
            <a:br>
              <a:rPr lang="en" sz="2000" b="1" dirty="0"/>
            </a:br>
            <a:r>
              <a:rPr lang="en" sz="2000" b="1" dirty="0"/>
              <a:t>(1 Kor.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9" y="4402738"/>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490947"/>
            <a:ext cx="6652161"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Pavlus, çeşitlilik içindeki birliği vurgulamak için insan bedenini kiliseye benzetir. Göz, görme “armağanı”na sahiptir, ama kulak sahip değildir. Ancak ikisi birlikte çalışarak birbirlerini tamamlar. Benzer şekilde, kilisede de her kişi, kendisine verilen armağanlara göre görevini yerine getirir (1 Korintliler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BİRLEŞTİRİCİ UNSUR</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4="http://schemas.microsoft.com/office/drawing/2010/main" xmlns:a16="http://schemas.microsoft.com/office/drawing/2014/main"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233787253"/>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SEVGİNİN ÜSTÜNLÜĞÜ</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“Şimdi, daha büyük armağanları arzulayın. Yine de size en mükemmel yolu göstereceğim</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Korintliler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32020"/>
            <a:ext cx="3448052" cy="2554545"/>
          </a:xfrm>
          <a:prstGeom prst="rect">
            <a:avLst/>
          </a:prstGeom>
          <a:noFill/>
        </p:spPr>
        <p:txBody>
          <a:bodyPr wrap="square" rtlCol="0">
            <a:spAutoFit/>
          </a:bodyPr>
          <a:lstStyle/>
          <a:p>
            <a:pPr>
              <a:spcBef>
                <a:spcPts val="600"/>
              </a:spcBef>
            </a:pPr>
            <a:r>
              <a:rPr lang="en" sz="2000" b="1" dirty="0"/>
              <a:t>Sevgi bir armağan değil, </a:t>
            </a:r>
            <a:r>
              <a:rPr lang="es-ES" sz="2000" b="1" dirty="0" err="1"/>
              <a:t>“en üstün </a:t>
            </a:r>
            <a:r>
              <a:rPr lang="en" sz="2000" b="1" dirty="0"/>
              <a:t>yol”dur (1 Korintliler 12:31). Sevgi, inananların yaşamında Kutsal Ruh’un bir meyvesidir (Galatyalılar 5:22). Ruhsal armağanlar ancak sevgi aracılığıyla doğru bir şekilde kullanılabilir.</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3176" y="4549616"/>
            <a:ext cx="6515892" cy="1631216"/>
          </a:xfrm>
          <a:prstGeom prst="rect">
            <a:avLst/>
          </a:prstGeom>
          <a:noFill/>
        </p:spPr>
        <p:txBody>
          <a:bodyPr wrap="square">
            <a:spAutoFit/>
          </a:bodyPr>
          <a:lstStyle/>
          <a:p>
            <a:pPr>
              <a:spcBef>
                <a:spcPts val="600"/>
              </a:spcBef>
            </a:pPr>
            <a:r>
              <a:rPr lang="en" sz="2000" b="1" dirty="0"/>
              <a:t>Sevgisiz dil armağanı, “çınlayan bir gong ya da şıngırdayan bir zil” gibidir. Sevgisiz peygamberlik armağanı, bilgi armağanı ve iman armağanı hiçbir şeydir. Sevgisiz cömertlik armağanı ve şehitlik armağanı değersizdir (1 Korintliler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53977" y="6148140"/>
            <a:ext cx="6749417" cy="7098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Korintliler 13:4-7, ruhsal armağanların uygulanmasında doğru davranış için sağlam bir rehber sunar:</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07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591</TotalTime>
  <Words>1218</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 Display</vt:lpstr>
      <vt:lpstr>Arial</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keywords>, docId:362B9214C9512DD8D33994D86853271D</cp:keywords>
  <cp:lastModifiedBy>Sergio</cp:lastModifiedBy>
  <cp:revision>103</cp:revision>
  <dcterms:created xsi:type="dcterms:W3CDTF">2026-07-08T13:31:31Z</dcterms:created>
  <dcterms:modified xsi:type="dcterms:W3CDTF">2026-07-29T04:59:19Z</dcterms:modified>
</cp:coreProperties>
</file>