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5" r:id="rId3"/>
    <p:sldId id="290" r:id="rId4"/>
    <p:sldId id="257" r:id="rId5"/>
    <p:sldId id="298" r:id="rId6"/>
    <p:sldId id="259" r:id="rId7"/>
    <p:sldId id="260" r:id="rId8"/>
    <p:sldId id="292" r:id="rId9"/>
    <p:sldId id="297" r:id="rId10"/>
    <p:sldId id="300" r:id="rId11"/>
    <p:sldId id="311" r:id="rId12"/>
    <p:sldId id="312" r:id="rId13"/>
    <p:sldId id="304" r:id="rId14"/>
    <p:sldId id="313" r:id="rId15"/>
    <p:sldId id="314" r:id="rId16"/>
    <p:sldId id="315" r:id="rId17"/>
    <p:sldId id="308" r:id="rId18"/>
    <p:sldId id="316" r:id="rId19"/>
    <p:sldId id="291" r:id="rId20"/>
  </p:sldIdLst>
  <p:sldSz cx="12192000" cy="6858000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A6D"/>
    <a:srgbClr val="AE4522"/>
    <a:srgbClr val="F6F3FF"/>
    <a:srgbClr val="2254AE"/>
    <a:srgbClr val="EABDB4"/>
    <a:srgbClr val="C74F36"/>
    <a:srgbClr val="8443EC"/>
    <a:srgbClr val="E400EA"/>
    <a:srgbClr val="FEB3FF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5A7ED7"/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ХАПІ, БОГ НІЛУ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5A7ED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626A6D"/>
        </a:solidFill>
        <a:ln>
          <a:solidFill>
            <a:srgbClr val="626A6D"/>
          </a:solidFill>
        </a:ln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РА, БОГ СОНЦЯ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26A6D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Y="79763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6064" custLinFactY="-100000" custLinFactNeighborX="100000" custLinFactNeighborY="-150423"/>
      <dgm:spPr>
        <a:prstGeom prst="plaque">
          <a:avLst/>
        </a:prstGeom>
        <a:ln>
          <a:solidFill>
            <a:srgbClr val="626A6D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8133" custLinFactY="-77844" custLinFactNeighborX="100000" custLinFactNeighborY="-100000"/>
      <dgm:spPr>
        <a:prstGeom prst="plaque">
          <a:avLst/>
        </a:prstGeom>
        <a:ln>
          <a:solidFill>
            <a:srgbClr val="626A6D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438E67"/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ХЕКАТ, БОГИНЯ ЖАБ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438E6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E7144"/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ГЕБ, БОГ ЗЕМЛІ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E7144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F88B47"/>
        </a:solidFill>
        <a:ln>
          <a:solidFill>
            <a:srgbClr val="F88B47"/>
          </a:solidFill>
        </a:ln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УАТЧІТ, БОГИНЯ МУХ І БОЛІТ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88B4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12AA6C"/>
        </a:solidFill>
        <a:ln>
          <a:solidFill>
            <a:srgbClr val="12AA6C"/>
          </a:solidFill>
        </a:ln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ХНУМ, БОГ ТВОРЕЦЬ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12AA6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443EC"/>
        </a:solidFill>
        <a:ln>
          <a:solidFill>
            <a:srgbClr val="8443EC"/>
          </a:solidFill>
        </a:ln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СЕХМЕТ, БОГИНЯ ВІЙНИ Й ЕПІДЕМІЙ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443E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НУТ, БОГИНЯ НЕБЕС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СЕТ, БОГ БУРІ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7613" custLinFactY="-100000" custLinFactNeighborX="100000" custLinFactNeighborY="-126439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AE4522"/>
        </a:solidFill>
        <a:ln>
          <a:solidFill>
            <a:srgbClr val="AE4522"/>
          </a:solidFill>
        </a:ln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НЕПРІ, БОГ ЗЕРНА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E4522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AE452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AE452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338274" y="848714"/>
          <a:ext cx="1619238" cy="1394429"/>
        </a:xfrm>
        <a:prstGeom prst="hexagon">
          <a:avLst>
            <a:gd name="adj" fmla="val 25000"/>
            <a:gd name="vf" fmla="val 115470"/>
          </a:avLst>
        </a:prstGeom>
        <a:solidFill>
          <a:srgbClr val="5A7ED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ХАПІ, БОГ НІЛУ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9413" y="1064986"/>
        <a:ext cx="1116960" cy="961885"/>
      </dsp:txXfrm>
    </dsp:sp>
    <dsp:sp modelId="{4003989A-EAE1-47D4-B0F1-272D4DE7EFDC}">
      <dsp:nvSpPr>
        <dsp:cNvPr id="0" name=""/>
        <dsp:cNvSpPr/>
      </dsp:nvSpPr>
      <dsp:spPr>
        <a:xfrm>
          <a:off x="1375835" y="146448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110988"/>
          <a:ext cx="1617168" cy="139400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5A7ED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094871" y="131203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1048207"/>
          <a:ext cx="1787816" cy="1228033"/>
        </a:xfrm>
        <a:prstGeom prst="plaque">
          <a:avLst/>
        </a:prstGeom>
        <a:solidFill>
          <a:srgbClr val="626A6D"/>
        </a:solidFill>
        <a:ln>
          <a:solidFill>
            <a:srgbClr val="626A6D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РА, БОГ СОНЦЯ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3717" y="1192936"/>
        <a:ext cx="1498358" cy="938575"/>
      </dsp:txXfrm>
    </dsp:sp>
    <dsp:sp modelId="{4003989A-EAE1-47D4-B0F1-272D4DE7EFDC}">
      <dsp:nvSpPr>
        <dsp:cNvPr id="0" name=""/>
        <dsp:cNvSpPr/>
      </dsp:nvSpPr>
      <dsp:spPr>
        <a:xfrm>
          <a:off x="1916968" y="112130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77892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9339" y="108369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59299" y="1029459"/>
          <a:ext cx="2128655" cy="1833121"/>
        </a:xfrm>
        <a:prstGeom prst="hexagon">
          <a:avLst>
            <a:gd name="adj" fmla="val 25000"/>
            <a:gd name="vf" fmla="val 115470"/>
          </a:avLst>
        </a:prstGeom>
        <a:solidFill>
          <a:srgbClr val="438E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ХЕКАТ, БОГИНЯ ЖАБ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9447" y="1313771"/>
        <a:ext cx="1468359" cy="1264497"/>
      </dsp:txXfrm>
    </dsp:sp>
    <dsp:sp modelId="{4003989A-EAE1-47D4-B0F1-272D4DE7EFDC}">
      <dsp:nvSpPr>
        <dsp:cNvPr id="0" name=""/>
        <dsp:cNvSpPr/>
      </dsp:nvSpPr>
      <dsp:spPr>
        <a:xfrm>
          <a:off x="1808676" y="1838948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59643"/>
          <a:ext cx="2125933" cy="18325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438E6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39320" y="1638537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hexagon">
          <a:avLst>
            <a:gd name="adj" fmla="val 25000"/>
            <a:gd name="vf" fmla="val 115470"/>
          </a:avLst>
        </a:prstGeom>
        <a:solidFill>
          <a:srgbClr val="8E714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ГЕБ, БОГ ЗЕМЛІ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0795" y="1204879"/>
        <a:ext cx="1410698" cy="1214841"/>
      </dsp:txXfrm>
    </dsp:sp>
    <dsp:sp modelId="{4003989A-EAE1-47D4-B0F1-272D4DE7EFDC}">
      <dsp:nvSpPr>
        <dsp:cNvPr id="0" name=""/>
        <dsp:cNvSpPr/>
      </dsp:nvSpPr>
      <dsp:spPr>
        <a:xfrm>
          <a:off x="1761050" y="170943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E714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06199" y="151689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F88B47"/>
        </a:solid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УАТЧІТ, БОГИНЯ МУХ І БОЛІТ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12AA6C"/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ХНУМ, БОГ ТВОРЕЦЬ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8443EC"/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СЕХМЕТ, БОГИНЯ ВІЙНИ Й ЕПІДЕМІЙ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НУТ, БОГИНЯ НЕБЕС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СЕТ, БОГ БУРІ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8254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AE4522"/>
        </a:solidFill>
        <a:ln>
          <a:solidFill>
            <a:srgbClr val="AE452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НЕПРІ, БОГ ЗЕРНА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E80B-0763-4392-AFEC-354438841FD7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B3F07-6A77-47EE-9E29-7A3E18A48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36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52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C8958-DEB7-CE22-FC6D-874948BF9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EF29E2-AD31-C01F-58A2-5D3A78B0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E711F-8E64-54BD-9B60-E0FE3CC1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B7981-DBB1-4A17-E46C-3EADF237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F98C41-9286-C54D-DBE4-EE6D5C60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76388-247B-3D63-6639-2397DC1F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5AF03D-D81D-0604-EABA-67C272975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9EE5D0-F6D3-2B3F-F0B0-AE7F939F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164F0C-96DC-4BB6-C435-4740AA38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85E4C-9CC8-13F0-20EF-51613BB3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4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0A970D-770E-571E-C3AA-9C7C2982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197039-1AD1-B43E-C33F-B790CD07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B1716-A20D-3F86-0CEB-4C3B549D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A92CA-B51E-CF92-1DBC-C6E85ADA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DC67D-D153-E694-1D82-DF43C956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9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1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6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3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7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6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D5125-5046-5F2F-2343-37DB7D6E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84373-01BF-1220-5EBE-91E1CB4B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5427E-3F54-B3F2-81E7-B30FDFDE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690D6-BBBF-6B02-EBBE-050F66B2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11BF-E062-43D6-20D0-97123E98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8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2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089D1-DC0C-B76F-6145-88605D40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FF360C-F41B-91C6-0047-AF32273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D7722-D889-89EA-CD35-7E43074D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4814-A038-A670-AA70-524ACD39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46418E-4AFC-C82C-7F43-603EDC44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8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E03DF-6290-4D7B-4A3F-9CFAAABD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5F0331-DCCA-D8E6-1AFA-A98A2037A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9A39AB-334F-7115-3650-05F6FC95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6DDFF0-1923-8E05-C056-218E4E3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E0A56-A4AC-1123-42C6-490DC7AB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B3349A-73D7-1591-B084-8DD0EDD7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8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0784D-2F4A-0824-7888-A4F01E3B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A4750-E1F5-02AF-942F-6EED89C7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3D45AB-3DD4-6E7C-AA6C-9BC54868B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EA4474-9B8D-6BD9-7136-F2C0DA10D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6584BE-939E-B706-2502-729980CFB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8BCE80-AAF9-1BF5-9956-1FD56E31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4780FF-3C5F-992F-9639-75579B8F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9C8D03-1901-F2E4-8C9B-8112B4A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DB36D-6633-70B0-F512-C5E09F66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5DC6E2-0328-364B-DD05-D6DF162E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21B49F-A231-6378-C06D-70C6884A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844733-1778-9887-439D-CAC97406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BC637D-C03F-705A-5EE7-98F19480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5F84BD-3819-6377-3CAE-75286939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A4B5AA-E84C-2014-5C9F-366859A5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6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4DEB-393F-ED00-8A84-634AB56E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1F71C-2FEA-1977-7205-F21A6511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3AEF4D-096F-CC25-9A4A-F787D3BCE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EB55F0-911D-7351-D9CF-9E198E8A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FB2D06-8850-52D4-18E4-D6D7E15B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44B813-A5F0-B377-240A-D4593EFA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7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7AEDE-1A9E-040F-31E6-66F9B60E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00E7A2-D8EB-9534-B175-1C8A24140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8F72D6-FD8B-36D6-3716-564C8B41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946F10-2E5E-5D77-034F-985DB095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C7AE18-933E-076A-0A80-9B4FC9C5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AAC27D-71F7-8C6A-3E8B-F45252F5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8CE9C4-C26A-D45F-FCC6-C170A18A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2B41F-B65A-B127-8B50-089DA3A96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362FA5-E187-0472-7BA2-8EE66BB69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35A8A0-36A1-4A87-9068-626A0DA9179F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69CFD-9D71-4117-AE9A-B7845D039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64C53-EC07-5628-0E3C-1D56B3D20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62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85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5.jp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81025-E3A0-6F59-52CC-D77FD91D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473F330-3F0B-E513-A946-48688D94F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D8139A3-04D6-F8A6-8F94-96FE518644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65"/>
            <a:ext cx="2693955" cy="1435903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CDF9E83D-C9DD-35D3-FA32-FDA5170AD1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059474"/>
            <a:ext cx="2693955" cy="1435903"/>
          </a:xfrm>
          <a:prstGeom prst="rect">
            <a:avLst/>
          </a:prstGeom>
        </p:spPr>
      </p:pic>
      <p:pic>
        <p:nvPicPr>
          <p:cNvPr id="22" name="Imagen 2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796DBDA-9095-C82D-0E00-84FF713F6F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94948"/>
            <a:ext cx="2693955" cy="1435903"/>
          </a:xfrm>
          <a:prstGeom prst="rect">
            <a:avLst/>
          </a:prstGeom>
        </p:spPr>
      </p:pic>
      <p:pic>
        <p:nvPicPr>
          <p:cNvPr id="23" name="Imagen 2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9C19F68-0193-B217-CDAC-A43A3F89EE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4676987"/>
            <a:ext cx="2693955" cy="1435903"/>
          </a:xfrm>
          <a:prstGeom prst="rect">
            <a:avLst/>
          </a:prstGeom>
        </p:spPr>
      </p:pic>
      <p:pic>
        <p:nvPicPr>
          <p:cNvPr id="24" name="Imagen 2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186F4C80-854F-31D4-CC45-4E72860D8F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5627" flipV="1">
            <a:off x="-199936" y="2034710"/>
            <a:ext cx="2954044" cy="15745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FB2F19-2B37-4768-9F9D-B8897B898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DE70AE-3FFB-9B00-1DD1-C4E55118CE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>
            <a:fillRect/>
          </a:stretch>
        </p:blipFill>
        <p:spPr>
          <a:xfrm>
            <a:off x="9020439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42FCEF-43A9-88A0-5C11-502EA758CF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DAEF76-BE58-A3B4-86A2-4A9E7CB4A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9921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4EE753-455C-3037-4E6C-ED21843A86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"/>
          <a:stretch>
            <a:fillRect/>
          </a:stretch>
        </p:blipFill>
        <p:spPr>
          <a:xfrm>
            <a:off x="5849921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CC7871-84DC-DFF8-C91D-84DBD3FE80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/>
          <a:stretch>
            <a:fillRect/>
          </a:stretch>
        </p:blipFill>
        <p:spPr>
          <a:xfrm>
            <a:off x="5849921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F8EEE6-5426-D5E4-9EDB-F039FDF927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955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7B0C9B-73B9-30D3-9B0A-BB0DEA76E8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3"/>
          <a:stretch>
            <a:fillRect/>
          </a:stretch>
        </p:blipFill>
        <p:spPr>
          <a:xfrm>
            <a:off x="2693955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5BE6D0-5564-E511-4FCF-C4970A27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955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0B3F37-679F-377F-000E-346FB817BC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7915" y="-238126"/>
            <a:ext cx="1572675" cy="6062262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  <a:scene3d>
              <a:camera prst="orthographicFront"/>
              <a:lightRig rig="glow" dir="t"/>
            </a:scene3d>
            <a:sp3d extrusionH="57150" contourW="31750">
              <a:bevelT w="38100" h="38100" prst="relaxedInset"/>
              <a:contourClr>
                <a:schemeClr val="accent5">
                  <a:lumMod val="50000"/>
                </a:schemeClr>
              </a:contourClr>
            </a:sp3d>
          </a:bodyPr>
          <a:lstStyle/>
          <a:p>
            <a:pPr algn="ctr"/>
            <a:r>
              <a:rPr lang="uk-UA" sz="7600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КАРИ</a:t>
            </a:r>
            <a:endParaRPr lang="es-ES" sz="7600" b="1" kern="0" spc="-3000" dirty="0">
              <a:ln w="9525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254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F0B25D-8EFF-3246-7EBA-08D72A67C7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171493"/>
            <a:ext cx="2554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accent5">
                    <a:lumMod val="50000"/>
                  </a:schemeClr>
                </a:solidFill>
              </a:rPr>
              <a:t>Урок</a:t>
            </a:r>
            <a:r>
              <a:rPr lang="es-ES" sz="1600" b="1" dirty="0">
                <a:solidFill>
                  <a:schemeClr val="accent5">
                    <a:lumMod val="50000"/>
                  </a:schemeClr>
                </a:solidFill>
              </a:rPr>
              <a:t> 4 </a:t>
            </a:r>
            <a:r>
              <a:rPr lang="uk-UA" sz="1600" b="1" dirty="0">
                <a:solidFill>
                  <a:schemeClr val="accent5">
                    <a:lumMod val="50000"/>
                  </a:schemeClr>
                </a:solidFill>
              </a:rPr>
              <a:t>за </a:t>
            </a:r>
            <a:r>
              <a:rPr lang="es-ES" sz="1600" b="1" dirty="0">
                <a:solidFill>
                  <a:schemeClr val="accent5">
                    <a:lumMod val="50000"/>
                  </a:schemeClr>
                </a:solidFill>
              </a:rPr>
              <a:t>26 </a:t>
            </a:r>
            <a:r>
              <a:rPr lang="uk-UA" sz="1600" b="1" dirty="0">
                <a:solidFill>
                  <a:schemeClr val="accent5">
                    <a:lumMod val="50000"/>
                  </a:schemeClr>
                </a:solidFill>
              </a:rPr>
              <a:t>липня </a:t>
            </a:r>
            <a:r>
              <a:rPr lang="es-ES" sz="1600" b="1" dirty="0">
                <a:solidFill>
                  <a:schemeClr val="accent5">
                    <a:lumMod val="50000"/>
                  </a:schemeClr>
                </a:solidFill>
              </a:rPr>
              <a:t>2025</a:t>
            </a:r>
            <a:r>
              <a:rPr lang="uk-UA" sz="1600" b="1" dirty="0">
                <a:solidFill>
                  <a:schemeClr val="accent5">
                    <a:lumMod val="50000"/>
                  </a:schemeClr>
                </a:solidFill>
              </a:rPr>
              <a:t> року</a:t>
            </a:r>
            <a:endParaRPr lang="es-ES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D62EA-3F7A-9522-934C-608CD685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gua, mujer, hombre, parado&#10;&#10;El contenido generado por IA puede ser incorrecto.">
            <a:extLst>
              <a:ext uri="{FF2B5EF4-FFF2-40B4-BE49-F238E27FC236}">
                <a16:creationId xmlns:a16="http://schemas.microsoft.com/office/drawing/2014/main" id="{9901A5B1-02F2-8EDE-C518-FA3EB6317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2649" y="1571125"/>
            <a:ext cx="672730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E0B570-BB3B-5613-4892-6123BC68514A}"/>
              </a:ext>
            </a:extLst>
          </p:cNvPr>
          <p:cNvSpPr txBox="1"/>
          <p:nvPr/>
        </p:nvSpPr>
        <p:spPr>
          <a:xfrm>
            <a:off x="690562" y="676186"/>
            <a:ext cx="1076801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«</a:t>
            </a:r>
            <a:r>
              <a:rPr lang="ru-RU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Мойсей</a:t>
            </a:r>
            <a:r>
              <a:rPr lang="ru-RU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відповів</a:t>
            </a:r>
            <a:r>
              <a:rPr lang="ru-RU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фараонові</a:t>
            </a:r>
            <a:r>
              <a:rPr lang="ru-RU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: </a:t>
            </a:r>
            <a:r>
              <a:rPr lang="ru-RU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Признач</a:t>
            </a:r>
            <a:r>
              <a:rPr lang="ru-RU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для мене час, коли маю </a:t>
            </a:r>
            <a:r>
              <a:rPr lang="ru-RU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помолитися</a:t>
            </a:r>
            <a:r>
              <a:rPr lang="ru-RU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за тебе, за </a:t>
            </a:r>
            <a:r>
              <a:rPr lang="ru-RU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твоїх</a:t>
            </a:r>
            <a:r>
              <a:rPr lang="ru-RU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слуг і за </a:t>
            </a:r>
            <a:r>
              <a:rPr lang="ru-RU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твій</a:t>
            </a:r>
            <a:r>
              <a:rPr lang="ru-RU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народ, </a:t>
            </a:r>
            <a:r>
              <a:rPr lang="ru-RU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щоби</a:t>
            </a:r>
            <a:r>
              <a:rPr lang="ru-RU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щезли</a:t>
            </a:r>
            <a:r>
              <a:rPr lang="ru-RU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жаби</a:t>
            </a:r>
            <a:r>
              <a:rPr lang="ru-RU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в тебе і в </a:t>
            </a:r>
            <a:r>
              <a:rPr lang="ru-RU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твоїх</a:t>
            </a:r>
            <a:r>
              <a:rPr lang="ru-RU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оселях</a:t>
            </a:r>
            <a:r>
              <a:rPr lang="ru-RU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. Вони </a:t>
            </a:r>
            <a:r>
              <a:rPr lang="ru-RU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залишаться</a:t>
            </a:r>
            <a:r>
              <a:rPr lang="ru-RU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лише</a:t>
            </a:r>
            <a:r>
              <a:rPr lang="ru-RU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в </a:t>
            </a:r>
            <a:r>
              <a:rPr lang="ru-RU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річці</a:t>
            </a:r>
            <a:r>
              <a:rPr lang="uk-UA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» </a:t>
            </a:r>
            <a:r>
              <a:rPr lang="es-E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(</a:t>
            </a:r>
            <a:r>
              <a:rPr lang="uk-UA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Вихід</a:t>
            </a:r>
            <a:r>
              <a:rPr lang="es-ES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8:5)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D55EC0-9B0A-02D5-85F0-A6A8270B6382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ДРУГА КАРА </a:t>
            </a:r>
            <a:r>
              <a:rPr lang="es-E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uk-UA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ЛЕГКА</a:t>
            </a:r>
            <a:r>
              <a:rPr lang="es-E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): </a:t>
            </a:r>
            <a:r>
              <a:rPr lang="uk-UA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ЖАБИ</a:t>
            </a:r>
            <a:endParaRPr lang="es-ES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E8F4E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34BDEF-044F-59C4-A4D9-BE0888357CDF}"/>
              </a:ext>
            </a:extLst>
          </p:cNvPr>
          <p:cNvSpPr txBox="1"/>
          <p:nvPr/>
        </p:nvSpPr>
        <p:spPr>
          <a:xfrm>
            <a:off x="244285" y="489683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srgbClr val="438E67"/>
                </a:solidFill>
                <a:latin typeface="Aptos" panose="02110004020202020204"/>
              </a:rPr>
              <a:t>Вихід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8:1-15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ADAB16B-03A2-8460-F132-DD87BE7AD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7407030"/>
              </p:ext>
            </p:extLst>
          </p:nvPr>
        </p:nvGraphicFramePr>
        <p:xfrm>
          <a:off x="244285" y="1693248"/>
          <a:ext cx="3887955" cy="292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9EAA392-0F05-BF9A-80A8-579DBCF35417}"/>
              </a:ext>
            </a:extLst>
          </p:cNvPr>
          <p:cNvSpPr txBox="1"/>
          <p:nvPr/>
        </p:nvSpPr>
        <p:spPr>
          <a:xfrm>
            <a:off x="244285" y="5296947"/>
            <a:ext cx="36814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Чарівники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знову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імітували</a:t>
            </a:r>
            <a:r>
              <a:rPr lang="ru-RU" sz="2000" b="1" dirty="0">
                <a:solidFill>
                  <a:prstClr val="black"/>
                </a:solidFill>
              </a:rPr>
              <a:t> кару, але не </a:t>
            </a:r>
            <a:r>
              <a:rPr lang="ru-RU" sz="2000" b="1" dirty="0" err="1">
                <a:solidFill>
                  <a:prstClr val="black"/>
                </a:solidFill>
              </a:rPr>
              <a:t>змогли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її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зупинити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FA7A1-892E-9A9A-CA21-92B131DF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050054-4EDD-697E-D20A-CDE4BDD4455F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rgbClr val="8E7144"/>
                </a:solidFill>
                <a:latin typeface="Comic Sans MS" panose="030F0702030302020204" pitchFamily="66" charset="0"/>
              </a:rPr>
              <a:t>Тому Господь </a:t>
            </a:r>
            <a:r>
              <a:rPr lang="ru-RU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знову</a:t>
            </a:r>
            <a:r>
              <a:rPr lang="ru-RU" b="1" dirty="0">
                <a:solidFill>
                  <a:srgbClr val="8E7144"/>
                </a:solidFill>
                <a:latin typeface="Comic Sans MS" panose="030F0702030302020204" pitchFamily="66" charset="0"/>
              </a:rPr>
              <a:t> заговорив до </a:t>
            </a:r>
            <a:r>
              <a:rPr lang="ru-RU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Мойсея</a:t>
            </a:r>
            <a:r>
              <a:rPr lang="ru-RU" b="1" dirty="0">
                <a:solidFill>
                  <a:srgbClr val="8E7144"/>
                </a:solidFill>
                <a:latin typeface="Comic Sans MS" panose="030F0702030302020204" pitchFamily="66" charset="0"/>
              </a:rPr>
              <a:t>: Скажи </a:t>
            </a:r>
            <a:r>
              <a:rPr lang="ru-RU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Ааронові</a:t>
            </a:r>
            <a:r>
              <a:rPr lang="ru-RU" b="1" dirty="0">
                <a:solidFill>
                  <a:srgbClr val="8E7144"/>
                </a:solidFill>
                <a:latin typeface="Comic Sans MS" panose="030F0702030302020204" pitchFamily="66" charset="0"/>
              </a:rPr>
              <a:t>: </a:t>
            </a:r>
            <a:r>
              <a:rPr lang="ru-RU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Підійми</a:t>
            </a:r>
            <a:r>
              <a:rPr lang="ru-RU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свій</a:t>
            </a:r>
            <a:r>
              <a:rPr lang="ru-RU" b="1" dirty="0">
                <a:solidFill>
                  <a:srgbClr val="8E7144"/>
                </a:solidFill>
                <a:latin typeface="Comic Sans MS" panose="030F0702030302020204" pitchFamily="66" charset="0"/>
              </a:rPr>
              <a:t> посох і </a:t>
            </a:r>
            <a:r>
              <a:rPr lang="ru-RU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вдар</a:t>
            </a:r>
            <a:r>
              <a:rPr lang="ru-RU" b="1" dirty="0">
                <a:solidFill>
                  <a:srgbClr val="8E7144"/>
                </a:solidFill>
                <a:latin typeface="Comic Sans MS" panose="030F0702030302020204" pitchFamily="66" charset="0"/>
              </a:rPr>
              <a:t> по пороху </a:t>
            </a:r>
            <a:r>
              <a:rPr lang="ru-RU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землі</a:t>
            </a:r>
            <a:r>
              <a:rPr lang="ru-RU" b="1" dirty="0">
                <a:solidFill>
                  <a:srgbClr val="8E7144"/>
                </a:solidFill>
                <a:latin typeface="Comic Sans MS" panose="030F0702030302020204" pitchFamily="66" charset="0"/>
              </a:rPr>
              <a:t>, і </a:t>
            </a:r>
            <a:r>
              <a:rPr lang="ru-RU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перетвориться</a:t>
            </a:r>
            <a:r>
              <a:rPr lang="ru-RU" b="1" dirty="0">
                <a:solidFill>
                  <a:srgbClr val="8E7144"/>
                </a:solidFill>
                <a:latin typeface="Comic Sans MS" panose="030F0702030302020204" pitchFamily="66" charset="0"/>
              </a:rPr>
              <a:t> на </a:t>
            </a:r>
            <a:r>
              <a:rPr lang="ru-RU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комарів</a:t>
            </a:r>
            <a:r>
              <a:rPr lang="ru-RU" b="1" dirty="0">
                <a:solidFill>
                  <a:srgbClr val="8E7144"/>
                </a:solidFill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усьому</a:t>
            </a:r>
            <a:r>
              <a:rPr lang="ru-RU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єгипетському</a:t>
            </a:r>
            <a:r>
              <a:rPr lang="ru-RU" b="1" dirty="0">
                <a:solidFill>
                  <a:srgbClr val="8E7144"/>
                </a:solidFill>
                <a:latin typeface="Comic Sans MS" panose="030F0702030302020204" pitchFamily="66" charset="0"/>
              </a:rPr>
              <a:t> краю!</a:t>
            </a:r>
            <a:r>
              <a:rPr lang="uk-UA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 8:1</a:t>
            </a:r>
            <a:r>
              <a:rPr lang="uk-UA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2</a:t>
            </a:r>
            <a:r>
              <a:rPr lang="es-ES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)</a:t>
            </a:r>
            <a:endParaRPr lang="es-ES" sz="1800" b="1" dirty="0">
              <a:solidFill>
                <a:srgbClr val="8E714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723346-4315-F375-8098-6C594C01D621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ТРЕТЯ КАРА </a:t>
            </a:r>
            <a:r>
              <a:rPr lang="es-E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uk-UA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ЛЕГКА</a:t>
            </a:r>
            <a:r>
              <a:rPr lang="es-E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): </a:t>
            </a:r>
            <a:r>
              <a:rPr lang="uk-UA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КОМАРІ</a:t>
            </a:r>
            <a:endParaRPr lang="es-ES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1ECE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882452-A1BB-CDFF-EBB7-E4DF8F2B3A6E}"/>
              </a:ext>
            </a:extLst>
          </p:cNvPr>
          <p:cNvSpPr txBox="1"/>
          <p:nvPr/>
        </p:nvSpPr>
        <p:spPr>
          <a:xfrm>
            <a:off x="395287" y="422908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srgbClr val="8E7144"/>
                </a:solidFill>
                <a:latin typeface="Aptos" panose="02110004020202020204"/>
              </a:rPr>
              <a:t>Вихід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8:1</a:t>
            </a:r>
            <a:r>
              <a:rPr lang="uk-UA" sz="2000" b="1" dirty="0">
                <a:solidFill>
                  <a:srgbClr val="8E7144"/>
                </a:solidFill>
                <a:latin typeface="Aptos" panose="02110004020202020204"/>
              </a:rPr>
              <a:t>2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-1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8E7144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D700DBF-50D2-13C5-E182-C50A82870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3074289"/>
              </p:ext>
            </p:extLst>
          </p:nvPr>
        </p:nvGraphicFramePr>
        <p:xfrm>
          <a:off x="395286" y="161925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282CC8B4-E755-BE1B-BBB3-FDB5BC65F0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127C96-E1BE-5DD9-A9C6-CA935802D497}"/>
              </a:ext>
            </a:extLst>
          </p:cNvPr>
          <p:cNvSpPr txBox="1"/>
          <p:nvPr/>
        </p:nvSpPr>
        <p:spPr>
          <a:xfrm>
            <a:off x="395286" y="4629197"/>
            <a:ext cx="38623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Створити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життя</a:t>
            </a:r>
            <a:r>
              <a:rPr lang="ru-RU" sz="2000" b="1" dirty="0">
                <a:solidFill>
                  <a:prstClr val="black"/>
                </a:solidFill>
              </a:rPr>
              <a:t> з пороху земного (Бут. 1:24)? </a:t>
            </a:r>
            <a:r>
              <a:rPr lang="ru-RU" sz="2000" b="1" dirty="0" err="1">
                <a:solidFill>
                  <a:prstClr val="black"/>
                </a:solidFill>
              </a:rPr>
              <a:t>Більше</a:t>
            </a:r>
            <a:r>
              <a:rPr lang="ru-RU" sz="2000" b="1" dirty="0">
                <a:solidFill>
                  <a:prstClr val="black"/>
                </a:solidFill>
              </a:rPr>
              <a:t> не </a:t>
            </a:r>
            <a:r>
              <a:rPr lang="ru-RU" sz="2000" b="1" dirty="0" err="1">
                <a:solidFill>
                  <a:prstClr val="black"/>
                </a:solidFill>
              </a:rPr>
              <a:t>було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жодних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сумнівів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щодо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походження</a:t>
            </a:r>
            <a:r>
              <a:rPr lang="ru-RU" sz="2000" b="1" dirty="0">
                <a:solidFill>
                  <a:prstClr val="black"/>
                </a:solidFill>
              </a:rPr>
              <a:t> кар: «</a:t>
            </a:r>
            <a:r>
              <a:rPr lang="ru-RU" sz="2000" b="1" dirty="0" err="1">
                <a:solidFill>
                  <a:prstClr val="black"/>
                </a:solidFill>
              </a:rPr>
              <a:t>Це</a:t>
            </a:r>
            <a:r>
              <a:rPr lang="ru-RU" sz="2000" b="1" dirty="0">
                <a:solidFill>
                  <a:prstClr val="black"/>
                </a:solidFill>
              </a:rPr>
              <a:t> – перст Божий!» (</a:t>
            </a:r>
            <a:r>
              <a:rPr lang="ru-RU" sz="2000" b="1" dirty="0" err="1">
                <a:solidFill>
                  <a:prstClr val="black"/>
                </a:solidFill>
              </a:rPr>
              <a:t>Вих</a:t>
            </a:r>
            <a:r>
              <a:rPr lang="ru-RU" sz="2000" b="1" dirty="0">
                <a:solidFill>
                  <a:prstClr val="black"/>
                </a:solidFill>
              </a:rPr>
              <a:t>. 8:12). І </a:t>
            </a:r>
            <a:r>
              <a:rPr lang="ru-RU" sz="2000" b="1" dirty="0" err="1">
                <a:solidFill>
                  <a:prstClr val="black"/>
                </a:solidFill>
              </a:rPr>
              <a:t>чарівники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нарешті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замовкли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054DC-64D8-A28A-ADF3-8AA17E45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E8EA46-2BD0-0641-752B-6FF72DE12678}"/>
              </a:ext>
            </a:extLst>
          </p:cNvPr>
          <p:cNvSpPr txBox="1"/>
          <p:nvPr/>
        </p:nvSpPr>
        <p:spPr>
          <a:xfrm>
            <a:off x="588168" y="751461"/>
            <a:ext cx="11015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Так і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зробив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Господь: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налетіли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величезні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рої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мошкари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палаци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фараона, на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помешкання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слуг і на весь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єгипетський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край.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Ці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рої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мошкари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нищили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землю</a:t>
            </a:r>
            <a:r>
              <a:rPr lang="uk-UA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8:2</a:t>
            </a:r>
            <a:r>
              <a:rPr lang="uk-UA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F6691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35E404-73D1-0A2F-4CA9-8D03E430F84F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ЧЕТВЕРА КАРА 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uk-U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ТЯЖКА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): </a:t>
            </a:r>
            <a:r>
              <a:rPr lang="uk-U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МУХИ</a:t>
            </a:r>
            <a:endParaRPr lang="es-E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C3DBE5-AB9C-894D-5B9C-72698371C061}"/>
              </a:ext>
            </a:extLst>
          </p:cNvPr>
          <p:cNvSpPr txBox="1"/>
          <p:nvPr/>
        </p:nvSpPr>
        <p:spPr>
          <a:xfrm>
            <a:off x="6968390" y="4767768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srgbClr val="F88B47"/>
                </a:solidFill>
                <a:latin typeface="Aptos" panose="02110004020202020204"/>
              </a:rPr>
              <a:t>Вихід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8:20-32.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629B6A6-209C-E965-4BE2-1CE5DB03B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8041770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3BFA260-68A6-5861-0B03-840791D059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4ABBFB-5B65-309B-4D57-77827245C9A4}"/>
              </a:ext>
            </a:extLst>
          </p:cNvPr>
          <p:cNvSpPr txBox="1"/>
          <p:nvPr/>
        </p:nvSpPr>
        <p:spPr>
          <a:xfrm>
            <a:off x="6968390" y="5167878"/>
            <a:ext cx="45330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Вперше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ізраїльтяни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були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захищені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від</a:t>
            </a:r>
            <a:r>
              <a:rPr lang="ru-RU" sz="2000" b="1" dirty="0">
                <a:solidFill>
                  <a:prstClr val="black"/>
                </a:solidFill>
              </a:rPr>
              <a:t> кари. </a:t>
            </a:r>
            <a:r>
              <a:rPr lang="ru-RU" sz="2000" b="1" dirty="0" err="1">
                <a:solidFill>
                  <a:prstClr val="black"/>
                </a:solidFill>
              </a:rPr>
              <a:t>Це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змусило</a:t>
            </a:r>
            <a:r>
              <a:rPr lang="ru-RU" sz="2000" b="1" dirty="0">
                <a:solidFill>
                  <a:prstClr val="black"/>
                </a:solidFill>
              </a:rPr>
              <a:t> фараона </a:t>
            </a:r>
            <a:r>
              <a:rPr lang="ru-RU" sz="2000" b="1" dirty="0" err="1">
                <a:solidFill>
                  <a:prstClr val="black"/>
                </a:solidFill>
              </a:rPr>
              <a:t>піти</a:t>
            </a:r>
            <a:r>
              <a:rPr lang="ru-RU" sz="2000" b="1" dirty="0">
                <a:solidFill>
                  <a:prstClr val="black"/>
                </a:solidFill>
              </a:rPr>
              <a:t> на переговори, але </a:t>
            </a:r>
            <a:r>
              <a:rPr lang="ru-RU" sz="2000" b="1" dirty="0" err="1">
                <a:solidFill>
                  <a:prstClr val="black"/>
                </a:solidFill>
              </a:rPr>
              <a:t>врешті-решт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не </a:t>
            </a:r>
            <a:r>
              <a:rPr lang="ru-RU" sz="2000" b="1" dirty="0" err="1">
                <a:solidFill>
                  <a:prstClr val="black"/>
                </a:solidFill>
              </a:rPr>
              <a:t>дотримався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своєї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частини</a:t>
            </a:r>
            <a:r>
              <a:rPr lang="ru-RU" sz="2000" b="1" dirty="0">
                <a:solidFill>
                  <a:prstClr val="black"/>
                </a:solidFill>
              </a:rPr>
              <a:t> угоди.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2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6A6C6-01CF-D6A1-F40E-52D2E3DF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7B62C3C-B594-2A4F-23B2-584F706A8DB8}"/>
              </a:ext>
            </a:extLst>
          </p:cNvPr>
          <p:cNvSpPr txBox="1"/>
          <p:nvPr/>
        </p:nvSpPr>
        <p:spPr>
          <a:xfrm>
            <a:off x="690562" y="769441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 Господня рука буде на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твоїй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худобі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рівнинах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на конях, на ослах, на верблюдах, на волах і на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вівцях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Вони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загинуть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великої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моровиці</a:t>
            </a:r>
            <a:r>
              <a:rPr lang="uk-UA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9:3)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12AA6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F9D26E-A1B0-76BD-3326-6657EEE067E6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П’ЯТА КАРА </a:t>
            </a:r>
            <a:r>
              <a:rPr lang="es-E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(</a:t>
            </a:r>
            <a:r>
              <a:rPr lang="uk-UA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ТЯЖКА</a:t>
            </a:r>
            <a:r>
              <a:rPr lang="es-E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): </a:t>
            </a:r>
            <a:r>
              <a:rPr lang="uk-UA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ЗАГИБЕЛЬ ХУДОБИ</a:t>
            </a:r>
            <a:endParaRPr lang="es-ES" sz="4400" b="1" dirty="0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C20041-4CD2-C5ED-CAC9-AAA235CBD330}"/>
              </a:ext>
            </a:extLst>
          </p:cNvPr>
          <p:cNvSpPr txBox="1"/>
          <p:nvPr/>
        </p:nvSpPr>
        <p:spPr>
          <a:xfrm>
            <a:off x="7044639" y="4921772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srgbClr val="12AA6C"/>
                </a:solidFill>
                <a:latin typeface="Aptos" panose="02110004020202020204"/>
              </a:rPr>
              <a:t>Вихід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9:1-7.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903568-9884-D2D7-00C9-1A044253D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6439180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CDEA013-B74C-1BEB-C3B5-E04BD9B103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F5698B-BFE7-E204-83C9-CED1F4BB9FC1}"/>
              </a:ext>
            </a:extLst>
          </p:cNvPr>
          <p:cNvSpPr txBox="1"/>
          <p:nvPr/>
        </p:nvSpPr>
        <p:spPr>
          <a:xfrm>
            <a:off x="7044638" y="5321882"/>
            <a:ext cx="44567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Багато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богів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мали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голови</a:t>
            </a:r>
            <a:r>
              <a:rPr lang="ru-RU" sz="2000" b="1" dirty="0">
                <a:solidFill>
                  <a:prstClr val="black"/>
                </a:solidFill>
              </a:rPr>
              <a:t> тварин, тому </a:t>
            </a:r>
            <a:r>
              <a:rPr lang="ru-RU" sz="2000" b="1" dirty="0" err="1">
                <a:solidFill>
                  <a:prstClr val="black"/>
                </a:solidFill>
              </a:rPr>
              <a:t>ця</a:t>
            </a:r>
            <a:r>
              <a:rPr lang="ru-RU" sz="2000" b="1" dirty="0">
                <a:solidFill>
                  <a:prstClr val="black"/>
                </a:solidFill>
              </a:rPr>
              <a:t> кара </a:t>
            </a:r>
            <a:r>
              <a:rPr lang="ru-RU" sz="2000" b="1" dirty="0" err="1">
                <a:solidFill>
                  <a:prstClr val="black"/>
                </a:solidFill>
              </a:rPr>
              <a:t>принижувала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більшість</a:t>
            </a:r>
            <a:r>
              <a:rPr lang="ru-RU" sz="2000" b="1" dirty="0">
                <a:solidFill>
                  <a:prstClr val="black"/>
                </a:solidFill>
              </a:rPr>
              <a:t> з них.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916C8-6CB1-38B5-774C-413FE388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787A0E7-218B-6515-FDDE-066F8E2A2F4B}"/>
              </a:ext>
            </a:extLst>
          </p:cNvPr>
          <p:cNvSpPr txBox="1"/>
          <p:nvPr/>
        </p:nvSpPr>
        <p:spPr>
          <a:xfrm>
            <a:off x="334214" y="775839"/>
            <a:ext cx="11523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Тож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вони взяли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сажі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печі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й стали перед фараоном.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Мойсей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підкинув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сажу до неба,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внаслідок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чого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люди і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тварини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почали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вкриватися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струпами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проривалися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чиряками</a:t>
            </a:r>
            <a:r>
              <a:rPr lang="uk-UA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  <a:r>
              <a:rPr lang="es-ES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9:10)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8443E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288F4-2A6A-6D59-F814-5F68871C669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ШОСТА КАРА </a:t>
            </a:r>
            <a:r>
              <a:rPr lang="es-E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(</a:t>
            </a:r>
            <a:r>
              <a:rPr lang="uk-UA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ТЯЖКА</a:t>
            </a:r>
            <a:r>
              <a:rPr lang="es-E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): </a:t>
            </a:r>
            <a:r>
              <a:rPr lang="uk-UA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ВИРАЗКИ</a:t>
            </a:r>
            <a:endParaRPr lang="es-ES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9531C6-7866-BE3C-B213-3CBDC6E70D4E}"/>
              </a:ext>
            </a:extLst>
          </p:cNvPr>
          <p:cNvSpPr txBox="1"/>
          <p:nvPr/>
        </p:nvSpPr>
        <p:spPr>
          <a:xfrm>
            <a:off x="6462666" y="4518523"/>
            <a:ext cx="566195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srgbClr val="8443EC"/>
                </a:solidFill>
                <a:latin typeface="Aptos" panose="02110004020202020204"/>
              </a:rPr>
              <a:t>Вихід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9:</a:t>
            </a:r>
            <a:r>
              <a:rPr lang="es-ES" sz="2000" b="1" dirty="0">
                <a:solidFill>
                  <a:srgbClr val="8443EC"/>
                </a:solidFill>
                <a:latin typeface="Aptos" panose="02110004020202020204"/>
              </a:rPr>
              <a:t>8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-12.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098E087-2A0A-4415-6600-1B5568D49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0509756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B94E89F9-BBE4-A2BC-9F5C-8B2BF538C7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42A4D2-A3D6-6E5C-EE49-3D7422EFB795}"/>
              </a:ext>
            </a:extLst>
          </p:cNvPr>
          <p:cNvSpPr txBox="1"/>
          <p:nvPr/>
        </p:nvSpPr>
        <p:spPr>
          <a:xfrm>
            <a:off x="6462666" y="4918633"/>
            <a:ext cx="57293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Навіть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чарівники</a:t>
            </a:r>
            <a:r>
              <a:rPr lang="ru-RU" sz="2000" b="1" dirty="0">
                <a:solidFill>
                  <a:prstClr val="black"/>
                </a:solidFill>
              </a:rPr>
              <a:t> не могли </a:t>
            </a:r>
            <a:r>
              <a:rPr lang="ru-RU" sz="2000" b="1" dirty="0" err="1">
                <a:solidFill>
                  <a:prstClr val="black"/>
                </a:solidFill>
              </a:rPr>
              <a:t>зцілити</a:t>
            </a:r>
            <a:r>
              <a:rPr lang="ru-RU" sz="2000" b="1" dirty="0">
                <a:solidFill>
                  <a:prstClr val="black"/>
                </a:solidFill>
              </a:rPr>
              <a:t> себе (</a:t>
            </a:r>
            <a:r>
              <a:rPr lang="ru-RU" sz="2000" b="1" dirty="0" err="1">
                <a:solidFill>
                  <a:prstClr val="black"/>
                </a:solidFill>
              </a:rPr>
              <a:t>Вих</a:t>
            </a:r>
            <a:r>
              <a:rPr lang="ru-RU" sz="2000" b="1" dirty="0">
                <a:solidFill>
                  <a:prstClr val="black"/>
                </a:solidFill>
              </a:rPr>
              <a:t>. 9:11). Фараон не </a:t>
            </a:r>
            <a:r>
              <a:rPr lang="ru-RU" sz="2000" b="1" dirty="0" err="1">
                <a:solidFill>
                  <a:prstClr val="black"/>
                </a:solidFill>
              </a:rPr>
              <a:t>сумнівався</a:t>
            </a:r>
            <a:r>
              <a:rPr lang="ru-RU" sz="2000" b="1" dirty="0">
                <a:solidFill>
                  <a:prstClr val="black"/>
                </a:solidFill>
              </a:rPr>
              <a:t> у </a:t>
            </a:r>
            <a:r>
              <a:rPr lang="ru-RU" sz="2000" b="1" dirty="0" err="1">
                <a:solidFill>
                  <a:prstClr val="black"/>
                </a:solidFill>
              </a:rPr>
              <a:t>походженні</a:t>
            </a:r>
            <a:r>
              <a:rPr lang="ru-RU" sz="2000" b="1" dirty="0">
                <a:solidFill>
                  <a:prstClr val="black"/>
                </a:solidFill>
              </a:rPr>
              <a:t> кар, але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вирішив</a:t>
            </a:r>
            <a:r>
              <a:rPr lang="ru-RU" sz="2000" b="1" dirty="0">
                <a:solidFill>
                  <a:prstClr val="black"/>
                </a:solidFill>
              </a:rPr>
              <a:t> не </a:t>
            </a:r>
            <a:r>
              <a:rPr lang="ru-RU" sz="2000" b="1" dirty="0" err="1">
                <a:solidFill>
                  <a:prstClr val="black"/>
                </a:solidFill>
              </a:rPr>
              <a:t>підкорятися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Богові</a:t>
            </a:r>
            <a:r>
              <a:rPr lang="ru-RU" sz="2000" b="1" dirty="0">
                <a:solidFill>
                  <a:prstClr val="black"/>
                </a:solidFill>
              </a:rPr>
              <a:t>, і Бог дозволив </a:t>
            </a:r>
            <a:r>
              <a:rPr lang="ru-RU" sz="2000" b="1" dirty="0" err="1">
                <a:solidFill>
                  <a:prstClr val="black"/>
                </a:solidFill>
              </a:rPr>
              <a:t>йому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пожати</a:t>
            </a:r>
            <a:r>
              <a:rPr lang="ru-RU" sz="2000" b="1" dirty="0">
                <a:solidFill>
                  <a:prstClr val="black"/>
                </a:solidFill>
              </a:rPr>
              <a:t> плоди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непокори</a:t>
            </a:r>
            <a:r>
              <a:rPr lang="ru-RU" sz="2000" b="1" dirty="0">
                <a:solidFill>
                  <a:prstClr val="black"/>
                </a:solidFill>
              </a:rPr>
              <a:t> (</a:t>
            </a:r>
            <a:r>
              <a:rPr lang="ru-RU" sz="2000" b="1" dirty="0" err="1">
                <a:solidFill>
                  <a:prstClr val="black"/>
                </a:solidFill>
              </a:rPr>
              <a:t>Вих</a:t>
            </a:r>
            <a:r>
              <a:rPr lang="ru-RU" sz="2000" b="1" dirty="0">
                <a:solidFill>
                  <a:prstClr val="black"/>
                </a:solidFill>
              </a:rPr>
              <a:t>. 9:12).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6B1AF-1BC4-BAFF-2F5C-5A070A5A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9AAF885-A2F5-408D-C811-2867B824022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Тому завтра в </a:t>
            </a:r>
            <a:r>
              <a:rPr lang="ru-RU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цю</a:t>
            </a:r>
            <a:r>
              <a:rPr lang="ru-RU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пору Я пошлю </a:t>
            </a:r>
            <a:r>
              <a:rPr lang="ru-RU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дуже</a:t>
            </a:r>
            <a:r>
              <a:rPr lang="ru-RU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великий град, </a:t>
            </a:r>
            <a:r>
              <a:rPr lang="ru-RU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якого</a:t>
            </a:r>
            <a:r>
              <a:rPr lang="ru-RU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ще</a:t>
            </a:r>
            <a:r>
              <a:rPr lang="ru-RU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було</a:t>
            </a:r>
            <a:r>
              <a:rPr lang="ru-RU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Єгипті</a:t>
            </a:r>
            <a:r>
              <a:rPr lang="ru-RU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того дня, </a:t>
            </a:r>
            <a:r>
              <a:rPr lang="ru-RU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відколи</a:t>
            </a:r>
            <a:r>
              <a:rPr lang="ru-RU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засновано, і до </a:t>
            </a:r>
            <a:r>
              <a:rPr lang="ru-RU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сьогодні</a:t>
            </a:r>
            <a:r>
              <a:rPr lang="uk-UA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9:18)</a:t>
            </a:r>
            <a:endParaRPr lang="es-ES" sz="1800" b="1" dirty="0">
              <a:solidFill>
                <a:srgbClr val="F6F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8C607-DFC0-5B78-C74C-A3C9FD5D82B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4"/>
                </a:solidFill>
              </a:rPr>
              <a:t>СЬОМА КАРА </a:t>
            </a:r>
            <a:r>
              <a:rPr lang="es-ES" sz="4400" b="1" dirty="0">
                <a:ln/>
                <a:solidFill>
                  <a:schemeClr val="accent4"/>
                </a:solidFill>
              </a:rPr>
              <a:t>(</a:t>
            </a:r>
            <a:r>
              <a:rPr lang="uk-UA" sz="4400" b="1" dirty="0">
                <a:ln/>
                <a:solidFill>
                  <a:schemeClr val="accent4"/>
                </a:solidFill>
              </a:rPr>
              <a:t>РУЙНІВНА</a:t>
            </a:r>
            <a:r>
              <a:rPr lang="es-ES" sz="4400" b="1" dirty="0">
                <a:ln/>
                <a:solidFill>
                  <a:schemeClr val="accent4"/>
                </a:solidFill>
              </a:rPr>
              <a:t>): </a:t>
            </a:r>
            <a:r>
              <a:rPr lang="uk-UA" sz="4400" b="1" dirty="0">
                <a:ln/>
                <a:solidFill>
                  <a:schemeClr val="accent4"/>
                </a:solidFill>
              </a:rPr>
              <a:t>ГРАД</a:t>
            </a:r>
            <a:endParaRPr lang="es-ES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7D08DB-D194-20D5-D98A-BFAA27CB5413}"/>
              </a:ext>
            </a:extLst>
          </p:cNvPr>
          <p:cNvSpPr txBox="1"/>
          <p:nvPr/>
        </p:nvSpPr>
        <p:spPr>
          <a:xfrm>
            <a:off x="4214751" y="2119418"/>
            <a:ext cx="3109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srgbClr val="2254AE"/>
                </a:solidFill>
                <a:latin typeface="Aptos" panose="02110004020202020204"/>
              </a:rPr>
              <a:t>Вихід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9:13-35.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CB47C43-8A27-DF18-8CAF-D79AA66E4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1341421"/>
              </p:ext>
            </p:extLst>
          </p:nvPr>
        </p:nvGraphicFramePr>
        <p:xfrm>
          <a:off x="356788" y="1705512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93BE1DE-D1E3-7200-756E-157F43160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1320446"/>
              </p:ext>
            </p:extLst>
          </p:nvPr>
        </p:nvGraphicFramePr>
        <p:xfrm>
          <a:off x="356788" y="4189395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D9F6C3D-0AE3-88FF-B73E-98094084F8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123" y="1564104"/>
            <a:ext cx="4150360" cy="5173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57219E-1DC4-344C-4662-0CBBF98A1690}"/>
              </a:ext>
            </a:extLst>
          </p:cNvPr>
          <p:cNvSpPr txBox="1"/>
          <p:nvPr/>
        </p:nvSpPr>
        <p:spPr>
          <a:xfrm>
            <a:off x="4214751" y="2519528"/>
            <a:ext cx="31094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Віра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єгиптян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була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випробувана</a:t>
            </a:r>
            <a:r>
              <a:rPr lang="ru-RU" sz="2000" b="1" dirty="0">
                <a:solidFill>
                  <a:prstClr val="black"/>
                </a:solidFill>
              </a:rPr>
              <a:t>. Той, </a:t>
            </a:r>
            <a:r>
              <a:rPr lang="ru-RU" sz="2000" b="1" dirty="0" err="1">
                <a:solidFill>
                  <a:prstClr val="black"/>
                </a:solidFill>
              </a:rPr>
              <a:t>хто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увірував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врятував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життя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своїм</a:t>
            </a:r>
            <a:r>
              <a:rPr lang="ru-RU" sz="2000" b="1" dirty="0">
                <a:solidFill>
                  <a:prstClr val="black"/>
                </a:solidFill>
              </a:rPr>
              <a:t> рабам і </a:t>
            </a:r>
            <a:r>
              <a:rPr lang="ru-RU" sz="2000" b="1" dirty="0" err="1">
                <a:solidFill>
                  <a:prstClr val="black"/>
                </a:solidFill>
              </a:rPr>
              <a:t>худобі</a:t>
            </a:r>
            <a:r>
              <a:rPr lang="ru-RU" sz="2000" b="1" dirty="0">
                <a:solidFill>
                  <a:prstClr val="black"/>
                </a:solidFill>
              </a:rPr>
              <a:t> (</a:t>
            </a:r>
            <a:r>
              <a:rPr lang="ru-RU" sz="2000" b="1" dirty="0" err="1">
                <a:solidFill>
                  <a:prstClr val="black"/>
                </a:solidFill>
              </a:rPr>
              <a:t>Вих</a:t>
            </a:r>
            <a:r>
              <a:rPr lang="ru-RU" sz="2000" b="1" dirty="0">
                <a:solidFill>
                  <a:prstClr val="black"/>
                </a:solidFill>
              </a:rPr>
              <a:t>. 9:20). Фараон не </a:t>
            </a:r>
            <a:r>
              <a:rPr lang="ru-RU" sz="2000" b="1" dirty="0" err="1">
                <a:solidFill>
                  <a:prstClr val="black"/>
                </a:solidFill>
              </a:rPr>
              <a:t>увірував</a:t>
            </a:r>
            <a:r>
              <a:rPr lang="ru-RU" sz="2000" b="1" dirty="0">
                <a:solidFill>
                  <a:prstClr val="black"/>
                </a:solidFill>
              </a:rPr>
              <a:t>, і </a:t>
            </a:r>
            <a:r>
              <a:rPr lang="ru-RU" sz="2000" b="1" dirty="0" err="1">
                <a:solidFill>
                  <a:prstClr val="black"/>
                </a:solidFill>
              </a:rPr>
              <a:t>хоча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визнав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гріх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покаяння</a:t>
            </a:r>
            <a:r>
              <a:rPr lang="ru-RU" sz="2000" b="1" dirty="0">
                <a:solidFill>
                  <a:prstClr val="black"/>
                </a:solidFill>
              </a:rPr>
              <a:t> не </a:t>
            </a:r>
            <a:r>
              <a:rPr lang="ru-RU" sz="2000" b="1" dirty="0" err="1">
                <a:solidFill>
                  <a:prstClr val="black"/>
                </a:solidFill>
              </a:rPr>
              <a:t>було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щирим</a:t>
            </a:r>
            <a:r>
              <a:rPr lang="ru-RU" sz="2000" b="1" dirty="0">
                <a:solidFill>
                  <a:prstClr val="black"/>
                </a:solidFill>
              </a:rPr>
              <a:t> (</a:t>
            </a:r>
            <a:r>
              <a:rPr lang="ru-RU" sz="2000" b="1" dirty="0" err="1">
                <a:solidFill>
                  <a:prstClr val="black"/>
                </a:solidFill>
              </a:rPr>
              <a:t>Вих</a:t>
            </a:r>
            <a:r>
              <a:rPr lang="ru-RU" sz="2000" b="1" dirty="0">
                <a:solidFill>
                  <a:prstClr val="black"/>
                </a:solidFill>
              </a:rPr>
              <a:t>. 9:27-30).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6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Graphic spid="3" grpId="0">
        <p:bldAsOne/>
      </p:bldGraphic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C150A-2268-4263-73BD-6E62C56B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D6FD46-6334-2167-4EA6-E2C13C1F94B8}"/>
              </a:ext>
            </a:extLst>
          </p:cNvPr>
          <p:cNvSpPr txBox="1"/>
          <p:nvPr/>
        </p:nvSpPr>
        <p:spPr>
          <a:xfrm>
            <a:off x="690562" y="676186"/>
            <a:ext cx="10810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Якщо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все ж не </a:t>
            </a:r>
            <a:r>
              <a:rPr lang="ru-RU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захочеш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відпустити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Мій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народ, то завтра Я наведу сарану на </a:t>
            </a:r>
            <a:r>
              <a:rPr lang="ru-RU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твій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край</a:t>
            </a:r>
            <a:r>
              <a:rPr lang="uk-UA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10:4)</a:t>
            </a:r>
            <a:endParaRPr lang="es-ES" sz="1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01CDCF-7EE7-2AED-519D-7A15EF303620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ВОСЬМА КАРА </a:t>
            </a:r>
            <a:r>
              <a:rPr lang="es-E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РУЙНІВНА</a:t>
            </a:r>
            <a:r>
              <a:rPr lang="es-E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): 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САРАНА</a:t>
            </a:r>
            <a:endParaRPr lang="es-E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B1F340-336F-B309-6D88-59272B1E7E67}"/>
              </a:ext>
            </a:extLst>
          </p:cNvPr>
          <p:cNvSpPr txBox="1"/>
          <p:nvPr/>
        </p:nvSpPr>
        <p:spPr>
          <a:xfrm>
            <a:off x="241283" y="4311690"/>
            <a:ext cx="3589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Вихід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10:1-20.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6BC07-2808-93E4-CBAA-9FA91EC3DB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9463725"/>
              </p:ext>
            </p:extLst>
          </p:nvPr>
        </p:nvGraphicFramePr>
        <p:xfrm>
          <a:off x="462663" y="1609259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DDCF6F-B541-DF30-7E69-010B5FB533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A7CFF1-7107-3639-B807-575CE68043D1}"/>
              </a:ext>
            </a:extLst>
          </p:cNvPr>
          <p:cNvSpPr txBox="1"/>
          <p:nvPr/>
        </p:nvSpPr>
        <p:spPr>
          <a:xfrm>
            <a:off x="241283" y="4711800"/>
            <a:ext cx="37115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Коли </a:t>
            </a:r>
            <a:r>
              <a:rPr lang="ru-RU" sz="2000" b="1" dirty="0" err="1">
                <a:solidFill>
                  <a:prstClr val="black"/>
                </a:solidFill>
              </a:rPr>
              <a:t>Єгипет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був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спустошений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єгиптяни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самі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благали</a:t>
            </a:r>
            <a:r>
              <a:rPr lang="ru-RU" sz="2000" b="1" dirty="0">
                <a:solidFill>
                  <a:prstClr val="black"/>
                </a:solidFill>
              </a:rPr>
              <a:t> фараона </a:t>
            </a:r>
            <a:r>
              <a:rPr lang="ru-RU" sz="2000" b="1" dirty="0" err="1">
                <a:solidFill>
                  <a:prstClr val="black"/>
                </a:solidFill>
              </a:rPr>
              <a:t>відпустити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Ізраїль</a:t>
            </a:r>
            <a:r>
              <a:rPr lang="ru-RU" sz="2000" b="1" dirty="0">
                <a:solidFill>
                  <a:prstClr val="black"/>
                </a:solidFill>
              </a:rPr>
              <a:t> (</a:t>
            </a:r>
            <a:r>
              <a:rPr lang="ru-RU" sz="2000" b="1" dirty="0" err="1">
                <a:solidFill>
                  <a:prstClr val="black"/>
                </a:solidFill>
              </a:rPr>
              <a:t>Вих</a:t>
            </a:r>
            <a:r>
              <a:rPr lang="ru-RU" sz="2000" b="1" dirty="0">
                <a:solidFill>
                  <a:prstClr val="black"/>
                </a:solidFill>
              </a:rPr>
              <a:t>. 10:7).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9CFFE-E128-A059-D1F9-8FDCB1D8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E65032-ED16-4008-6A46-5AF1B2CF2FA9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Тоді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Господь сказав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Мойсеєві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Простягни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свою руку до неба, і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настане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така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сильна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темрява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єгипетському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краї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її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можна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буде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відчути</a:t>
            </a:r>
            <a:r>
              <a:rPr lang="uk-UA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10:21)</a:t>
            </a:r>
            <a:endParaRPr lang="es-ES" sz="1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47BB59-4904-5FBA-CCB9-B71F88664C36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uk-UA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ДЕВ’ЯТА КАРА </a:t>
            </a:r>
            <a:r>
              <a:rPr lang="es-E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(</a:t>
            </a:r>
            <a:r>
              <a:rPr lang="uk-UA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РУЙНІВНА</a:t>
            </a:r>
            <a:r>
              <a:rPr lang="es-E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): </a:t>
            </a:r>
            <a:r>
              <a:rPr lang="uk-UA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ТЕМРЯВА</a:t>
            </a:r>
            <a:endParaRPr lang="es-E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A408383-1839-D338-FED0-30BEE13A4716}"/>
              </a:ext>
            </a:extLst>
          </p:cNvPr>
          <p:cNvSpPr txBox="1"/>
          <p:nvPr/>
        </p:nvSpPr>
        <p:spPr>
          <a:xfrm>
            <a:off x="224440" y="3858101"/>
            <a:ext cx="378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srgbClr val="626A6D"/>
                </a:solidFill>
                <a:latin typeface="Aptos" panose="02110004020202020204"/>
              </a:rPr>
              <a:t>Вихід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10:21-29.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B710B13-AE9B-7B60-645B-A8C8F8A6A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3142744"/>
              </p:ext>
            </p:extLst>
          </p:nvPr>
        </p:nvGraphicFramePr>
        <p:xfrm>
          <a:off x="441809" y="1503968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2240E1FD-744E-1BA6-31B7-404B377DC4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93DC52-8702-3997-4B43-2E8559CFAE88}"/>
              </a:ext>
            </a:extLst>
          </p:cNvPr>
          <p:cNvSpPr txBox="1"/>
          <p:nvPr/>
        </p:nvSpPr>
        <p:spPr>
          <a:xfrm>
            <a:off x="224440" y="4257054"/>
            <a:ext cx="37820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Життя</a:t>
            </a:r>
            <a:r>
              <a:rPr lang="ru-RU" sz="2000" b="1" dirty="0">
                <a:solidFill>
                  <a:prstClr val="black"/>
                </a:solidFill>
              </a:rPr>
              <a:t> в </a:t>
            </a:r>
            <a:r>
              <a:rPr lang="ru-RU" sz="2000" b="1" dirty="0" err="1">
                <a:solidFill>
                  <a:prstClr val="black"/>
                </a:solidFill>
              </a:rPr>
              <a:t>Єгипті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було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призупинено</a:t>
            </a:r>
            <a:r>
              <a:rPr lang="ru-RU" sz="2000" b="1" dirty="0">
                <a:solidFill>
                  <a:prstClr val="black"/>
                </a:solidFill>
              </a:rPr>
              <a:t> на три </a:t>
            </a:r>
            <a:r>
              <a:rPr lang="ru-RU" sz="2000" b="1" dirty="0" err="1">
                <a:solidFill>
                  <a:prstClr val="black"/>
                </a:solidFill>
              </a:rPr>
              <a:t>дні</a:t>
            </a:r>
            <a:r>
              <a:rPr lang="ru-RU" sz="2000" b="1" dirty="0">
                <a:solidFill>
                  <a:prstClr val="black"/>
                </a:solidFill>
              </a:rPr>
              <a:t> (за </a:t>
            </a:r>
            <a:r>
              <a:rPr lang="ru-RU" sz="2000" b="1" dirty="0" err="1">
                <a:solidFill>
                  <a:prstClr val="black"/>
                </a:solidFill>
              </a:rPr>
              <a:t>винятком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Гошену</a:t>
            </a:r>
            <a:r>
              <a:rPr lang="ru-RU" sz="2000" b="1" dirty="0">
                <a:solidFill>
                  <a:prstClr val="black"/>
                </a:solidFill>
              </a:rPr>
              <a:t>). Бог дав час на </a:t>
            </a:r>
            <a:r>
              <a:rPr lang="ru-RU" sz="2000" b="1" dirty="0" err="1">
                <a:solidFill>
                  <a:prstClr val="black"/>
                </a:solidFill>
              </a:rPr>
              <a:t>роздуми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яким</a:t>
            </a:r>
            <a:r>
              <a:rPr lang="ru-RU" sz="2000" b="1" dirty="0">
                <a:solidFill>
                  <a:prstClr val="black"/>
                </a:solidFill>
              </a:rPr>
              <a:t> фараон не </a:t>
            </a:r>
            <a:r>
              <a:rPr lang="ru-RU" sz="2000" b="1" dirty="0" err="1">
                <a:solidFill>
                  <a:prstClr val="black"/>
                </a:solidFill>
              </a:rPr>
              <a:t>скористався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належним</a:t>
            </a:r>
            <a:r>
              <a:rPr lang="ru-RU" sz="2000" b="1" dirty="0">
                <a:solidFill>
                  <a:prstClr val="black"/>
                </a:solidFill>
              </a:rPr>
              <a:t> чином.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0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112D0D-E55F-AA28-4AFF-44843A5ADA00}"/>
              </a:ext>
            </a:extLst>
          </p:cNvPr>
          <p:cNvSpPr txBox="1"/>
          <p:nvPr/>
        </p:nvSpPr>
        <p:spPr>
          <a:xfrm>
            <a:off x="270911" y="1612085"/>
            <a:ext cx="1145266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400" b="1" dirty="0">
                <a:latin typeface="Constantia" panose="02030602050306030303" pitchFamily="18" charset="0"/>
              </a:rPr>
              <a:t>«Перед злиттям кожної порази Мойсей повинен був розповісти про її характер і наслідки, аби цар міг уникнути її, якщо, звичайно, забажає. Після кожного відкинутого ним попередження прийде інше, більш грізне покарання, доки горде серце фараона не впокориться і він не визнає Творця небес і землі правдивим, живим Богом. Господь бажав дати єгиптянам змогу переконатися в тому, якою марною є мудрість їхніх великих мужів і якими безпорадними — їхні боги, якщо вони опиратимуться повелінням Єгови. Він покарає єгипетський народ за </a:t>
            </a:r>
            <a:r>
              <a:rPr lang="uk-UA" sz="2400" b="1" dirty="0" err="1">
                <a:latin typeface="Constantia" panose="02030602050306030303" pitchFamily="18" charset="0"/>
              </a:rPr>
              <a:t>ідолослужіння</a:t>
            </a:r>
            <a:r>
              <a:rPr lang="uk-UA" sz="2400" b="1" dirty="0">
                <a:latin typeface="Constantia" panose="02030602050306030303" pitchFamily="18" charset="0"/>
              </a:rPr>
              <a:t> та примусить замовкнути хвалькувату мову, якою вихваляються благословення, отримані від бездушних ідолів. Бог прославить Своє Ім'я, інші народи також затремтять, почувши про дії Його могутніх рук, а Божий народ залишить ідолопоклонство і в чистоті поклонятиметься Йому»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74E5FC-383C-D18E-234E-4DEC4C25BEFA}"/>
              </a:ext>
            </a:extLst>
          </p:cNvPr>
          <p:cNvSpPr txBox="1"/>
          <p:nvPr/>
        </p:nvSpPr>
        <p:spPr>
          <a:xfrm>
            <a:off x="67376" y="637859"/>
            <a:ext cx="980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/>
              <a:t>Еллен</a:t>
            </a:r>
            <a:r>
              <a:rPr lang="uk-UA" b="1" dirty="0"/>
              <a:t> Уайт «Патріархи і пророки» </a:t>
            </a:r>
            <a:r>
              <a:rPr lang="es-ES" b="1" dirty="0"/>
              <a:t>(</a:t>
            </a:r>
            <a:r>
              <a:rPr lang="uk-UA" b="1" dirty="0" err="1"/>
              <a:t>ст</a:t>
            </a:r>
            <a:r>
              <a:rPr lang="es-ES" b="1" dirty="0"/>
              <a:t>. 23</a:t>
            </a:r>
            <a:r>
              <a:rPr lang="uk-UA" b="1" dirty="0"/>
              <a:t>8</a:t>
            </a:r>
            <a:r>
              <a:rPr lang="es-E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51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59F55-A893-A990-A133-FAB2C0FA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F0C74-14A2-D2FD-B356-A218BBB973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agen que contiene persona, interior, a rayas, sostener&#10;&#10;El contenido generado por IA puede ser incorrecto.">
            <a:extLst>
              <a:ext uri="{FF2B5EF4-FFF2-40B4-BE49-F238E27FC236}">
                <a16:creationId xmlns:a16="http://schemas.microsoft.com/office/drawing/2014/main" id="{50EE0C82-4FD9-103F-6F5C-B928286D1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3E252-DC24-C923-8E28-0823DB5593D4}"/>
              </a:ext>
            </a:extLst>
          </p:cNvPr>
          <p:cNvSpPr txBox="1"/>
          <p:nvPr/>
        </p:nvSpPr>
        <p:spPr>
          <a:xfrm>
            <a:off x="0" y="293617"/>
            <a:ext cx="6400781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Закам’янілим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залишалось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серце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фараона, і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він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не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відпустив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Ізраїльтян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як і говорив Господь через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Мойсея</a:t>
            </a:r>
            <a:r>
              <a:rPr kumimoji="0" lang="uk-UA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»</a:t>
            </a:r>
            <a:endParaRPr kumimoji="0" lang="es-ES" sz="3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196B24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Вихід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9:35</a:t>
            </a:r>
          </a:p>
        </p:txBody>
      </p:sp>
    </p:spTree>
    <p:extLst>
      <p:ext uri="{BB962C8B-B14F-4D97-AF65-F5344CB8AC3E}">
        <p14:creationId xmlns:p14="http://schemas.microsoft.com/office/powerpoint/2010/main" val="35000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752233-2D7B-5003-51DD-2A0D336D4302}"/>
              </a:ext>
            </a:extLst>
          </p:cNvPr>
          <p:cNvSpPr txBox="1"/>
          <p:nvPr/>
        </p:nvSpPr>
        <p:spPr>
          <a:xfrm>
            <a:off x="6362599" y="3768382"/>
            <a:ext cx="581977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rgbClr val="4F7F0D"/>
                </a:solidFill>
              </a:rPr>
              <a:t>Передмови</a:t>
            </a:r>
            <a:r>
              <a:rPr lang="es-ES" sz="2000" b="1" dirty="0">
                <a:solidFill>
                  <a:srgbClr val="4F7F0D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Боротьба змій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7:8-12)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Закам’яніле серце (Вихід</a:t>
            </a:r>
            <a:r>
              <a:rPr lang="es-ES" sz="2000" b="1" dirty="0"/>
              <a:t> 7:13)</a:t>
            </a:r>
          </a:p>
          <a:p>
            <a:pPr>
              <a:spcBef>
                <a:spcPts val="1800"/>
              </a:spcBef>
            </a:pPr>
            <a:r>
              <a:rPr lang="uk-UA" sz="2000" b="1" dirty="0">
                <a:solidFill>
                  <a:srgbClr val="263DCA"/>
                </a:solidFill>
              </a:rPr>
              <a:t>Кари</a:t>
            </a:r>
            <a:r>
              <a:rPr lang="es-ES" sz="2000" b="1" dirty="0">
                <a:solidFill>
                  <a:srgbClr val="263DCA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Три легкі кари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7:14-8:19)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Три тяжкі кари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8:20-9:12)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Три руйнівні кари </a:t>
            </a:r>
            <a:r>
              <a:rPr lang="es-ES" sz="2000" b="1" dirty="0"/>
              <a:t>(</a:t>
            </a:r>
            <a:r>
              <a:rPr lang="uk-UA" sz="2000" b="1" dirty="0"/>
              <a:t>Вихід </a:t>
            </a:r>
            <a:r>
              <a:rPr lang="es-ES" sz="2000" b="1" dirty="0"/>
              <a:t>9:13-10:29)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3EB75B-1830-7BA1-58B6-07C3FE278B8F}"/>
              </a:ext>
            </a:extLst>
          </p:cNvPr>
          <p:cNvSpPr txBox="1"/>
          <p:nvPr/>
        </p:nvSpPr>
        <p:spPr>
          <a:xfrm>
            <a:off x="161924" y="130441"/>
            <a:ext cx="6543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народ Божий мав </a:t>
            </a:r>
            <a:r>
              <a:rPr lang="ru-RU" sz="2000" b="1" dirty="0" err="1"/>
              <a:t>вступити</a:t>
            </a:r>
            <a:r>
              <a:rPr lang="ru-RU" sz="2000" b="1" dirty="0"/>
              <a:t> у </a:t>
            </a:r>
            <a:r>
              <a:rPr lang="ru-RU" sz="2000" b="1" dirty="0" err="1"/>
              <a:t>війну</a:t>
            </a:r>
            <a:r>
              <a:rPr lang="ru-RU" sz="2000" b="1" dirty="0"/>
              <a:t>, Бог </a:t>
            </a:r>
            <a:r>
              <a:rPr lang="ru-RU" sz="2000" b="1" dirty="0" err="1"/>
              <a:t>наказував</a:t>
            </a:r>
            <a:r>
              <a:rPr lang="ru-RU" sz="2000" b="1" dirty="0"/>
              <a:t> </a:t>
            </a:r>
            <a:r>
              <a:rPr lang="ru-RU" sz="2000" b="1" dirty="0" err="1"/>
              <a:t>спершу</a:t>
            </a:r>
            <a:r>
              <a:rPr lang="ru-RU" sz="2000" b="1" dirty="0"/>
              <a:t> </a:t>
            </a:r>
            <a:r>
              <a:rPr lang="ru-RU" sz="2000" b="1" dirty="0" err="1"/>
              <a:t>обговорити</a:t>
            </a:r>
            <a:r>
              <a:rPr lang="ru-RU" sz="2000" b="1" dirty="0"/>
              <a:t> </a:t>
            </a:r>
            <a:r>
              <a:rPr lang="ru-RU" sz="2000" b="1" dirty="0" err="1"/>
              <a:t>умови</a:t>
            </a:r>
            <a:r>
              <a:rPr lang="ru-RU" sz="2000" b="1" dirty="0"/>
              <a:t> миру. </a:t>
            </a:r>
            <a:r>
              <a:rPr lang="ru-RU" sz="2000" b="1" dirty="0" err="1"/>
              <a:t>Якщо</a:t>
            </a:r>
            <a:r>
              <a:rPr lang="ru-RU" sz="2000" b="1" dirty="0"/>
              <a:t> не вдавалось </a:t>
            </a:r>
            <a:r>
              <a:rPr lang="ru-RU" sz="2000" b="1" dirty="0" err="1"/>
              <a:t>досягти</a:t>
            </a:r>
            <a:r>
              <a:rPr lang="ru-RU" sz="2000" b="1" dirty="0"/>
              <a:t> </a:t>
            </a:r>
            <a:r>
              <a:rPr lang="ru-RU" sz="2000" b="1" dirty="0" err="1"/>
              <a:t>згоди</a:t>
            </a:r>
            <a:r>
              <a:rPr lang="ru-RU" sz="2000" b="1" dirty="0"/>
              <a:t>, </a:t>
            </a:r>
            <a:r>
              <a:rPr lang="ru-RU" sz="2000" b="1" dirty="0" err="1"/>
              <a:t>тоді</a:t>
            </a:r>
            <a:r>
              <a:rPr lang="ru-RU" sz="2000" b="1" dirty="0"/>
              <a:t> </a:t>
            </a:r>
            <a:r>
              <a:rPr lang="ru-RU" sz="2000" b="1" dirty="0" err="1"/>
              <a:t>слід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переходити</a:t>
            </a:r>
            <a:r>
              <a:rPr lang="ru-RU" sz="2000" b="1" dirty="0"/>
              <a:t> до </a:t>
            </a:r>
            <a:r>
              <a:rPr lang="ru-RU" sz="2000" b="1" dirty="0" err="1"/>
              <a:t>дій</a:t>
            </a:r>
            <a:r>
              <a:rPr lang="ru-RU" sz="2000" b="1" dirty="0"/>
              <a:t> (</a:t>
            </a:r>
            <a:r>
              <a:rPr lang="ru-RU" sz="2000" b="1" dirty="0" err="1"/>
              <a:t>Повт</a:t>
            </a:r>
            <a:r>
              <a:rPr lang="ru-RU" sz="2000" b="1" dirty="0"/>
              <a:t>. Зак. 20:10–12).</a:t>
            </a:r>
            <a:endParaRPr lang="es-ES" sz="2000" b="1" dirty="0"/>
          </a:p>
        </p:txBody>
      </p:sp>
      <p:pic>
        <p:nvPicPr>
          <p:cNvPr id="5" name="Imagen 4" descr="Un pastel de bodas&#10;&#10;El contenido generado por IA puede ser incorrecto.">
            <a:extLst>
              <a:ext uri="{FF2B5EF4-FFF2-40B4-BE49-F238E27FC236}">
                <a16:creationId xmlns:a16="http://schemas.microsoft.com/office/drawing/2014/main" id="{94173006-7BB6-E051-F500-D68C7719D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75" y="335126"/>
            <a:ext cx="5336096" cy="2864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fila, tabla, grande, montón&#10;&#10;El contenido generado por IA puede ser incorrecto.">
            <a:extLst>
              <a:ext uri="{FF2B5EF4-FFF2-40B4-BE49-F238E27FC236}">
                <a16:creationId xmlns:a16="http://schemas.microsoft.com/office/drawing/2014/main" id="{4DB78BC9-AC11-2CC2-595A-A3E13F335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8" y="3922386"/>
            <a:ext cx="4225933" cy="2597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33701EE-55DF-BCA0-768A-0C90FF8C9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10025" y="3922385"/>
            <a:ext cx="1809752" cy="280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B554827B-3D73-6FC5-2D56-772F326984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786" y="5108683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B1489463-AD26-82A5-6571-758D70F6C8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786" y="3800249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79A316D-86B5-9EB8-4549-E8BE341B16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33184" y="5532909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magen que contiene monitor, pantalla, computadora, firmar&#10;&#10;El contenido generado por IA puede ser incorrecto.">
            <a:extLst>
              <a:ext uri="{FF2B5EF4-FFF2-40B4-BE49-F238E27FC236}">
                <a16:creationId xmlns:a16="http://schemas.microsoft.com/office/drawing/2014/main" id="{D5B0FAEE-5089-56BC-82DA-783E8A4CDE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33184" y="592289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F828DBF-D763-812E-FBEF-2D6A94C663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33184" y="4240441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106AF38-DD73-A16A-1B04-C5A2B5255A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33184" y="4616236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El contenido generado por IA puede ser incorrecto.">
            <a:extLst>
              <a:ext uri="{FF2B5EF4-FFF2-40B4-BE49-F238E27FC236}">
                <a16:creationId xmlns:a16="http://schemas.microsoft.com/office/drawing/2014/main" id="{79681E11-24CD-1221-1E2C-1F00C50A6C8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33184" y="631352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DAC17A-4566-3704-2BA7-CD93EBE5778A}"/>
              </a:ext>
            </a:extLst>
          </p:cNvPr>
          <p:cNvSpPr txBox="1"/>
          <p:nvPr/>
        </p:nvSpPr>
        <p:spPr>
          <a:xfrm>
            <a:off x="161921" y="2564493"/>
            <a:ext cx="6543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</a:t>
            </a:r>
            <a:r>
              <a:rPr lang="ru-RU" sz="2000" b="1" dirty="0" err="1"/>
              <a:t>почалися</a:t>
            </a:r>
            <a:r>
              <a:rPr lang="ru-RU" sz="2000" b="1" dirty="0"/>
              <a:t> кари, </a:t>
            </a:r>
            <a:r>
              <a:rPr lang="ru-RU" sz="2000" b="1" dirty="0" err="1"/>
              <a:t>жоден</a:t>
            </a:r>
            <a:r>
              <a:rPr lang="ru-RU" sz="2000" b="1" dirty="0"/>
              <a:t> бог у </a:t>
            </a:r>
            <a:r>
              <a:rPr lang="ru-RU" sz="2000" b="1" dirty="0" err="1"/>
              <a:t>величезному</a:t>
            </a:r>
            <a:r>
              <a:rPr lang="ru-RU" sz="2000" b="1" dirty="0"/>
              <a:t> </a:t>
            </a:r>
            <a:r>
              <a:rPr lang="ru-RU" sz="2000" b="1" dirty="0" err="1"/>
              <a:t>єгипетському</a:t>
            </a:r>
            <a:r>
              <a:rPr lang="ru-RU" sz="2000" b="1" dirty="0"/>
              <a:t> </a:t>
            </a:r>
            <a:r>
              <a:rPr lang="ru-RU" sz="2000" b="1" dirty="0" err="1"/>
              <a:t>пантеоні</a:t>
            </a:r>
            <a:r>
              <a:rPr lang="ru-RU" sz="2000" b="1" dirty="0"/>
              <a:t> не </a:t>
            </a:r>
            <a:r>
              <a:rPr lang="ru-RU" sz="2000" b="1" dirty="0" err="1"/>
              <a:t>зміг</a:t>
            </a:r>
            <a:r>
              <a:rPr lang="ru-RU" sz="2000" b="1" dirty="0"/>
              <a:t> </a:t>
            </a:r>
            <a:r>
              <a:rPr lang="ru-RU" sz="2000" b="1" dirty="0" err="1"/>
              <a:t>захистити</a:t>
            </a:r>
            <a:r>
              <a:rPr lang="ru-RU" sz="2000" b="1" dirty="0"/>
              <a:t> </a:t>
            </a:r>
            <a:r>
              <a:rPr lang="ru-RU" sz="2000" b="1" dirty="0" err="1"/>
              <a:t>Єгипет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сили</a:t>
            </a:r>
            <a:r>
              <a:rPr lang="ru-RU" sz="2000" b="1" dirty="0"/>
              <a:t> </a:t>
            </a:r>
            <a:r>
              <a:rPr lang="ru-RU" sz="2000" b="1" dirty="0" err="1"/>
              <a:t>єдиного</a:t>
            </a:r>
            <a:r>
              <a:rPr lang="ru-RU" sz="2000" b="1" dirty="0"/>
              <a:t> й </a:t>
            </a:r>
            <a:r>
              <a:rPr lang="ru-RU" sz="2000" b="1" dirty="0" err="1"/>
              <a:t>істинного</a:t>
            </a:r>
            <a:r>
              <a:rPr lang="ru-RU" sz="2000" b="1" dirty="0"/>
              <a:t> Бога.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99A7AC-BB09-3D6B-1080-81E4096BF6E5}"/>
              </a:ext>
            </a:extLst>
          </p:cNvPr>
          <p:cNvSpPr txBox="1"/>
          <p:nvPr/>
        </p:nvSpPr>
        <p:spPr>
          <a:xfrm>
            <a:off x="161922" y="1505202"/>
            <a:ext cx="6543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Так само Бог учинив </a:t>
            </a:r>
            <a:r>
              <a:rPr lang="ru-RU" sz="2000" b="1" dirty="0" err="1"/>
              <a:t>із</a:t>
            </a:r>
            <a:r>
              <a:rPr lang="ru-RU" sz="2000" b="1" dirty="0"/>
              <a:t> </a:t>
            </a:r>
            <a:r>
              <a:rPr lang="ru-RU" sz="2000" b="1" dirty="0" err="1"/>
              <a:t>Єгиптом</a:t>
            </a:r>
            <a:r>
              <a:rPr lang="ru-RU" sz="2000" b="1" dirty="0"/>
              <a:t>.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зроблено</a:t>
            </a:r>
            <a:r>
              <a:rPr lang="ru-RU" sz="2000" b="1" dirty="0"/>
              <a:t> </a:t>
            </a:r>
            <a:r>
              <a:rPr lang="ru-RU" sz="2000" b="1" dirty="0" err="1"/>
              <a:t>спробу</a:t>
            </a:r>
            <a:r>
              <a:rPr lang="ru-RU" sz="2000" b="1" dirty="0"/>
              <a:t> мирного </a:t>
            </a:r>
            <a:r>
              <a:rPr lang="ru-RU" sz="2000" b="1" dirty="0" err="1"/>
              <a:t>вирішення</a:t>
            </a:r>
            <a:r>
              <a:rPr lang="ru-RU" sz="2000" b="1" dirty="0"/>
              <a:t>, але Тутмос </a:t>
            </a:r>
            <a:r>
              <a:rPr lang="ru-RU" sz="2000" b="1" dirty="0" err="1"/>
              <a:t>відмовився</a:t>
            </a:r>
            <a:r>
              <a:rPr lang="ru-RU" sz="2000" b="1" dirty="0"/>
              <a:t> </a:t>
            </a:r>
            <a:r>
              <a:rPr lang="ru-RU" sz="2000" b="1" dirty="0" err="1"/>
              <a:t>її</a:t>
            </a:r>
            <a:r>
              <a:rPr lang="ru-RU" sz="2000" b="1" dirty="0"/>
              <a:t> </a:t>
            </a:r>
            <a:r>
              <a:rPr lang="ru-RU" sz="2000" b="1" dirty="0" err="1"/>
              <a:t>прийняти</a:t>
            </a:r>
            <a:r>
              <a:rPr lang="ru-RU" sz="2000" b="1" dirty="0"/>
              <a:t>. Настав час </a:t>
            </a:r>
            <a:r>
              <a:rPr lang="ru-RU" sz="2000" b="1" dirty="0" err="1"/>
              <a:t>діяти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269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8A80C-338E-C7CA-2732-4E7A7F06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parado, sostener&#10;&#10;El contenido generado por IA puede ser incorrecto.">
            <a:extLst>
              <a:ext uri="{FF2B5EF4-FFF2-40B4-BE49-F238E27FC236}">
                <a16:creationId xmlns:a16="http://schemas.microsoft.com/office/drawing/2014/main" id="{CC4848F7-4CE5-44F8-FDD6-8A7066EB80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297" y="360828"/>
            <a:ext cx="4694384" cy="636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persona, sostener, mujer, jugador&#10;&#10;El contenido generado por IA puede ser incorrecto.">
            <a:extLst>
              <a:ext uri="{FF2B5EF4-FFF2-40B4-BE49-F238E27FC236}">
                <a16:creationId xmlns:a16="http://schemas.microsoft.com/office/drawing/2014/main" id="{9035E35C-5379-939A-8495-370D8743D0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4" y="360828"/>
            <a:ext cx="5355865" cy="6366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BAD165-29AD-D175-0BAB-F2B24B1F4CC0}"/>
              </a:ext>
            </a:extLst>
          </p:cNvPr>
          <p:cNvSpPr txBox="1"/>
          <p:nvPr/>
        </p:nvSpPr>
        <p:spPr>
          <a:xfrm>
            <a:off x="4995426" y="2686678"/>
            <a:ext cx="4833746" cy="1240430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C79399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uk-UA" sz="6000" b="1" dirty="0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ПЕРЕДМОВИ</a:t>
            </a:r>
            <a:endParaRPr lang="es-ES" sz="6000" b="1" dirty="0">
              <a:ln/>
              <a:solidFill>
                <a:srgbClr val="783E45"/>
              </a:solidFill>
              <a:effectLst>
                <a:outerShdw blurRad="50800" dist="76200" dir="13500000" algn="br" rotWithShape="0">
                  <a:srgbClr val="5E3035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8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A5781A-76FA-237E-6E92-F5148238EDC4}"/>
              </a:ext>
            </a:extLst>
          </p:cNvPr>
          <p:cNvSpPr txBox="1"/>
          <p:nvPr/>
        </p:nvSpPr>
        <p:spPr>
          <a:xfrm>
            <a:off x="1" y="-57750"/>
            <a:ext cx="1036260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uk-UA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B4F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БОРОТЬБА ЗМІЙ</a:t>
            </a:r>
            <a:endParaRPr lang="es-ES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rgbClr val="BB4F2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758F2-9F4C-8465-50E1-EDB79CDA39C7}"/>
              </a:ext>
            </a:extLst>
          </p:cNvPr>
          <p:cNvSpPr txBox="1"/>
          <p:nvPr/>
        </p:nvSpPr>
        <p:spPr>
          <a:xfrm>
            <a:off x="204491" y="523909"/>
            <a:ext cx="9953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3A4567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Кожний</a:t>
            </a:r>
            <a:r>
              <a:rPr lang="ru-RU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із</a:t>
            </a:r>
            <a:r>
              <a:rPr lang="ru-RU" b="1" dirty="0">
                <a:solidFill>
                  <a:srgbClr val="3A4567"/>
                </a:solidFill>
                <a:latin typeface="Comic Sans MS" panose="030F0702030302020204" pitchFamily="66" charset="0"/>
              </a:rPr>
              <a:t> них кинув </a:t>
            </a:r>
            <a:r>
              <a:rPr lang="ru-RU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свій</a:t>
            </a:r>
            <a:r>
              <a:rPr lang="ru-RU" b="1" dirty="0">
                <a:solidFill>
                  <a:srgbClr val="3A4567"/>
                </a:solidFill>
                <a:latin typeface="Comic Sans MS" panose="030F0702030302020204" pitchFamily="66" charset="0"/>
              </a:rPr>
              <a:t> посох і вони </a:t>
            </a:r>
            <a:r>
              <a:rPr lang="ru-RU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перетворилися</a:t>
            </a:r>
            <a:r>
              <a:rPr lang="ru-RU" b="1" dirty="0">
                <a:solidFill>
                  <a:srgbClr val="3A4567"/>
                </a:solidFill>
                <a:latin typeface="Comic Sans MS" panose="030F0702030302020204" pitchFamily="66" charset="0"/>
              </a:rPr>
              <a:t> у </a:t>
            </a:r>
            <a:r>
              <a:rPr lang="ru-RU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зміїв</a:t>
            </a:r>
            <a:r>
              <a:rPr lang="ru-RU" b="1" dirty="0">
                <a:solidFill>
                  <a:srgbClr val="3A4567"/>
                </a:solidFill>
                <a:latin typeface="Comic Sans MS" panose="030F0702030302020204" pitchFamily="66" charset="0"/>
              </a:rPr>
              <a:t>. </a:t>
            </a:r>
            <a:r>
              <a:rPr lang="ru-RU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Однак</a:t>
            </a:r>
            <a:r>
              <a:rPr lang="ru-RU" b="1" dirty="0">
                <a:solidFill>
                  <a:srgbClr val="3A4567"/>
                </a:solidFill>
                <a:latin typeface="Comic Sans MS" panose="030F0702030302020204" pitchFamily="66" charset="0"/>
              </a:rPr>
              <a:t> посох Аарона </a:t>
            </a:r>
            <a:r>
              <a:rPr lang="ru-RU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проковтнув</a:t>
            </a:r>
            <a:r>
              <a:rPr lang="ru-RU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їхні</a:t>
            </a:r>
            <a:r>
              <a:rPr lang="ru-RU" b="1" dirty="0">
                <a:solidFill>
                  <a:srgbClr val="3A4567"/>
                </a:solidFill>
                <a:latin typeface="Comic Sans MS" panose="030F0702030302020204" pitchFamily="66" charset="0"/>
              </a:rPr>
              <a:t> посохи</a:t>
            </a:r>
            <a:r>
              <a:rPr lang="uk-UA" b="1" dirty="0">
                <a:solidFill>
                  <a:srgbClr val="3A4567"/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 7:1</a:t>
            </a:r>
            <a:r>
              <a:rPr lang="uk-UA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2</a:t>
            </a:r>
            <a:r>
              <a:rPr lang="es-ES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0B65F5-184A-D4E4-6B37-DB6DEE7E580C}"/>
              </a:ext>
            </a:extLst>
          </p:cNvPr>
          <p:cNvSpPr txBox="1"/>
          <p:nvPr/>
        </p:nvSpPr>
        <p:spPr>
          <a:xfrm>
            <a:off x="175138" y="1330949"/>
            <a:ext cx="6673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Бог сказав,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визволення</a:t>
            </a:r>
            <a:r>
              <a:rPr lang="ru-RU" sz="2000" b="1" dirty="0"/>
              <a:t> </a:t>
            </a:r>
            <a:r>
              <a:rPr lang="ru-RU" sz="2000" b="1" dirty="0" err="1"/>
              <a:t>Ізраїлю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війною</a:t>
            </a:r>
            <a:r>
              <a:rPr lang="ru-RU" sz="2000" b="1" dirty="0"/>
              <a:t>, яку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особисто</a:t>
            </a:r>
            <a:r>
              <a:rPr lang="ru-RU" sz="2000" b="1" dirty="0"/>
              <a:t> </a:t>
            </a:r>
            <a:r>
              <a:rPr lang="ru-RU" sz="2000" b="1" dirty="0" err="1"/>
              <a:t>вів</a:t>
            </a:r>
            <a:r>
              <a:rPr lang="ru-RU" sz="2000" b="1" dirty="0"/>
              <a:t> </a:t>
            </a:r>
            <a:r>
              <a:rPr lang="ru-RU" sz="2000" b="1" dirty="0" err="1"/>
              <a:t>проти</a:t>
            </a:r>
            <a:r>
              <a:rPr lang="ru-RU" sz="2000" b="1" dirty="0"/>
              <a:t> </a:t>
            </a:r>
            <a:r>
              <a:rPr lang="ru-RU" sz="2000" b="1" dirty="0" err="1"/>
              <a:t>єгипетських</a:t>
            </a:r>
            <a:r>
              <a:rPr lang="ru-RU" sz="2000" b="1" dirty="0"/>
              <a:t> </a:t>
            </a:r>
            <a:r>
              <a:rPr lang="ru-RU" sz="2000" b="1" dirty="0" err="1"/>
              <a:t>богів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12:12; </a:t>
            </a:r>
            <a:r>
              <a:rPr lang="ru-RU" sz="2000" b="1" dirty="0" err="1"/>
              <a:t>Чис</a:t>
            </a:r>
            <a:r>
              <a:rPr lang="ru-RU" sz="2000" b="1" dirty="0"/>
              <a:t>. 33:4).</a:t>
            </a:r>
            <a:endParaRPr lang="es-ES" sz="2000" b="1" dirty="0"/>
          </a:p>
        </p:txBody>
      </p:sp>
      <p:pic>
        <p:nvPicPr>
          <p:cNvPr id="7" name="Imagen 6" descr="Imagen que contiene persona, a rayas, corbata, vistiendo&#10;&#10;El contenido generado por IA puede ser incorrecto.">
            <a:extLst>
              <a:ext uri="{FF2B5EF4-FFF2-40B4-BE49-F238E27FC236}">
                <a16:creationId xmlns:a16="http://schemas.microsoft.com/office/drawing/2014/main" id="{99C8C92B-BB39-DAB2-5C88-2A6D9B9A7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155" y="57324"/>
            <a:ext cx="1928153" cy="3429426"/>
          </a:xfrm>
          <a:prstGeom prst="rect">
            <a:avLst/>
          </a:prstGeom>
        </p:spPr>
      </p:pic>
      <p:pic>
        <p:nvPicPr>
          <p:cNvPr id="13" name="Imagen 12" descr="Pintura de unas personas&#10;&#10;El contenido generado por IA puede ser incorrecto.">
            <a:extLst>
              <a:ext uri="{FF2B5EF4-FFF2-40B4-BE49-F238E27FC236}">
                <a16:creationId xmlns:a16="http://schemas.microsoft.com/office/drawing/2014/main" id="{75929E2A-56AF-9B1E-B736-87811D91B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601" y="3181150"/>
            <a:ext cx="5970524" cy="3525927"/>
          </a:xfrm>
          <a:prstGeom prst="rect">
            <a:avLst/>
          </a:prstGeom>
          <a:ln w="38100" cap="sq">
            <a:solidFill>
              <a:srgbClr val="E08C6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13FD9F9-09C2-AF44-F67F-8D02EB2C3B59}"/>
              </a:ext>
            </a:extLst>
          </p:cNvPr>
          <p:cNvSpPr txBox="1"/>
          <p:nvPr/>
        </p:nvSpPr>
        <p:spPr>
          <a:xfrm>
            <a:off x="6238874" y="3522983"/>
            <a:ext cx="59531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Перетворивши</a:t>
            </a:r>
            <a:r>
              <a:rPr lang="ru-RU" sz="2000" b="1" dirty="0"/>
              <a:t> жезл на </a:t>
            </a:r>
            <a:r>
              <a:rPr lang="ru-RU" sz="2000" b="1" dirty="0" err="1"/>
              <a:t>змію</a:t>
            </a:r>
            <a:r>
              <a:rPr lang="ru-RU" sz="2000" b="1" dirty="0"/>
              <a:t>, Бог кинув </a:t>
            </a:r>
            <a:r>
              <a:rPr lang="ru-RU" sz="2000" b="1" dirty="0" err="1"/>
              <a:t>прямий</a:t>
            </a:r>
            <a:r>
              <a:rPr lang="ru-RU" sz="2000" b="1" dirty="0"/>
              <a:t> </a:t>
            </a:r>
            <a:r>
              <a:rPr lang="ru-RU" sz="2000" b="1" dirty="0" err="1"/>
              <a:t>виклик</a:t>
            </a:r>
            <a:r>
              <a:rPr lang="ru-RU" sz="2000" b="1" dirty="0"/>
              <a:t> </a:t>
            </a:r>
            <a:r>
              <a:rPr lang="ru-RU" sz="2000" b="1" dirty="0" err="1"/>
              <a:t>цій</a:t>
            </a:r>
            <a:r>
              <a:rPr lang="ru-RU" sz="2000" b="1" dirty="0"/>
              <a:t> </a:t>
            </a:r>
            <a:r>
              <a:rPr lang="ru-RU" sz="2000" b="1" dirty="0" err="1"/>
              <a:t>богині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7:10).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зможе</a:t>
            </a:r>
            <a:r>
              <a:rPr lang="ru-RU" sz="2000" b="1" dirty="0"/>
              <a:t> вона </a:t>
            </a:r>
            <a:r>
              <a:rPr lang="ru-RU" sz="2000" b="1" dirty="0" err="1"/>
              <a:t>захистити</a:t>
            </a:r>
            <a:r>
              <a:rPr lang="ru-RU" sz="2000" b="1" dirty="0"/>
              <a:t> фараона?</a:t>
            </a:r>
            <a:endParaRPr lang="es-ES" sz="2000" b="1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270841-C439-4E99-8C90-D7E2A02E7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5873" y="1438853"/>
            <a:ext cx="2775149" cy="19901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22322A-8022-85C6-A809-BE559355E2EF}"/>
              </a:ext>
            </a:extLst>
          </p:cNvPr>
          <p:cNvSpPr txBox="1"/>
          <p:nvPr/>
        </p:nvSpPr>
        <p:spPr>
          <a:xfrm>
            <a:off x="173601" y="2346611"/>
            <a:ext cx="6673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 </a:t>
            </a:r>
            <a:r>
              <a:rPr lang="ru-RU" sz="2000" b="1" dirty="0" err="1"/>
              <a:t>своїй</a:t>
            </a:r>
            <a:r>
              <a:rPr lang="ru-RU" sz="2000" b="1" dirty="0"/>
              <a:t> </a:t>
            </a:r>
            <a:r>
              <a:rPr lang="ru-RU" sz="2000" b="1" dirty="0" err="1"/>
              <a:t>короні</a:t>
            </a:r>
            <a:r>
              <a:rPr lang="ru-RU" sz="2000" b="1" dirty="0"/>
              <a:t>, </a:t>
            </a:r>
            <a:r>
              <a:rPr lang="ru-RU" sz="2000" b="1" dirty="0" err="1"/>
              <a:t>символі</a:t>
            </a:r>
            <a:r>
              <a:rPr lang="ru-RU" sz="2000" b="1" dirty="0"/>
              <a:t> </a:t>
            </a:r>
            <a:r>
              <a:rPr lang="ru-RU" sz="2000" b="1" dirty="0" err="1"/>
              <a:t>своєї</a:t>
            </a:r>
            <a:r>
              <a:rPr lang="ru-RU" sz="2000" b="1" dirty="0"/>
              <a:t> </a:t>
            </a:r>
            <a:r>
              <a:rPr lang="ru-RU" sz="2000" b="1" dirty="0" err="1"/>
              <a:t>влади</a:t>
            </a:r>
            <a:r>
              <a:rPr lang="ru-RU" sz="2000" b="1" dirty="0"/>
              <a:t>, фараон носив </a:t>
            </a:r>
            <a:r>
              <a:rPr lang="ru-RU" sz="2000" b="1" dirty="0" err="1"/>
              <a:t>прекрасну</a:t>
            </a:r>
            <a:r>
              <a:rPr lang="ru-RU" sz="2000" b="1" dirty="0"/>
              <a:t> кобру, яка </a:t>
            </a:r>
            <a:r>
              <a:rPr lang="ru-RU" sz="2000" b="1" dirty="0" err="1"/>
              <a:t>уособлювала</a:t>
            </a:r>
            <a:r>
              <a:rPr lang="ru-RU" sz="2000" b="1" dirty="0"/>
              <a:t> богиню </a:t>
            </a:r>
            <a:r>
              <a:rPr lang="ru-RU" sz="2000" b="1" dirty="0" err="1"/>
              <a:t>Уаджет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6FC0F6-9B03-5367-D796-5741C791E609}"/>
              </a:ext>
            </a:extLst>
          </p:cNvPr>
          <p:cNvSpPr txBox="1"/>
          <p:nvPr/>
        </p:nvSpPr>
        <p:spPr>
          <a:xfrm>
            <a:off x="6238874" y="6154473"/>
            <a:ext cx="5970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Таким чином Бог показав,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саме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, а не </a:t>
            </a:r>
            <a:r>
              <a:rPr lang="ru-RU" sz="2000" b="1" dirty="0" err="1"/>
              <a:t>єгипетські</a:t>
            </a:r>
            <a:r>
              <a:rPr lang="ru-RU" sz="2000" b="1" dirty="0"/>
              <a:t> боги, </a:t>
            </a:r>
            <a:r>
              <a:rPr lang="ru-RU" sz="2000" b="1" dirty="0" err="1"/>
              <a:t>володіє</a:t>
            </a:r>
            <a:r>
              <a:rPr lang="ru-RU" sz="2000" b="1" dirty="0"/>
              <a:t> </a:t>
            </a:r>
            <a:r>
              <a:rPr lang="ru-RU" sz="2000" b="1" dirty="0" err="1"/>
              <a:t>найвищою</a:t>
            </a:r>
            <a:r>
              <a:rPr lang="ru-RU" sz="2000" b="1" dirty="0"/>
              <a:t> силою і </a:t>
            </a:r>
            <a:r>
              <a:rPr lang="ru-RU" sz="2000" b="1" dirty="0" err="1"/>
              <a:t>владою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8DDBEB-529F-6458-00BC-0FDECC76B4CB}"/>
              </a:ext>
            </a:extLst>
          </p:cNvPr>
          <p:cNvSpPr txBox="1"/>
          <p:nvPr/>
        </p:nvSpPr>
        <p:spPr>
          <a:xfrm>
            <a:off x="6238874" y="4523257"/>
            <a:ext cx="59705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Сатана </a:t>
            </a:r>
            <a:r>
              <a:rPr lang="ru-RU" sz="2000" b="1" dirty="0" err="1"/>
              <a:t>відтворив</a:t>
            </a:r>
            <a:r>
              <a:rPr lang="ru-RU" sz="2000" b="1" dirty="0"/>
              <a:t> чудо за </a:t>
            </a:r>
            <a:r>
              <a:rPr lang="ru-RU" sz="2000" b="1" dirty="0" err="1"/>
              <a:t>допомогою</a:t>
            </a:r>
            <a:r>
              <a:rPr lang="ru-RU" sz="2000" b="1" dirty="0"/>
              <a:t> </a:t>
            </a:r>
            <a:r>
              <a:rPr lang="ru-RU" sz="2000" b="1" dirty="0" err="1"/>
              <a:t>чарівників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7:11). Але </a:t>
            </a:r>
            <a:r>
              <a:rPr lang="ru-RU" sz="2000" b="1" dirty="0" err="1"/>
              <a:t>він</a:t>
            </a:r>
            <a:r>
              <a:rPr lang="ru-RU" sz="2000" b="1" dirty="0"/>
              <a:t> не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створити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;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змії</a:t>
            </a:r>
            <a:r>
              <a:rPr lang="ru-RU" sz="2000" b="1" dirty="0"/>
              <a:t> </a:t>
            </a:r>
            <a:r>
              <a:rPr lang="ru-RU" sz="2000" b="1" dirty="0" err="1"/>
              <a:t>лише</a:t>
            </a:r>
            <a:r>
              <a:rPr lang="ru-RU" sz="2000" b="1" dirty="0"/>
              <a:t> </a:t>
            </a:r>
            <a:r>
              <a:rPr lang="ru-RU" sz="2000" b="1" dirty="0" err="1"/>
              <a:t>виглядали</a:t>
            </a:r>
            <a:r>
              <a:rPr lang="ru-RU" sz="2000" b="1" dirty="0"/>
              <a:t> як </a:t>
            </a:r>
            <a:r>
              <a:rPr lang="ru-RU" sz="2000" b="1" dirty="0" err="1"/>
              <a:t>справжні</a:t>
            </a:r>
            <a:r>
              <a:rPr lang="ru-RU" sz="2000" b="1" dirty="0"/>
              <a:t>. Бог, </a:t>
            </a:r>
            <a:r>
              <a:rPr lang="ru-RU" sz="2000" b="1" dirty="0" err="1"/>
              <a:t>однак</a:t>
            </a:r>
            <a:r>
              <a:rPr lang="ru-RU" sz="2000" b="1" dirty="0"/>
              <a:t>, створив живого </a:t>
            </a:r>
            <a:r>
              <a:rPr lang="ru-RU" sz="2000" b="1" dirty="0" err="1"/>
              <a:t>змія</a:t>
            </a:r>
            <a:r>
              <a:rPr lang="ru-RU" sz="2000" b="1" dirty="0"/>
              <a:t>, </a:t>
            </a:r>
            <a:r>
              <a:rPr lang="ru-RU" sz="2000" b="1" dirty="0" err="1"/>
              <a:t>здатного</a:t>
            </a:r>
            <a:r>
              <a:rPr lang="ru-RU" sz="2000" b="1" dirty="0"/>
              <a:t> </a:t>
            </a:r>
            <a:r>
              <a:rPr lang="ru-RU" sz="2000" b="1" dirty="0" err="1"/>
              <a:t>пожирати</a:t>
            </a:r>
            <a:r>
              <a:rPr lang="ru-RU" sz="2000" b="1" dirty="0"/>
              <a:t> </a:t>
            </a:r>
            <a:r>
              <a:rPr lang="ru-RU" sz="2000" b="1" dirty="0" err="1"/>
              <a:t>неживих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7:12).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7575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4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A4A55B2-7EEB-96AE-8682-60586465427D}"/>
              </a:ext>
            </a:extLst>
          </p:cNvPr>
          <p:cNvSpPr txBox="1"/>
          <p:nvPr/>
        </p:nvSpPr>
        <p:spPr>
          <a:xfrm>
            <a:off x="0" y="-481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</a:sp3d>
          </a:bodyPr>
          <a:lstStyle/>
          <a:p>
            <a:pPr algn="ctr"/>
            <a:r>
              <a:rPr lang="uk-UA" sz="4400" b="1" spc="600" dirty="0">
                <a:ln w="9525">
                  <a:noFill/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12700" dist="63500" dir="2700000" algn="tl" rotWithShape="0">
                    <a:srgbClr val="FFB098"/>
                  </a:outerShdw>
                </a:effectLst>
              </a:rPr>
              <a:t>ЗАКАМ’ЯНІЛЕ СЕРЦЕ</a:t>
            </a:r>
            <a:endParaRPr lang="es-ES" sz="4400" b="1" spc="600" dirty="0">
              <a:ln w="9525">
                <a:noFill/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blurRad="12700" dist="63500" dir="2700000" algn="tl" rotWithShape="0">
                  <a:srgbClr val="FFB098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380C4B-9373-AD63-A168-B7A9773F0231}"/>
              </a:ext>
            </a:extLst>
          </p:cNvPr>
          <p:cNvSpPr txBox="1"/>
          <p:nvPr/>
        </p:nvSpPr>
        <p:spPr>
          <a:xfrm>
            <a:off x="0" y="585768"/>
            <a:ext cx="12192000" cy="3539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17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Та </a:t>
            </a:r>
            <a:r>
              <a:rPr lang="ru-RU" sz="17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серце</a:t>
            </a: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фараона </a:t>
            </a:r>
            <a:r>
              <a:rPr lang="ru-RU" sz="17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залишилось</a:t>
            </a: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7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затверділим</a:t>
            </a: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і </a:t>
            </a:r>
            <a:r>
              <a:rPr lang="ru-RU" sz="17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він</a:t>
            </a: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не </a:t>
            </a:r>
            <a:r>
              <a:rPr lang="ru-RU" sz="17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послухався</a:t>
            </a: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7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їх</a:t>
            </a: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як і </a:t>
            </a:r>
            <a:r>
              <a:rPr lang="ru-RU" sz="17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передбачив</a:t>
            </a: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Господь</a:t>
            </a:r>
            <a:r>
              <a:rPr lang="uk-UA" sz="17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» </a:t>
            </a:r>
            <a:r>
              <a:rPr lang="es-ES" sz="17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7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Вихід</a:t>
            </a:r>
            <a:r>
              <a:rPr lang="es-ES" sz="17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7:13)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7459D9-68F7-BBC9-E995-23A439A6A564}"/>
              </a:ext>
            </a:extLst>
          </p:cNvPr>
          <p:cNvSpPr txBox="1"/>
          <p:nvPr/>
        </p:nvSpPr>
        <p:spPr>
          <a:xfrm>
            <a:off x="3676852" y="1051354"/>
            <a:ext cx="85151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книзі</a:t>
            </a:r>
            <a:r>
              <a:rPr lang="ru-RU" sz="2000" b="1" dirty="0"/>
              <a:t> </a:t>
            </a:r>
            <a:r>
              <a:rPr lang="ru-RU" sz="2000" b="1" dirty="0" err="1"/>
              <a:t>Вихід</a:t>
            </a:r>
            <a:r>
              <a:rPr lang="ru-RU" sz="2000" b="1" dirty="0"/>
              <a:t> 9 </a:t>
            </a:r>
            <a:r>
              <a:rPr lang="ru-RU" sz="2000" b="1" dirty="0" err="1"/>
              <a:t>разів</a:t>
            </a:r>
            <a:r>
              <a:rPr lang="ru-RU" sz="2000" b="1" dirty="0"/>
              <a:t> сказано, </a:t>
            </a:r>
            <a:r>
              <a:rPr lang="ru-RU" sz="2000" b="1" dirty="0" err="1"/>
              <a:t>що</a:t>
            </a:r>
            <a:r>
              <a:rPr lang="ru-RU" sz="2000" b="1" dirty="0"/>
              <a:t> Бог </a:t>
            </a:r>
            <a:r>
              <a:rPr lang="ru-RU" sz="2000" b="1" dirty="0" err="1"/>
              <a:t>зробив</a:t>
            </a:r>
            <a:r>
              <a:rPr lang="ru-RU" sz="2000" b="1" dirty="0"/>
              <a:t> </a:t>
            </a:r>
            <a:r>
              <a:rPr lang="ru-RU" sz="2000" b="1" dirty="0" err="1"/>
              <a:t>серце</a:t>
            </a:r>
            <a:r>
              <a:rPr lang="ru-RU" sz="2000" b="1" dirty="0"/>
              <a:t> фараона </a:t>
            </a:r>
            <a:r>
              <a:rPr lang="ru-RU" sz="2000" b="1" dirty="0" err="1"/>
              <a:t>закам'янілим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4:21; 7:3; 9:12; 10:1; 10:20; 10:27; 11:10; 14:4; 14:8), і </a:t>
            </a:r>
            <a:r>
              <a:rPr lang="ru-RU" sz="2000" b="1" dirty="0" err="1"/>
              <a:t>ще</a:t>
            </a:r>
            <a:r>
              <a:rPr lang="ru-RU" sz="2000" b="1" dirty="0"/>
              <a:t> 9 </a:t>
            </a:r>
            <a:r>
              <a:rPr lang="ru-RU" sz="2000" b="1" dirty="0" err="1"/>
              <a:t>разів</a:t>
            </a:r>
            <a:r>
              <a:rPr lang="ru-RU" sz="2000" b="1" dirty="0"/>
              <a:t> сказано, </a:t>
            </a:r>
            <a:r>
              <a:rPr lang="ru-RU" sz="2000" b="1" dirty="0" err="1"/>
              <a:t>що</a:t>
            </a:r>
            <a:r>
              <a:rPr lang="ru-RU" sz="2000" b="1" dirty="0"/>
              <a:t> фараон сам </a:t>
            </a:r>
            <a:r>
              <a:rPr lang="ru-RU" sz="2000" b="1" dirty="0" err="1"/>
              <a:t>закам’янів</a:t>
            </a:r>
            <a:r>
              <a:rPr lang="ru-RU" sz="2000" b="1" dirty="0"/>
              <a:t> у </a:t>
            </a:r>
            <a:r>
              <a:rPr lang="ru-RU" sz="2000" b="1" dirty="0" err="1"/>
              <a:t>своєму</a:t>
            </a:r>
            <a:r>
              <a:rPr lang="ru-RU" sz="2000" b="1" dirty="0"/>
              <a:t> </a:t>
            </a:r>
            <a:r>
              <a:rPr lang="ru-RU" sz="2000" b="1" dirty="0" err="1"/>
              <a:t>серці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7:13; 7:14; 7:22; 8:15; 8:19; 8:32; 9:7; 9:34; 9:35). 7:13; 7:14; 7:22; 8:15; 8:19; 8:32; 9:7; 9:34; 9:35). </a:t>
            </a:r>
            <a:r>
              <a:rPr lang="ru-RU" sz="2000" b="1" dirty="0" err="1"/>
              <a:t>Нічия</a:t>
            </a:r>
            <a:r>
              <a:rPr lang="ru-RU" sz="2000" b="1" dirty="0"/>
              <a:t>! То </a:t>
            </a:r>
            <a:r>
              <a:rPr lang="ru-RU" sz="2000" b="1" dirty="0" err="1"/>
              <a:t>хто</a:t>
            </a:r>
            <a:r>
              <a:rPr lang="ru-RU" sz="2000" b="1" dirty="0"/>
              <a:t> ж </a:t>
            </a:r>
            <a:r>
              <a:rPr lang="ru-RU" sz="2000" b="1" dirty="0" err="1"/>
              <a:t>ожорсточив</a:t>
            </a:r>
            <a:r>
              <a:rPr lang="ru-RU" sz="2000" b="1" dirty="0"/>
              <a:t> </a:t>
            </a:r>
            <a:r>
              <a:rPr lang="ru-RU" sz="2000" b="1" dirty="0" err="1"/>
              <a:t>серце</a:t>
            </a:r>
            <a:r>
              <a:rPr lang="ru-RU" sz="2000" b="1" dirty="0"/>
              <a:t> фараона?</a:t>
            </a:r>
            <a:endParaRPr lang="es-ES" sz="2000" b="1" dirty="0"/>
          </a:p>
        </p:txBody>
      </p:sp>
      <p:pic>
        <p:nvPicPr>
          <p:cNvPr id="4" name="Imagen 3" descr="Imagen que contiene interior, tabla, vidrio, florero&#10;&#10;El contenido generado por IA puede ser incorrecto.">
            <a:extLst>
              <a:ext uri="{FF2B5EF4-FFF2-40B4-BE49-F238E27FC236}">
                <a16:creationId xmlns:a16="http://schemas.microsoft.com/office/drawing/2014/main" id="{84754893-A1C4-D832-7D95-B5D514620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702" y="1243860"/>
            <a:ext cx="1677445" cy="3000882"/>
          </a:xfrm>
          <a:prstGeom prst="rect">
            <a:avLst/>
          </a:prstGeom>
        </p:spPr>
      </p:pic>
      <p:pic>
        <p:nvPicPr>
          <p:cNvPr id="8" name="Imagen 7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2D9491FC-5E42-BC6A-DB7D-53EAA5241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4" y="1243860"/>
            <a:ext cx="1823687" cy="3000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FCBB26-CAA5-75E2-1021-30D0BF91F3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088" y="3863390"/>
            <a:ext cx="4165196" cy="2903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A000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080797F-174A-A96C-FB89-2E3FA62FB560}"/>
              </a:ext>
            </a:extLst>
          </p:cNvPr>
          <p:cNvSpPr txBox="1"/>
          <p:nvPr/>
        </p:nvSpPr>
        <p:spPr>
          <a:xfrm>
            <a:off x="171640" y="4510751"/>
            <a:ext cx="7528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шостої</a:t>
            </a:r>
            <a:r>
              <a:rPr lang="ru-RU" sz="2000" b="1" dirty="0"/>
              <a:t> кари Бог </a:t>
            </a:r>
            <a:r>
              <a:rPr lang="ru-RU" sz="2000" b="1" dirty="0" err="1"/>
              <a:t>ожорсточив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серце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9:12). </a:t>
            </a:r>
            <a:r>
              <a:rPr lang="ru-RU" sz="2000" b="1" dirty="0" err="1"/>
              <a:t>Здається</a:t>
            </a:r>
            <a:r>
              <a:rPr lang="ru-RU" sz="2000" b="1" dirty="0"/>
              <a:t>, фараон </a:t>
            </a:r>
            <a:r>
              <a:rPr lang="ru-RU" sz="2000" b="1" dirty="0" err="1"/>
              <a:t>перейшов</a:t>
            </a:r>
            <a:r>
              <a:rPr lang="ru-RU" sz="2000" b="1" dirty="0"/>
              <a:t> межу </a:t>
            </a:r>
            <a:r>
              <a:rPr lang="ru-RU" sz="2000" b="1" dirty="0" err="1"/>
              <a:t>покаяння</a:t>
            </a:r>
            <a:r>
              <a:rPr lang="ru-RU" sz="2000" b="1" dirty="0"/>
              <a:t>. </a:t>
            </a:r>
            <a:r>
              <a:rPr lang="ru-RU" sz="2000" b="1" dirty="0" err="1"/>
              <a:t>Однак</a:t>
            </a:r>
            <a:r>
              <a:rPr lang="ru-RU" sz="2000" b="1" dirty="0"/>
              <a:t> </a:t>
            </a:r>
            <a:r>
              <a:rPr lang="ru-RU" sz="2000" b="1" dirty="0" err="1"/>
              <a:t>під</a:t>
            </a:r>
            <a:r>
              <a:rPr lang="ru-RU" sz="2000" b="1" dirty="0"/>
              <a:t> час </a:t>
            </a:r>
            <a:r>
              <a:rPr lang="ru-RU" sz="2000" b="1" dirty="0" err="1"/>
              <a:t>сьомої</a:t>
            </a:r>
            <a:r>
              <a:rPr lang="ru-RU" sz="2000" b="1" dirty="0"/>
              <a:t> кари </a:t>
            </a:r>
            <a:r>
              <a:rPr lang="ru-RU" sz="2000" b="1" dirty="0" err="1"/>
              <a:t>йому</a:t>
            </a:r>
            <a:r>
              <a:rPr lang="ru-RU" sz="2000" b="1" dirty="0"/>
              <a:t> дали </a:t>
            </a:r>
            <a:r>
              <a:rPr lang="ru-RU" sz="2000" b="1" dirty="0" err="1"/>
              <a:t>ще</a:t>
            </a:r>
            <a:r>
              <a:rPr lang="ru-RU" sz="2000" b="1" dirty="0"/>
              <a:t> один шанс, але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знову</a:t>
            </a:r>
            <a:r>
              <a:rPr lang="ru-RU" sz="2000" b="1" dirty="0"/>
              <a:t> </a:t>
            </a:r>
            <a:r>
              <a:rPr lang="ru-RU" sz="2000" b="1" dirty="0" err="1"/>
              <a:t>зробив</a:t>
            </a:r>
            <a:r>
              <a:rPr lang="ru-RU" sz="2000" b="1" dirty="0"/>
              <a:t> </a:t>
            </a:r>
            <a:r>
              <a:rPr lang="ru-RU" sz="2000" b="1" dirty="0" err="1"/>
              <a:t>затверділим</a:t>
            </a:r>
            <a:r>
              <a:rPr lang="ru-RU" sz="2000" b="1" dirty="0"/>
              <a:t> </a:t>
            </a:r>
            <a:r>
              <a:rPr lang="ru-RU" sz="2000" b="1" dirty="0" err="1"/>
              <a:t>своє</a:t>
            </a:r>
            <a:r>
              <a:rPr lang="ru-RU" sz="2000" b="1" dirty="0"/>
              <a:t> </a:t>
            </a:r>
            <a:r>
              <a:rPr lang="ru-RU" sz="2000" b="1" dirty="0" err="1"/>
              <a:t>серце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9:34–35).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E1A211-6E64-AD53-8617-376EB90FDA88}"/>
              </a:ext>
            </a:extLst>
          </p:cNvPr>
          <p:cNvSpPr txBox="1"/>
          <p:nvPr/>
        </p:nvSpPr>
        <p:spPr>
          <a:xfrm>
            <a:off x="3676853" y="2682570"/>
            <a:ext cx="8441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Після</a:t>
            </a:r>
            <a:r>
              <a:rPr lang="ru-RU" sz="2000" b="1" dirty="0"/>
              <a:t> перших </a:t>
            </a:r>
            <a:r>
              <a:rPr lang="ru-RU" sz="2000" b="1" dirty="0" err="1"/>
              <a:t>п’яти</a:t>
            </a:r>
            <a:r>
              <a:rPr lang="ru-RU" sz="2000" b="1" dirty="0"/>
              <a:t> кар прямо сказано, </a:t>
            </a:r>
            <a:r>
              <a:rPr lang="ru-RU" sz="2000" b="1" dirty="0" err="1"/>
              <a:t>що</a:t>
            </a:r>
            <a:r>
              <a:rPr lang="ru-RU" sz="2000" b="1" dirty="0"/>
              <a:t> фараон </a:t>
            </a:r>
            <a:r>
              <a:rPr lang="ru-RU" sz="2000" b="1" dirty="0" err="1"/>
              <a:t>зробив</a:t>
            </a:r>
            <a:r>
              <a:rPr lang="ru-RU" sz="2000" b="1" dirty="0"/>
              <a:t> </a:t>
            </a:r>
            <a:r>
              <a:rPr lang="ru-RU" sz="2000" b="1" dirty="0" err="1"/>
              <a:t>своє</a:t>
            </a:r>
            <a:r>
              <a:rPr lang="ru-RU" sz="2000" b="1" dirty="0"/>
              <a:t> </a:t>
            </a:r>
            <a:r>
              <a:rPr lang="ru-RU" sz="2000" b="1" dirty="0" err="1"/>
              <a:t>серце</a:t>
            </a:r>
            <a:r>
              <a:rPr lang="ru-RU" sz="2000" b="1" dirty="0"/>
              <a:t> </a:t>
            </a:r>
            <a:r>
              <a:rPr lang="ru-RU" sz="2000" b="1" dirty="0" err="1"/>
              <a:t>запеклим</a:t>
            </a:r>
            <a:r>
              <a:rPr lang="ru-RU" sz="2000" b="1" dirty="0"/>
              <a:t>. </a:t>
            </a:r>
            <a:r>
              <a:rPr lang="ru-RU" sz="2000" b="1" dirty="0" err="1"/>
              <a:t>Тобто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відмовився</a:t>
            </a:r>
            <a:r>
              <a:rPr lang="ru-RU" sz="2000" b="1" dirty="0"/>
              <a:t> </a:t>
            </a:r>
            <a:r>
              <a:rPr lang="ru-RU" sz="2000" b="1" dirty="0" err="1"/>
              <a:t>ствердно</a:t>
            </a:r>
            <a:r>
              <a:rPr lang="ru-RU" sz="2000" b="1" dirty="0"/>
              <a:t> </a:t>
            </a:r>
            <a:r>
              <a:rPr lang="ru-RU" sz="2000" b="1" dirty="0" err="1"/>
              <a:t>відгукнутися</a:t>
            </a:r>
            <a:r>
              <a:rPr lang="ru-RU" sz="2000" b="1" dirty="0"/>
              <a:t> на </a:t>
            </a:r>
            <a:r>
              <a:rPr lang="ru-RU" sz="2000" b="1" dirty="0" err="1"/>
              <a:t>заклик</a:t>
            </a:r>
            <a:r>
              <a:rPr lang="ru-RU" sz="2000" b="1" dirty="0"/>
              <a:t> Святого Духа </a:t>
            </a:r>
            <a:r>
              <a:rPr lang="ru-RU" sz="2000" b="1" dirty="0" err="1"/>
              <a:t>відпустити</a:t>
            </a:r>
            <a:r>
              <a:rPr lang="ru-RU" sz="2000" b="1" dirty="0"/>
              <a:t> </a:t>
            </a:r>
            <a:r>
              <a:rPr lang="ru-RU" sz="2000" b="1" dirty="0" err="1"/>
              <a:t>Ізраїль</a:t>
            </a:r>
            <a:r>
              <a:rPr lang="ru-RU" sz="2000" b="1" dirty="0"/>
              <a:t> на волю. </a:t>
            </a:r>
            <a:endParaRPr lang="es-ES" sz="2000" b="1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4C8EB67-F939-2EA0-8396-0473C4BC0E98}"/>
              </a:ext>
            </a:extLst>
          </p:cNvPr>
          <p:cNvGrpSpPr/>
          <p:nvPr/>
        </p:nvGrpSpPr>
        <p:grpSpPr>
          <a:xfrm>
            <a:off x="3429443" y="3628713"/>
            <a:ext cx="4203394" cy="914411"/>
            <a:chOff x="3496818" y="3628713"/>
            <a:chExt cx="4203394" cy="914411"/>
          </a:xfrm>
        </p:grpSpPr>
        <p:pic>
          <p:nvPicPr>
            <p:cNvPr id="16" name="Imagen 15" descr="Imagen que contiene muñeca, juguete, mujer, hombre&#10;&#10;El contenido generado por IA puede ser incorrecto.">
              <a:extLst>
                <a:ext uri="{FF2B5EF4-FFF2-40B4-BE49-F238E27FC236}">
                  <a16:creationId xmlns:a16="http://schemas.microsoft.com/office/drawing/2014/main" id="{DEFDE8BC-C98E-5D42-A38A-C91B28977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96818" y="3698232"/>
              <a:ext cx="4203394" cy="7678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Imagen 17" descr="Ave de color blanco&#10;&#10;El contenido generado por IA puede ser incorrecto.">
              <a:extLst>
                <a:ext uri="{FF2B5EF4-FFF2-40B4-BE49-F238E27FC236}">
                  <a16:creationId xmlns:a16="http://schemas.microsoft.com/office/drawing/2014/main" id="{9E10AB2E-0C05-D525-714C-5B6D58D8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030" y="3628713"/>
              <a:ext cx="1288243" cy="914411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87D80DF-4D40-3B87-4B33-7A8CBDC75DC3}"/>
              </a:ext>
            </a:extLst>
          </p:cNvPr>
          <p:cNvSpPr txBox="1"/>
          <p:nvPr/>
        </p:nvSpPr>
        <p:spPr>
          <a:xfrm>
            <a:off x="171639" y="5834190"/>
            <a:ext cx="74611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Відтоді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доля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вирішена</a:t>
            </a:r>
            <a:r>
              <a:rPr lang="ru-RU" sz="2000" b="1" dirty="0"/>
              <a:t>. Бог </a:t>
            </a:r>
            <a:r>
              <a:rPr lang="ru-RU" sz="2000" b="1" dirty="0" err="1"/>
              <a:t>закам'янив</a:t>
            </a:r>
            <a:r>
              <a:rPr lang="ru-RU" sz="2000" b="1" dirty="0"/>
              <a:t> </a:t>
            </a:r>
            <a:r>
              <a:rPr lang="ru-RU" sz="2000" b="1" dirty="0" err="1"/>
              <a:t>серце</a:t>
            </a:r>
            <a:r>
              <a:rPr lang="ru-RU" sz="2000" b="1" dirty="0"/>
              <a:t> фараона, </a:t>
            </a:r>
            <a:r>
              <a:rPr lang="ru-RU" sz="2000" b="1" dirty="0" err="1"/>
              <a:t>бо</a:t>
            </a:r>
            <a:r>
              <a:rPr lang="ru-RU" sz="2000" b="1" dirty="0"/>
              <a:t> той твердо </a:t>
            </a:r>
            <a:r>
              <a:rPr lang="ru-RU" sz="2000" b="1" dirty="0" err="1"/>
              <a:t>вирішив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не </a:t>
            </a:r>
            <a:r>
              <a:rPr lang="ru-RU" sz="2000" b="1" dirty="0" err="1"/>
              <a:t>хоче</a:t>
            </a:r>
            <a:r>
              <a:rPr lang="ru-RU" sz="2000" b="1" dirty="0"/>
              <a:t> </a:t>
            </a:r>
            <a:r>
              <a:rPr lang="ru-RU" sz="2000" b="1" dirty="0" err="1"/>
              <a:t>каятися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6441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48954-9D07-68FA-50A4-B6CB4B28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E68AFB-7452-E282-0EFE-15C2B4C23C18}"/>
              </a:ext>
            </a:extLst>
          </p:cNvPr>
          <p:cNvSpPr txBox="1"/>
          <p:nvPr/>
        </p:nvSpPr>
        <p:spPr>
          <a:xfrm>
            <a:off x="798898" y="1638755"/>
            <a:ext cx="1081879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800" b="1" dirty="0">
                <a:latin typeface="Constantia" panose="02030602050306030303" pitchFamily="18" charset="0"/>
              </a:rPr>
              <a:t>«З кожним відкиданням світла Господь все виразніше виявляв Свою силу, але впертість фараона зростала з кожним новим доказом сили і величі Бога Небесного, аж поки не вичерпалася остання стріла милосердя в божественному сагайдаку. Тоді людина остаточно закам'яніла від власного наполегливого опору. Фараон посіяв упертість, і те саме він пожав у своєму характері. Господь більше нічого не міг вдіяти, щоб переконати його, бо він був упертим і упередженим настільки, що Святий Дух не міг отримати доступ до його серця. Фараон був відданий на поталу власному невірству та закам'янілості серця» </a:t>
            </a:r>
            <a:endParaRPr lang="es-ES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AE1EA3-C854-4738-445B-9DEB6A485FB8}"/>
              </a:ext>
            </a:extLst>
          </p:cNvPr>
          <p:cNvSpPr txBox="1"/>
          <p:nvPr/>
        </p:nvSpPr>
        <p:spPr>
          <a:xfrm>
            <a:off x="3098224" y="530180"/>
            <a:ext cx="593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b="1" dirty="0" err="1"/>
              <a:t>Еллен</a:t>
            </a:r>
            <a:r>
              <a:rPr lang="uk-UA" b="1" dirty="0"/>
              <a:t> Уайт «</a:t>
            </a:r>
            <a:r>
              <a:rPr lang="en-US" b="1" noProof="0" dirty="0"/>
              <a:t>The Review and Herald</a:t>
            </a:r>
            <a:r>
              <a:rPr lang="uk-UA" b="1" noProof="0" dirty="0"/>
              <a:t>»,</a:t>
            </a:r>
            <a:r>
              <a:rPr lang="es-ES" b="1" dirty="0"/>
              <a:t> 17 </a:t>
            </a:r>
            <a:r>
              <a:rPr lang="uk-UA" b="1" dirty="0"/>
              <a:t>лютого </a:t>
            </a:r>
            <a:r>
              <a:rPr lang="es-ES" b="1" dirty="0"/>
              <a:t>1891</a:t>
            </a:r>
            <a:r>
              <a:rPr lang="uk-UA" b="1" dirty="0"/>
              <a:t> року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4322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0BA9-1DFE-768A-8ED1-97BD54F7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62C098-87EF-3D43-0109-CB53CF601837}"/>
              </a:ext>
            </a:extLst>
          </p:cNvPr>
          <p:cNvSpPr txBox="1"/>
          <p:nvPr/>
        </p:nvSpPr>
        <p:spPr>
          <a:xfrm>
            <a:off x="3433320" y="2900515"/>
            <a:ext cx="5356718" cy="1138867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1DB4FF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uk-UA" sz="6000" b="1" dirty="0">
                <a:ln/>
                <a:solidFill>
                  <a:srgbClr val="006699"/>
                </a:solidFill>
                <a:effectLst>
                  <a:outerShdw blurRad="50800" dist="76200" dir="13500000" algn="br" rotWithShape="0">
                    <a:srgbClr val="004364">
                      <a:alpha val="40000"/>
                    </a:srgbClr>
                  </a:outerShdw>
                </a:effectLst>
              </a:rPr>
              <a:t>КАРИ</a:t>
            </a:r>
            <a:endParaRPr lang="es-ES" sz="6000" b="1" dirty="0">
              <a:ln/>
              <a:solidFill>
                <a:srgbClr val="006699"/>
              </a:solidFill>
              <a:effectLst>
                <a:outerShdw blurRad="50800" dist="76200" dir="13500000" algn="br" rotWithShape="0">
                  <a:srgbClr val="004364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Imagen 9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6DF10C50-14D6-EA3C-4B47-D1E458DEF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161192" y="182127"/>
            <a:ext cx="2434524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B424D368-F74F-B140-5673-B4D7142C4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9438969" y="182127"/>
            <a:ext cx="2591840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3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0755492-204D-1C05-ADBD-79B73F183B8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«Т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ому Господь сказав: Ось з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чого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ти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дізнаєшся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Я – Господь! Я вдарю посохом,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моїй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руці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, по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воді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у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річці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, і вона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перетвориться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на кров</a:t>
            </a:r>
            <a:r>
              <a:rPr lang="uk-UA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132D8B-2616-0037-BF4D-5653E0A3534D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ПЕРША КАРА (ЛЕГКА): КРОВ</a:t>
            </a:r>
            <a:endParaRPr lang="es-ES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E9E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9FE6557-F4DD-5E64-BA32-759560EAEA40}"/>
              </a:ext>
            </a:extLst>
          </p:cNvPr>
          <p:cNvSpPr txBox="1"/>
          <p:nvPr/>
        </p:nvSpPr>
        <p:spPr>
          <a:xfrm>
            <a:off x="395287" y="422908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srgbClr val="C00000"/>
                </a:solidFill>
                <a:latin typeface="Aptos" panose="02110004020202020204"/>
              </a:rPr>
              <a:t>Вихід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7:14-25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CC9BC21C-4F62-D018-51DC-C1F4EC9EC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721308"/>
              </p:ext>
            </p:extLst>
          </p:nvPr>
        </p:nvGraphicFramePr>
        <p:xfrm>
          <a:off x="395287" y="1619250"/>
          <a:ext cx="2957513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 descr="Un grupo de personas junto a un cuerpo de agua junto a un caballo&#10;&#10;El contenido generado por IA puede ser incorrecto.">
            <a:extLst>
              <a:ext uri="{FF2B5EF4-FFF2-40B4-BE49-F238E27FC236}">
                <a16:creationId xmlns:a16="http://schemas.microsoft.com/office/drawing/2014/main" id="{5E31FE68-9DF5-C985-E372-5F873ADC95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442964-3B70-F5C5-6321-7BC287B788F0}"/>
              </a:ext>
            </a:extLst>
          </p:cNvPr>
          <p:cNvSpPr txBox="1"/>
          <p:nvPr/>
        </p:nvSpPr>
        <p:spPr>
          <a:xfrm>
            <a:off x="395287" y="4629197"/>
            <a:ext cx="36814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Ніл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своїми</a:t>
            </a:r>
            <a:r>
              <a:rPr lang="ru-RU" sz="2000" b="1" dirty="0">
                <a:solidFill>
                  <a:prstClr val="black"/>
                </a:solidFill>
              </a:rPr>
              <a:t> розливами давав </a:t>
            </a:r>
            <a:r>
              <a:rPr lang="ru-RU" sz="2000" b="1" dirty="0" err="1">
                <a:solidFill>
                  <a:prstClr val="black"/>
                </a:solidFill>
              </a:rPr>
              <a:t>життя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Єгипту</a:t>
            </a:r>
            <a:r>
              <a:rPr lang="ru-RU" sz="2000" b="1" dirty="0">
                <a:solidFill>
                  <a:prstClr val="black"/>
                </a:solidFill>
              </a:rPr>
              <a:t>. Але </a:t>
            </a:r>
            <a:r>
              <a:rPr lang="ru-RU" sz="2000" b="1" dirty="0" err="1">
                <a:solidFill>
                  <a:prstClr val="black"/>
                </a:solidFill>
              </a:rPr>
              <a:t>хто</a:t>
            </a:r>
            <a:r>
              <a:rPr lang="ru-RU" sz="2000" b="1" dirty="0">
                <a:solidFill>
                  <a:prstClr val="black"/>
                </a:solidFill>
              </a:rPr>
              <a:t> створив </a:t>
            </a:r>
            <a:r>
              <a:rPr lang="ru-RU" sz="2000" b="1" dirty="0" err="1">
                <a:solidFill>
                  <a:prstClr val="black"/>
                </a:solidFill>
              </a:rPr>
              <a:t>джерела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цих</a:t>
            </a:r>
            <a:r>
              <a:rPr lang="ru-RU" sz="2000" b="1" dirty="0">
                <a:solidFill>
                  <a:prstClr val="black"/>
                </a:solidFill>
              </a:rPr>
              <a:t> вод? </a:t>
            </a:r>
            <a:r>
              <a:rPr lang="ru-RU" sz="2000" b="1" dirty="0" err="1">
                <a:solidFill>
                  <a:prstClr val="black"/>
                </a:solidFill>
              </a:rPr>
              <a:t>Чарівники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імітували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перетворення</a:t>
            </a:r>
            <a:r>
              <a:rPr lang="ru-RU" sz="2000" b="1" dirty="0">
                <a:solidFill>
                  <a:prstClr val="black"/>
                </a:solidFill>
              </a:rPr>
              <a:t> води, але не могли </a:t>
            </a:r>
            <a:r>
              <a:rPr lang="ru-RU" sz="2000" b="1" dirty="0" err="1">
                <a:solidFill>
                  <a:prstClr val="black"/>
                </a:solidFill>
              </a:rPr>
              <a:t>повернути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її</a:t>
            </a:r>
            <a:r>
              <a:rPr lang="ru-RU" sz="2000" b="1" dirty="0">
                <a:solidFill>
                  <a:prstClr val="black"/>
                </a:solidFill>
              </a:rPr>
              <a:t> назад. 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3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1446</Words>
  <Application>Microsoft Office PowerPoint</Application>
  <PresentationFormat>Panorámica</PresentationFormat>
  <Paragraphs>80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Comic Sans MS</vt:lpstr>
      <vt:lpstr>Arial</vt:lpstr>
      <vt:lpstr>Constantia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105</cp:revision>
  <dcterms:created xsi:type="dcterms:W3CDTF">2025-06-28T14:27:47Z</dcterms:created>
  <dcterms:modified xsi:type="dcterms:W3CDTF">2025-07-03T19:37:33Z</dcterms:modified>
</cp:coreProperties>
</file>