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76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uk-UA" sz="2400" b="1" dirty="0">
              <a:solidFill>
                <a:schemeClr val="accent3">
                  <a:lumMod val="75000"/>
                </a:schemeClr>
              </a:solidFill>
            </a:rPr>
            <a:t>СВЯТИЙ НАРОД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присвятили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 себе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Богові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виявляли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характер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uk-UA" sz="2400" b="1" dirty="0">
              <a:solidFill>
                <a:schemeClr val="accent5">
                  <a:lumMod val="75000"/>
                </a:schemeClr>
              </a:solidFill>
            </a:rPr>
            <a:t>ЦАРСТВО СВЯЩЕНИКІВ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поєднували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інших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людей з Богом і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навчали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законам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uk-UA" sz="2400" b="1" dirty="0">
              <a:solidFill>
                <a:schemeClr val="accent4">
                  <a:lumMod val="50000"/>
                </a:schemeClr>
              </a:solidFill>
            </a:rPr>
            <a:t>ОСОБЛИВИЙ СКАРБ БОГА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каналом для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просвітлення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світу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знанням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Нього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чинить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ближньому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зла,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тож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виконання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Закону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Рим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Любити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Бога (Втор. 6:5;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Любити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ближнього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(Лев. 19:18;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себе,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щоб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жодне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егоїстичне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бажання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заплямувало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наш характер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Шанувати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день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відпочинку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поклоніння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суботу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Шанувати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й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поклонятися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Богові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надаючи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Йому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перше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місце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житті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Шанувати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Бога, 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замінюючи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жодним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ідолом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Шанувати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ім'я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Бога,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репутацію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характер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батьків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життя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шлюб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власність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інших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людей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репутацію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інших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637314" custScaleY="180456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 err="1">
              <a:solidFill>
                <a:srgbClr val="76612B"/>
              </a:solidFill>
            </a:rPr>
            <a:t>Віддаляє</a:t>
          </a:r>
          <a:r>
            <a:rPr lang="ru-RU" sz="2000" b="1" dirty="0">
              <a:solidFill>
                <a:srgbClr val="76612B"/>
              </a:solidFill>
            </a:rPr>
            <a:t> нас </a:t>
          </a:r>
          <a:r>
            <a:rPr lang="ru-RU" sz="2000" b="1" dirty="0" err="1">
              <a:solidFill>
                <a:srgbClr val="76612B"/>
              </a:solidFill>
            </a:rPr>
            <a:t>від</a:t>
          </a:r>
          <a:r>
            <a:rPr lang="ru-RU" sz="2000" b="1" dirty="0">
              <a:solidFill>
                <a:srgbClr val="76612B"/>
              </a:solidFill>
            </a:rPr>
            <a:t> зла (</a:t>
          </a:r>
          <a:r>
            <a:rPr lang="ru-RU" sz="2000" b="1" dirty="0" err="1">
              <a:solidFill>
                <a:srgbClr val="76612B"/>
              </a:solidFill>
            </a:rPr>
            <a:t>Пс</a:t>
          </a:r>
          <a:r>
            <a:rPr lang="ru-RU" sz="2000" b="1" dirty="0">
              <a:solidFill>
                <a:srgbClr val="76612B"/>
              </a:solidFill>
            </a:rPr>
            <a:t>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 err="1">
              <a:solidFill>
                <a:srgbClr val="56782A"/>
              </a:solidFill>
            </a:rPr>
            <a:t>Дає</a:t>
          </a:r>
          <a:r>
            <a:rPr lang="ru-RU" sz="2000" b="1" dirty="0">
              <a:solidFill>
                <a:srgbClr val="56782A"/>
              </a:solidFill>
            </a:rPr>
            <a:t> нам </a:t>
          </a:r>
          <a:r>
            <a:rPr lang="ru-RU" sz="2000" b="1" dirty="0" err="1">
              <a:solidFill>
                <a:srgbClr val="56782A"/>
              </a:solidFill>
            </a:rPr>
            <a:t>мудрість</a:t>
          </a:r>
          <a:r>
            <a:rPr lang="ru-RU" sz="2000" b="1" dirty="0">
              <a:solidFill>
                <a:srgbClr val="56782A"/>
              </a:solidFill>
            </a:rPr>
            <a:t> (Втор.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 err="1">
              <a:solidFill>
                <a:srgbClr val="2B7337"/>
              </a:solidFill>
            </a:rPr>
            <a:t>Дає</a:t>
          </a:r>
          <a:r>
            <a:rPr lang="ru-RU" sz="2000" b="1" dirty="0">
              <a:solidFill>
                <a:srgbClr val="2B7337"/>
              </a:solidFill>
            </a:rPr>
            <a:t> нам свободу (Як.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 err="1">
              <a:solidFill>
                <a:srgbClr val="3FA59E"/>
              </a:solidFill>
            </a:rPr>
            <a:t>Дає</a:t>
          </a:r>
          <a:r>
            <a:rPr lang="ru-RU" sz="2000" b="1" dirty="0">
              <a:solidFill>
                <a:srgbClr val="3FA59E"/>
              </a:solidFill>
            </a:rPr>
            <a:t> нам мир (</a:t>
          </a:r>
          <a:r>
            <a:rPr lang="ru-RU" sz="2000" b="1" dirty="0" err="1">
              <a:solidFill>
                <a:srgbClr val="3FA59E"/>
              </a:solidFill>
            </a:rPr>
            <a:t>Пс</a:t>
          </a:r>
          <a:r>
            <a:rPr lang="ru-RU" sz="2000" b="1" dirty="0">
              <a:solidFill>
                <a:srgbClr val="3FA59E"/>
              </a:solidFill>
            </a:rPr>
            <a:t>.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 err="1">
              <a:solidFill>
                <a:srgbClr val="4466A9"/>
              </a:solidFill>
            </a:rPr>
            <a:t>Дає</a:t>
          </a:r>
          <a:r>
            <a:rPr lang="ru-RU" sz="2000" b="1" dirty="0">
              <a:solidFill>
                <a:srgbClr val="4466A9"/>
              </a:solidFill>
            </a:rPr>
            <a:t> нам </a:t>
          </a:r>
          <a:r>
            <a:rPr lang="ru-RU" sz="2000" b="1" dirty="0" err="1">
              <a:solidFill>
                <a:srgbClr val="4466A9"/>
              </a:solidFill>
            </a:rPr>
            <a:t>процвітання</a:t>
          </a:r>
          <a:r>
            <a:rPr lang="ru-RU" sz="2000" b="1" dirty="0">
              <a:solidFill>
                <a:srgbClr val="4466A9"/>
              </a:solidFill>
            </a:rPr>
            <a:t> (</a:t>
          </a:r>
          <a:r>
            <a:rPr lang="ru-RU" sz="2000" b="1" dirty="0" err="1">
              <a:solidFill>
                <a:srgbClr val="4466A9"/>
              </a:solidFill>
            </a:rPr>
            <a:t>Ісус</a:t>
          </a:r>
          <a:r>
            <a:rPr lang="ru-RU" sz="2000" b="1" dirty="0">
              <a:solidFill>
                <a:srgbClr val="4466A9"/>
              </a:solidFill>
            </a:rPr>
            <a:t> Навин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 err="1">
              <a:solidFill>
                <a:srgbClr val="623A91"/>
              </a:solidFill>
            </a:rPr>
            <a:t>Вказує</a:t>
          </a:r>
          <a:r>
            <a:rPr lang="ru-RU" sz="2000" b="1" dirty="0">
              <a:solidFill>
                <a:srgbClr val="623A91"/>
              </a:solidFill>
            </a:rPr>
            <a:t> нам на </a:t>
          </a:r>
          <a:r>
            <a:rPr lang="ru-RU" sz="2000" b="1" dirty="0" err="1">
              <a:solidFill>
                <a:srgbClr val="623A91"/>
              </a:solidFill>
            </a:rPr>
            <a:t>гріх</a:t>
          </a:r>
          <a:r>
            <a:rPr lang="ru-RU" sz="2000" b="1" dirty="0">
              <a:solidFill>
                <a:srgbClr val="623A91"/>
              </a:solidFill>
            </a:rPr>
            <a:t> (Рим.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>
              <a:solidFill>
                <a:srgbClr val="853974"/>
              </a:solidFill>
            </a:rPr>
            <a:t>Веде нас до Христа </a:t>
          </a:r>
        </a:p>
        <a:p>
          <a:r>
            <a:rPr lang="ru-RU" sz="2000" b="1" dirty="0">
              <a:solidFill>
                <a:srgbClr val="853974"/>
              </a:solidFill>
            </a:rPr>
            <a:t>(Гал.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35506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3">
                  <a:lumMod val="75000"/>
                </a:schemeClr>
              </a:solidFill>
            </a:rPr>
            <a:t>СВЯТИЙ НАРОД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присвятили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 себе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Богові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виявляли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характер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5">
                  <a:lumMod val="75000"/>
                </a:schemeClr>
              </a:solidFill>
            </a:rPr>
            <a:t>ЦАРСТВО СВЯЩЕНИКІВ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поєднували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інших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людей з Богом і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навчали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законам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4">
                  <a:lumMod val="50000"/>
                </a:schemeClr>
              </a:solidFill>
            </a:rPr>
            <a:t>ОСОБЛИВИЙ СКАРБ БОГА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каналом для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просвітлення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світу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знанням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Нього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58781" y="845216"/>
          <a:ext cx="263622" cy="3136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6861"/>
              </a:lnTo>
              <a:lnTo>
                <a:pt x="263622" y="3136861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58781" y="845216"/>
          <a:ext cx="263622" cy="2515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5155"/>
              </a:lnTo>
              <a:lnTo>
                <a:pt x="263622" y="2515155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58781" y="845216"/>
          <a:ext cx="263622" cy="1967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7491"/>
              </a:lnTo>
              <a:lnTo>
                <a:pt x="263622" y="1967491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58781" y="845216"/>
          <a:ext cx="263622" cy="1419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828"/>
              </a:lnTo>
              <a:lnTo>
                <a:pt x="263622" y="141982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58781" y="845216"/>
          <a:ext cx="263622" cy="872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2164"/>
              </a:lnTo>
              <a:lnTo>
                <a:pt x="263622" y="87216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58781" y="845216"/>
          <a:ext cx="263622" cy="324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500"/>
              </a:lnTo>
              <a:lnTo>
                <a:pt x="263622" y="32450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537313" y="437355"/>
          <a:ext cx="2582762" cy="101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68"/>
              </a:lnTo>
              <a:lnTo>
                <a:pt x="2582762" y="50668"/>
              </a:lnTo>
              <a:lnTo>
                <a:pt x="2582762" y="10133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390762" y="845216"/>
          <a:ext cx="398279" cy="3186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6303"/>
              </a:lnTo>
              <a:lnTo>
                <a:pt x="398279" y="318630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390762" y="845216"/>
          <a:ext cx="398279" cy="2362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2829"/>
              </a:lnTo>
              <a:lnTo>
                <a:pt x="398279" y="236282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390762" y="845216"/>
          <a:ext cx="398279" cy="1539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354"/>
              </a:lnTo>
              <a:lnTo>
                <a:pt x="398279" y="153935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390762" y="845216"/>
          <a:ext cx="398279" cy="589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9143"/>
              </a:lnTo>
              <a:lnTo>
                <a:pt x="398279" y="58914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1953811" y="437355"/>
          <a:ext cx="2583502" cy="101337"/>
        </a:xfrm>
        <a:custGeom>
          <a:avLst/>
          <a:gdLst/>
          <a:ahLst/>
          <a:cxnLst/>
          <a:rect l="0" t="0" r="0" b="0"/>
          <a:pathLst>
            <a:path>
              <a:moveTo>
                <a:pt x="2583502" y="0"/>
              </a:moveTo>
              <a:lnTo>
                <a:pt x="2583502" y="50668"/>
              </a:lnTo>
              <a:lnTo>
                <a:pt x="0" y="50668"/>
              </a:lnTo>
              <a:lnTo>
                <a:pt x="0" y="10133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586791" y="1949"/>
          <a:ext cx="7901044" cy="4354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чинить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ближньому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зла,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тож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виконання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Закону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Рим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13:10)</a:t>
          </a:r>
        </a:p>
      </dsp:txBody>
      <dsp:txXfrm>
        <a:off x="586791" y="1949"/>
        <a:ext cx="7901044" cy="435405"/>
      </dsp:txXfrm>
    </dsp:sp>
    <dsp:sp modelId="{91CC5459-8EEF-41EA-AF20-D848C0D6FEAD}">
      <dsp:nvSpPr>
        <dsp:cNvPr id="0" name=""/>
        <dsp:cNvSpPr/>
      </dsp:nvSpPr>
      <dsp:spPr>
        <a:xfrm>
          <a:off x="0" y="538693"/>
          <a:ext cx="3907622" cy="3065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Любити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Бога (Втор. 6:5;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38693"/>
        <a:ext cx="3907622" cy="306522"/>
      </dsp:txXfrm>
    </dsp:sp>
    <dsp:sp modelId="{10C7FA8C-45AC-4F60-B838-992E3E7F424F}">
      <dsp:nvSpPr>
        <dsp:cNvPr id="0" name=""/>
        <dsp:cNvSpPr/>
      </dsp:nvSpPr>
      <dsp:spPr>
        <a:xfrm>
          <a:off x="789041" y="946553"/>
          <a:ext cx="3859689" cy="975611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Шанувати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й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поклонятися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Богові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надаючи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Йому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перше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місце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житті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9041" y="946553"/>
        <a:ext cx="3859689" cy="975611"/>
      </dsp:txXfrm>
    </dsp:sp>
    <dsp:sp modelId="{5D6CA769-3983-4A7E-8C9B-2918405B7715}">
      <dsp:nvSpPr>
        <dsp:cNvPr id="0" name=""/>
        <dsp:cNvSpPr/>
      </dsp:nvSpPr>
      <dsp:spPr>
        <a:xfrm>
          <a:off x="789041" y="2023502"/>
          <a:ext cx="3859689" cy="7221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Шанувати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Бога, 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замінюючи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жодним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ідолом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9041" y="2023502"/>
        <a:ext cx="3859689" cy="722136"/>
      </dsp:txXfrm>
    </dsp:sp>
    <dsp:sp modelId="{C20EFE85-0AA0-41C5-98B5-841936C487C2}">
      <dsp:nvSpPr>
        <dsp:cNvPr id="0" name=""/>
        <dsp:cNvSpPr/>
      </dsp:nvSpPr>
      <dsp:spPr>
        <a:xfrm>
          <a:off x="789041" y="2846977"/>
          <a:ext cx="3859689" cy="7221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Шанувати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ім'я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Бога,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репутацію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характер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9041" y="2846977"/>
        <a:ext cx="3859689" cy="722136"/>
      </dsp:txXfrm>
    </dsp:sp>
    <dsp:sp modelId="{2D09C7DE-F35F-4F9B-878E-987E2909F691}">
      <dsp:nvSpPr>
        <dsp:cNvPr id="0" name=""/>
        <dsp:cNvSpPr/>
      </dsp:nvSpPr>
      <dsp:spPr>
        <a:xfrm>
          <a:off x="789041" y="3670451"/>
          <a:ext cx="3859689" cy="7221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Шанувати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день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відпочинку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поклоніння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суботу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9041" y="3670451"/>
        <a:ext cx="3859689" cy="722136"/>
      </dsp:txXfrm>
    </dsp:sp>
    <dsp:sp modelId="{80C787CF-6ED0-4DA8-8321-4B66D291DAD3}">
      <dsp:nvSpPr>
        <dsp:cNvPr id="0" name=""/>
        <dsp:cNvSpPr/>
      </dsp:nvSpPr>
      <dsp:spPr>
        <a:xfrm>
          <a:off x="4793457" y="538693"/>
          <a:ext cx="4653237" cy="3065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Любити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ближнього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(Лев. 19:18;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3457" y="538693"/>
        <a:ext cx="4653237" cy="306522"/>
      </dsp:txXfrm>
    </dsp:sp>
    <dsp:sp modelId="{D76F753B-4A80-4132-A137-6BD41DFEBF05}">
      <dsp:nvSpPr>
        <dsp:cNvPr id="0" name=""/>
        <dsp:cNvSpPr/>
      </dsp:nvSpPr>
      <dsp:spPr>
        <a:xfrm>
          <a:off x="5522403" y="946553"/>
          <a:ext cx="6061477" cy="446325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батьків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2403" y="946553"/>
        <a:ext cx="6061477" cy="446325"/>
      </dsp:txXfrm>
    </dsp:sp>
    <dsp:sp modelId="{1931318A-37E3-4189-918D-B0803777C1F1}">
      <dsp:nvSpPr>
        <dsp:cNvPr id="0" name=""/>
        <dsp:cNvSpPr/>
      </dsp:nvSpPr>
      <dsp:spPr>
        <a:xfrm>
          <a:off x="5522403" y="1494217"/>
          <a:ext cx="6061477" cy="44632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життя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2403" y="1494217"/>
        <a:ext cx="6061477" cy="446325"/>
      </dsp:txXfrm>
    </dsp:sp>
    <dsp:sp modelId="{DB394086-E051-4A5A-8AB8-F5B678A33421}">
      <dsp:nvSpPr>
        <dsp:cNvPr id="0" name=""/>
        <dsp:cNvSpPr/>
      </dsp:nvSpPr>
      <dsp:spPr>
        <a:xfrm>
          <a:off x="5522403" y="2041881"/>
          <a:ext cx="6061477" cy="446325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шлюб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2403" y="2041881"/>
        <a:ext cx="6061477" cy="446325"/>
      </dsp:txXfrm>
    </dsp:sp>
    <dsp:sp modelId="{4BA21399-A7DD-48CE-892B-137D2903460A}">
      <dsp:nvSpPr>
        <dsp:cNvPr id="0" name=""/>
        <dsp:cNvSpPr/>
      </dsp:nvSpPr>
      <dsp:spPr>
        <a:xfrm>
          <a:off x="5522403" y="2589545"/>
          <a:ext cx="6061477" cy="44632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власність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інших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людей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2403" y="2589545"/>
        <a:ext cx="6061477" cy="446325"/>
      </dsp:txXfrm>
    </dsp:sp>
    <dsp:sp modelId="{A46A958C-2BEB-4761-8612-6EDDADDECAC0}">
      <dsp:nvSpPr>
        <dsp:cNvPr id="0" name=""/>
        <dsp:cNvSpPr/>
      </dsp:nvSpPr>
      <dsp:spPr>
        <a:xfrm>
          <a:off x="5522403" y="3137208"/>
          <a:ext cx="6061477" cy="446325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репутацію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інших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2403" y="3137208"/>
        <a:ext cx="6061477" cy="446325"/>
      </dsp:txXfrm>
    </dsp:sp>
    <dsp:sp modelId="{1551E7EB-5BC8-4B79-AA4E-ABD9F7B00FC2}">
      <dsp:nvSpPr>
        <dsp:cNvPr id="0" name=""/>
        <dsp:cNvSpPr/>
      </dsp:nvSpPr>
      <dsp:spPr>
        <a:xfrm>
          <a:off x="5522403" y="3684872"/>
          <a:ext cx="6061477" cy="59440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Поважати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себе,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щоб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жодне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егоїстичне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бажання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заплямувало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наш характер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2403" y="3684872"/>
        <a:ext cx="6061477" cy="594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063009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615243" y="0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rgbClr val="76612B"/>
              </a:solidFill>
            </a:rPr>
            <a:t>Віддаляє</a:t>
          </a:r>
          <a:r>
            <a:rPr lang="ru-RU" sz="2000" b="1" kern="1200" dirty="0">
              <a:solidFill>
                <a:srgbClr val="76612B"/>
              </a:solidFill>
            </a:rPr>
            <a:t> нас </a:t>
          </a:r>
          <a:r>
            <a:rPr lang="ru-RU" sz="2000" b="1" kern="1200" dirty="0" err="1">
              <a:solidFill>
                <a:srgbClr val="76612B"/>
              </a:solidFill>
            </a:rPr>
            <a:t>від</a:t>
          </a:r>
          <a:r>
            <a:rPr lang="ru-RU" sz="2000" b="1" kern="1200" dirty="0">
              <a:solidFill>
                <a:srgbClr val="76612B"/>
              </a:solidFill>
            </a:rPr>
            <a:t> зла (</a:t>
          </a:r>
          <a:r>
            <a:rPr lang="ru-RU" sz="2000" b="1" kern="1200" dirty="0" err="1">
              <a:solidFill>
                <a:srgbClr val="76612B"/>
              </a:solidFill>
            </a:rPr>
            <a:t>Пс</a:t>
          </a:r>
          <a:r>
            <a:rPr lang="ru-RU" sz="2000" b="1" kern="1200" dirty="0">
              <a:solidFill>
                <a:srgbClr val="76612B"/>
              </a:solidFill>
            </a:rPr>
            <a:t>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615243" y="0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442496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895758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rgbClr val="56782A"/>
              </a:solidFill>
            </a:rPr>
            <a:t>Дає</a:t>
          </a:r>
          <a:r>
            <a:rPr lang="ru-RU" sz="2000" b="1" kern="1200" dirty="0">
              <a:solidFill>
                <a:srgbClr val="56782A"/>
              </a:solidFill>
            </a:rPr>
            <a:t> нам </a:t>
          </a:r>
          <a:r>
            <a:rPr lang="ru-RU" sz="2000" b="1" kern="1200" dirty="0" err="1">
              <a:solidFill>
                <a:srgbClr val="56782A"/>
              </a:solidFill>
            </a:rPr>
            <a:t>мудрість</a:t>
          </a:r>
          <a:r>
            <a:rPr lang="ru-RU" sz="2000" b="1" kern="1200" dirty="0">
              <a:solidFill>
                <a:srgbClr val="56782A"/>
              </a:solidFill>
            </a:rPr>
            <a:t> (Втор.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895758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535751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4030519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rgbClr val="2B7337"/>
              </a:solidFill>
            </a:rPr>
            <a:t>Дає</a:t>
          </a:r>
          <a:r>
            <a:rPr lang="ru-RU" sz="2000" b="1" kern="1200" dirty="0">
              <a:solidFill>
                <a:srgbClr val="2B7337"/>
              </a:solidFill>
            </a:rPr>
            <a:t> нам свободу (Як.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4030519" y="1864242"/>
        <a:ext cx="1374561" cy="932121"/>
      </dsp:txXfrm>
    </dsp:sp>
    <dsp:sp modelId="{2948A12B-36CA-4BE9-ADA1-58358E0571AA}">
      <dsp:nvSpPr>
        <dsp:cNvPr id="0" name=""/>
        <dsp:cNvSpPr/>
      </dsp:nvSpPr>
      <dsp:spPr>
        <a:xfrm>
          <a:off x="227323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32119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rgbClr val="3FA59E"/>
              </a:solidFill>
            </a:rPr>
            <a:t>Дає</a:t>
          </a:r>
          <a:r>
            <a:rPr lang="ru-RU" sz="2000" b="1" kern="1200" dirty="0">
              <a:solidFill>
                <a:srgbClr val="3FA59E"/>
              </a:solidFill>
            </a:rPr>
            <a:t> нам мир (</a:t>
          </a:r>
          <a:r>
            <a:rPr lang="ru-RU" sz="2000" b="1" kern="1200" dirty="0" err="1">
              <a:solidFill>
                <a:srgbClr val="3FA59E"/>
              </a:solidFill>
            </a:rPr>
            <a:t>Пс</a:t>
          </a:r>
          <a:r>
            <a:rPr lang="ru-RU" sz="2000" b="1" kern="1200" dirty="0">
              <a:solidFill>
                <a:srgbClr val="3FA59E"/>
              </a:solidFill>
            </a:rPr>
            <a:t>.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32119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852782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236617" y="3113682"/>
          <a:ext cx="200870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rgbClr val="4466A9"/>
              </a:solidFill>
            </a:rPr>
            <a:t>Дає</a:t>
          </a:r>
          <a:r>
            <a:rPr lang="ru-RU" sz="2000" b="1" kern="1200" dirty="0">
              <a:solidFill>
                <a:srgbClr val="4466A9"/>
              </a:solidFill>
            </a:rPr>
            <a:t> нам </a:t>
          </a:r>
          <a:r>
            <a:rPr lang="ru-RU" sz="2000" b="1" kern="1200" dirty="0" err="1">
              <a:solidFill>
                <a:srgbClr val="4466A9"/>
              </a:solidFill>
            </a:rPr>
            <a:t>процвітання</a:t>
          </a:r>
          <a:r>
            <a:rPr lang="ru-RU" sz="2000" b="1" kern="1200" dirty="0">
              <a:solidFill>
                <a:srgbClr val="4466A9"/>
              </a:solidFill>
            </a:rPr>
            <a:t> (</a:t>
          </a:r>
          <a:r>
            <a:rPr lang="ru-RU" sz="2000" b="1" kern="1200" dirty="0" err="1">
              <a:solidFill>
                <a:srgbClr val="4466A9"/>
              </a:solidFill>
            </a:rPr>
            <a:t>Ісус</a:t>
          </a:r>
          <a:r>
            <a:rPr lang="ru-RU" sz="2000" b="1" kern="1200" dirty="0">
              <a:solidFill>
                <a:srgbClr val="4466A9"/>
              </a:solidFill>
            </a:rPr>
            <a:t> Навин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236617" y="3113682"/>
        <a:ext cx="2008700" cy="852791"/>
      </dsp:txXfrm>
    </dsp:sp>
    <dsp:sp modelId="{841133F3-4289-4088-A1C7-11FD40326061}">
      <dsp:nvSpPr>
        <dsp:cNvPr id="0" name=""/>
        <dsp:cNvSpPr/>
      </dsp:nvSpPr>
      <dsp:spPr>
        <a:xfrm>
          <a:off x="1590268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14643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rgbClr val="623A91"/>
              </a:solidFill>
            </a:rPr>
            <a:t>Вказує</a:t>
          </a:r>
          <a:r>
            <a:rPr lang="ru-RU" sz="2000" b="1" kern="1200" dirty="0">
              <a:solidFill>
                <a:srgbClr val="623A91"/>
              </a:solidFill>
            </a:rPr>
            <a:t> нам на </a:t>
          </a:r>
          <a:r>
            <a:rPr lang="ru-RU" sz="2000" b="1" kern="1200" dirty="0" err="1">
              <a:solidFill>
                <a:srgbClr val="623A91"/>
              </a:solidFill>
            </a:rPr>
            <a:t>гріх</a:t>
          </a:r>
          <a:r>
            <a:rPr lang="ru-RU" sz="2000" b="1" kern="1200" dirty="0">
              <a:solidFill>
                <a:srgbClr val="623A91"/>
              </a:solidFill>
            </a:rPr>
            <a:t> (Рим.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14643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68352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36497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853974"/>
              </a:solidFill>
            </a:rPr>
            <a:t>Веде нас до Христа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853974"/>
              </a:solidFill>
            </a:rPr>
            <a:t>(Гал.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36497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7200" b="1" dirty="0">
                <a:ln/>
                <a:solidFill>
                  <a:schemeClr val="accent3"/>
                </a:solidFill>
                <a:effectLst/>
              </a:rPr>
              <a:t>ЗАВІТ НА СІНАЇ</a:t>
            </a:r>
            <a:endParaRPr lang="es-ES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269682" y="6486179"/>
            <a:ext cx="2852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accent3">
                    <a:lumMod val="75000"/>
                  </a:schemeClr>
                </a:solidFill>
              </a:rPr>
              <a:t>Урок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 8 </a:t>
            </a:r>
            <a:r>
              <a:rPr lang="uk-UA" sz="1600" b="1" dirty="0">
                <a:solidFill>
                  <a:schemeClr val="accent3">
                    <a:lumMod val="75000"/>
                  </a:schemeClr>
                </a:solidFill>
              </a:rPr>
              <a:t>за 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23 </a:t>
            </a:r>
            <a:r>
              <a:rPr lang="uk-UA" sz="1600" b="1" dirty="0">
                <a:solidFill>
                  <a:schemeClr val="accent3">
                    <a:lumMod val="75000"/>
                  </a:schemeClr>
                </a:solidFill>
              </a:rPr>
              <a:t>серпня 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2025</a:t>
            </a:r>
            <a:r>
              <a:rPr lang="uk-UA" sz="1600" b="1" dirty="0">
                <a:solidFill>
                  <a:schemeClr val="accent3">
                    <a:lumMod val="75000"/>
                  </a:schemeClr>
                </a:solidFill>
              </a:rPr>
              <a:t> року</a:t>
            </a:r>
            <a:endParaRPr lang="es-ES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ЗАКОН ЯК ОБІТНИЦЯ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оголосив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вам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Свій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Заповіт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наказав вам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виконувати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– ДЕСЯТИСЛІВ’Я, яке написав на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двох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кам’яних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таблицях</a:t>
            </a:r>
            <a:r>
              <a:rPr lang="uk-UA" b="1" dirty="0">
                <a:solidFill>
                  <a:srgbClr val="FF0000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Второзаконня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4:13)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295900" y="1363842"/>
            <a:ext cx="689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</a:t>
            </a:r>
            <a:r>
              <a:rPr lang="ru-RU" sz="2000" b="1" dirty="0" err="1"/>
              <a:t>івриті</a:t>
            </a:r>
            <a:r>
              <a:rPr lang="ru-RU" sz="2000" b="1" dirty="0"/>
              <a:t>, в </a:t>
            </a:r>
            <a:r>
              <a:rPr lang="ru-RU" sz="2000" b="1" dirty="0" err="1"/>
              <a:t>трьох</a:t>
            </a:r>
            <a:r>
              <a:rPr lang="ru-RU" sz="2000" b="1" dirty="0"/>
              <a:t> </a:t>
            </a:r>
            <a:r>
              <a:rPr lang="ru-RU" sz="2000" b="1" dirty="0" err="1"/>
              <a:t>випадках</a:t>
            </a:r>
            <a:r>
              <a:rPr lang="ru-RU" sz="2000" b="1" dirty="0"/>
              <a:t>, де </a:t>
            </a:r>
            <a:r>
              <a:rPr lang="ru-RU" sz="2000" b="1" dirty="0" err="1"/>
              <a:t>згадуються</a:t>
            </a:r>
            <a:r>
              <a:rPr lang="ru-RU" sz="2000" b="1" dirty="0"/>
              <a:t> десять </a:t>
            </a:r>
            <a:r>
              <a:rPr lang="ru-RU" sz="2000" b="1" dirty="0" err="1"/>
              <a:t>заповідей</a:t>
            </a:r>
            <a:r>
              <a:rPr lang="ru-RU" sz="2000" b="1" dirty="0"/>
              <a:t>, вони </a:t>
            </a:r>
            <a:r>
              <a:rPr lang="ru-RU" sz="2000" b="1" dirty="0" err="1"/>
              <a:t>називаються</a:t>
            </a:r>
            <a:r>
              <a:rPr lang="ru-RU" sz="2000" b="1" dirty="0"/>
              <a:t> «</a:t>
            </a:r>
            <a:r>
              <a:rPr lang="ru-RU" sz="2000" b="1" dirty="0" err="1"/>
              <a:t>десятислів’ям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34:28; Втор. 4:13; Втор. 10:4).</a:t>
            </a:r>
            <a:endParaRPr lang="es-ES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46" r="2151"/>
          <a:stretch>
            <a:fillRect/>
          </a:stretch>
        </p:blipFill>
        <p:spPr>
          <a:xfrm>
            <a:off x="285748" y="1461938"/>
            <a:ext cx="4914901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Приклад: «</a:t>
            </a:r>
            <a:r>
              <a:rPr lang="ru-RU" sz="2000" b="1" dirty="0" err="1"/>
              <a:t>Здійснилась</a:t>
            </a:r>
            <a:r>
              <a:rPr lang="ru-RU" sz="2000" b="1" dirty="0"/>
              <a:t> </a:t>
            </a:r>
            <a:r>
              <a:rPr lang="ru-RU" sz="2000" b="1" dirty="0" err="1"/>
              <a:t>кожна</a:t>
            </a:r>
            <a:r>
              <a:rPr lang="ru-RU" sz="2000" b="1" dirty="0"/>
              <a:t> </a:t>
            </a:r>
            <a:r>
              <a:rPr lang="ru-RU" sz="2000" b="1" dirty="0" err="1"/>
              <a:t>обітниця</a:t>
            </a:r>
            <a:r>
              <a:rPr lang="ru-RU" sz="2000" b="1" dirty="0"/>
              <a:t> (</a:t>
            </a:r>
            <a:r>
              <a:rPr lang="ru-RU" sz="2000" b="1" dirty="0" err="1"/>
              <a:t>давар</a:t>
            </a:r>
            <a:r>
              <a:rPr lang="ru-RU" sz="2000" b="1" dirty="0"/>
              <a:t>) з </a:t>
            </a:r>
            <a:r>
              <a:rPr lang="ru-RU" sz="2000" b="1" dirty="0" err="1"/>
              <a:t>усіх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добрих</a:t>
            </a:r>
            <a:r>
              <a:rPr lang="ru-RU" sz="2000" b="1" dirty="0"/>
              <a:t> </a:t>
            </a:r>
            <a:r>
              <a:rPr lang="ru-RU" sz="2000" b="1" dirty="0" err="1"/>
              <a:t>обітниць</a:t>
            </a:r>
            <a:r>
              <a:rPr lang="ru-RU" sz="2000" b="1" dirty="0"/>
              <a:t> (</a:t>
            </a:r>
            <a:r>
              <a:rPr lang="ru-RU" sz="2000" b="1" dirty="0" err="1"/>
              <a:t>давар</a:t>
            </a:r>
            <a:r>
              <a:rPr lang="ru-RU" sz="2000" b="1" dirty="0"/>
              <a:t>),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дав через </a:t>
            </a:r>
            <a:r>
              <a:rPr lang="ru-RU" sz="2000" b="1" dirty="0" err="1"/>
              <a:t>Свого</a:t>
            </a:r>
            <a:r>
              <a:rPr lang="ru-RU" sz="2000" b="1" dirty="0"/>
              <a:t> слугу </a:t>
            </a:r>
            <a:r>
              <a:rPr lang="ru-RU" sz="2000" b="1" dirty="0" err="1"/>
              <a:t>Мойсея</a:t>
            </a:r>
            <a:r>
              <a:rPr lang="ru-RU" sz="2000" b="1" dirty="0"/>
              <a:t>» (1 </a:t>
            </a:r>
            <a:r>
              <a:rPr lang="ru-RU" sz="2000" b="1" dirty="0" err="1"/>
              <a:t>Цар</a:t>
            </a:r>
            <a:r>
              <a:rPr lang="ru-RU" sz="2000" b="1" dirty="0"/>
              <a:t>. 8:56).</a:t>
            </a:r>
            <a:endParaRPr lang="es-ES" sz="2000" b="1" dirty="0"/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295900" y="3799743"/>
            <a:ext cx="37605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Таким чином, </a:t>
            </a:r>
            <a:r>
              <a:rPr lang="ru-RU" sz="2000" b="1" dirty="0" err="1"/>
              <a:t>єврейський</a:t>
            </a:r>
            <a:r>
              <a:rPr lang="ru-RU" sz="2000" b="1" dirty="0"/>
              <a:t> </a:t>
            </a:r>
            <a:r>
              <a:rPr lang="ru-RU" sz="2000" b="1" dirty="0" err="1"/>
              <a:t>корінь</a:t>
            </a:r>
            <a:r>
              <a:rPr lang="ru-RU" sz="2000" b="1" dirty="0"/>
              <a:t> «</a:t>
            </a:r>
            <a:r>
              <a:rPr lang="ru-RU" sz="2000" b="1" dirty="0" err="1"/>
              <a:t>давар</a:t>
            </a:r>
            <a:r>
              <a:rPr lang="ru-RU" sz="2000" b="1" dirty="0"/>
              <a:t>»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/>
              <a:t>перекласти</a:t>
            </a:r>
            <a:r>
              <a:rPr lang="ru-RU" sz="2000" b="1" dirty="0"/>
              <a:t> як «слово» </a:t>
            </a:r>
            <a:r>
              <a:rPr lang="ru-RU" sz="2000" b="1" dirty="0" err="1"/>
              <a:t>або</a:t>
            </a:r>
            <a:r>
              <a:rPr lang="ru-RU" sz="2000" b="1" dirty="0"/>
              <a:t> «</a:t>
            </a:r>
            <a:r>
              <a:rPr lang="ru-RU" sz="2000" b="1" dirty="0" err="1"/>
              <a:t>обіцянка</a:t>
            </a:r>
            <a:r>
              <a:rPr lang="ru-RU" sz="2000" b="1" dirty="0"/>
              <a:t>». 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295900" y="3072002"/>
            <a:ext cx="6896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Насправді</a:t>
            </a:r>
            <a:r>
              <a:rPr lang="ru-RU" sz="2000" b="1" dirty="0"/>
              <a:t> ми </a:t>
            </a:r>
            <a:r>
              <a:rPr lang="ru-RU" sz="2000" b="1" dirty="0" err="1"/>
              <a:t>нічого</a:t>
            </a:r>
            <a:r>
              <a:rPr lang="ru-RU" sz="2000" b="1" dirty="0"/>
              <a:t> не </a:t>
            </a:r>
            <a:r>
              <a:rPr lang="ru-RU" sz="2000" b="1" dirty="0" err="1"/>
              <a:t>даємо</a:t>
            </a:r>
            <a:r>
              <a:rPr lang="ru-RU" sz="2000" b="1" dirty="0"/>
              <a:t>, ми </a:t>
            </a:r>
            <a:r>
              <a:rPr lang="ru-RU" sz="2000" b="1" dirty="0" err="1"/>
              <a:t>даємо</a:t>
            </a:r>
            <a:r>
              <a:rPr lang="ru-RU" sz="2000" b="1" dirty="0"/>
              <a:t> </a:t>
            </a:r>
            <a:r>
              <a:rPr lang="ru-RU" sz="2000" b="1" dirty="0" err="1"/>
              <a:t>обіцянку</a:t>
            </a:r>
            <a:r>
              <a:rPr lang="ru-RU" sz="2000" b="1" dirty="0"/>
              <a:t>. Ми </a:t>
            </a:r>
            <a:r>
              <a:rPr lang="ru-RU" sz="2000" b="1" dirty="0" err="1"/>
              <a:t>даємо</a:t>
            </a:r>
            <a:r>
              <a:rPr lang="ru-RU" sz="2000" b="1" dirty="0"/>
              <a:t> </a:t>
            </a:r>
            <a:r>
              <a:rPr lang="ru-RU" sz="2000" b="1" dirty="0" err="1"/>
              <a:t>впевненість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зробимо</a:t>
            </a:r>
            <a:r>
              <a:rPr lang="ru-RU" sz="2000" b="1" dirty="0"/>
              <a:t> </a:t>
            </a:r>
            <a:r>
              <a:rPr lang="ru-RU" sz="2000" b="1" dirty="0" err="1"/>
              <a:t>щось</a:t>
            </a:r>
            <a:r>
              <a:rPr lang="ru-RU" sz="2000" b="1" dirty="0"/>
              <a:t> </a:t>
            </a:r>
            <a:r>
              <a:rPr lang="ru-RU" sz="2000" b="1" dirty="0" err="1"/>
              <a:t>конкретне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295900" y="2379505"/>
            <a:ext cx="6896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Давайте </a:t>
            </a:r>
            <a:r>
              <a:rPr lang="ru-RU" sz="2000" b="1" dirty="0" err="1"/>
              <a:t>поміркуємо</a:t>
            </a:r>
            <a:r>
              <a:rPr lang="ru-RU" sz="2000" b="1" dirty="0"/>
              <a:t> над </a:t>
            </a:r>
            <a:r>
              <a:rPr lang="ru-RU" sz="2000" b="1" dirty="0" err="1"/>
              <a:t>цим</a:t>
            </a:r>
            <a:r>
              <a:rPr lang="ru-RU" sz="2000" b="1" dirty="0"/>
              <a:t>. </a:t>
            </a:r>
            <a:r>
              <a:rPr lang="ru-RU" sz="2000" b="1" dirty="0" err="1"/>
              <a:t>Що</a:t>
            </a:r>
            <a:r>
              <a:rPr lang="ru-RU" sz="2000" b="1" dirty="0"/>
              <a:t> ми </a:t>
            </a:r>
            <a:r>
              <a:rPr lang="ru-RU" sz="2000" b="1" dirty="0" err="1"/>
              <a:t>хочемо</a:t>
            </a:r>
            <a:r>
              <a:rPr lang="ru-RU" sz="2000" b="1" dirty="0"/>
              <a:t> </a:t>
            </a:r>
            <a:r>
              <a:rPr lang="ru-RU" sz="2000" b="1" dirty="0" err="1"/>
              <a:t>висловити</a:t>
            </a:r>
            <a:r>
              <a:rPr lang="ru-RU" sz="2000" b="1" dirty="0"/>
              <a:t>, коли говоримо </a:t>
            </a:r>
            <a:r>
              <a:rPr lang="ru-RU" sz="2000" b="1" dirty="0" err="1"/>
              <a:t>комусь</a:t>
            </a:r>
            <a:r>
              <a:rPr lang="ru-RU" sz="2000" b="1" dirty="0"/>
              <a:t>: «Я даю </a:t>
            </a:r>
            <a:r>
              <a:rPr lang="ru-RU" sz="2000" b="1" dirty="0" err="1"/>
              <a:t>тобі</a:t>
            </a:r>
            <a:r>
              <a:rPr lang="ru-RU" sz="2000" b="1" dirty="0"/>
              <a:t> слово»?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Десять </a:t>
            </a:r>
            <a:r>
              <a:rPr lang="ru-RU" sz="2000" b="1" dirty="0" err="1"/>
              <a:t>заповідей</a:t>
            </a:r>
            <a:r>
              <a:rPr lang="ru-RU" sz="2000" b="1" dirty="0"/>
              <a:t> — </a:t>
            </a:r>
            <a:r>
              <a:rPr lang="ru-RU" sz="2000" b="1" dirty="0" err="1"/>
              <a:t>це</a:t>
            </a:r>
            <a:r>
              <a:rPr lang="ru-RU" sz="2000" b="1" dirty="0"/>
              <a:t> десять </a:t>
            </a:r>
            <a:r>
              <a:rPr lang="ru-RU" sz="2000" b="1" dirty="0" err="1"/>
              <a:t>обіцянок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Бог </a:t>
            </a:r>
            <a:r>
              <a:rPr lang="ru-RU" sz="2000" b="1" dirty="0" err="1"/>
              <a:t>дає</a:t>
            </a:r>
            <a:r>
              <a:rPr lang="ru-RU" sz="2000" b="1" dirty="0"/>
              <a:t> нам, </a:t>
            </a:r>
            <a:r>
              <a:rPr lang="ru-RU" sz="2000" b="1" dirty="0" err="1"/>
              <a:t>щоб</a:t>
            </a:r>
            <a:r>
              <a:rPr lang="ru-RU" sz="2000" b="1" dirty="0"/>
              <a:t> вести нас </a:t>
            </a:r>
            <a:r>
              <a:rPr lang="ru-RU" sz="2000" b="1" dirty="0" err="1"/>
              <a:t>правильним</a:t>
            </a:r>
            <a:r>
              <a:rPr lang="ru-RU" sz="2000" b="1" dirty="0"/>
              <a:t> шляхом.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uk-UA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ЗАКОН ЯК МЕТА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548393" y="706219"/>
            <a:ext cx="549856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Завершення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Закону – Христос: для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оправдання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кожного,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вірує</a:t>
            </a:r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Римлян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5" y="1485900"/>
            <a:ext cx="6312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Слово «</a:t>
            </a:r>
            <a:r>
              <a:rPr lang="ru-RU" sz="2000" b="1" dirty="0" err="1"/>
              <a:t>завершення</a:t>
            </a:r>
            <a:r>
              <a:rPr lang="ru-RU" sz="2000" b="1" dirty="0"/>
              <a:t>, мета», яке Павло </a:t>
            </a:r>
            <a:r>
              <a:rPr lang="ru-RU" sz="2000" b="1" dirty="0" err="1"/>
              <a:t>застосовує</a:t>
            </a:r>
            <a:r>
              <a:rPr lang="ru-RU" sz="2000" b="1" dirty="0"/>
              <a:t> до закону в Римлянам 10:4, — </a:t>
            </a:r>
            <a:r>
              <a:rPr lang="ru-RU" sz="2000" b="1" dirty="0" err="1"/>
              <a:t>це</a:t>
            </a:r>
            <a:r>
              <a:rPr lang="ru-RU" sz="2000" b="1" dirty="0"/>
              <a:t> «телос». Яке </a:t>
            </a:r>
            <a:r>
              <a:rPr lang="ru-RU" sz="2000" b="1" dirty="0" err="1"/>
              <a:t>значення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слово?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524051" y="4251469"/>
            <a:ext cx="43053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перекласти</a:t>
            </a:r>
            <a:r>
              <a:rPr lang="ru-RU" sz="2000" b="1" dirty="0"/>
              <a:t> «</a:t>
            </a:r>
            <a:r>
              <a:rPr lang="ru-RU" sz="2000" b="1" dirty="0" err="1"/>
              <a:t>завершення</a:t>
            </a:r>
            <a:r>
              <a:rPr lang="ru-RU" sz="2000" b="1" dirty="0"/>
              <a:t> Закону – Христос», то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смерті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закону </a:t>
            </a:r>
            <a:r>
              <a:rPr lang="ru-RU" sz="2000" b="1" dirty="0" err="1"/>
              <a:t>більше</a:t>
            </a:r>
            <a:r>
              <a:rPr lang="ru-RU" sz="2000" b="1" dirty="0"/>
              <a:t> не </a:t>
            </a:r>
            <a:r>
              <a:rPr lang="ru-RU" sz="2000" b="1" dirty="0" err="1"/>
              <a:t>існує</a:t>
            </a:r>
            <a:r>
              <a:rPr lang="ru-RU" sz="2000" b="1" dirty="0"/>
              <a:t>. </a:t>
            </a: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/>
              <a:t>гріха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немає</a:t>
            </a:r>
            <a:r>
              <a:rPr lang="ru-RU" sz="2000" b="1" dirty="0"/>
              <a:t>. Павло б </a:t>
            </a:r>
            <a:r>
              <a:rPr lang="ru-RU" sz="2000" b="1" dirty="0" err="1"/>
              <a:t>суперечив</a:t>
            </a:r>
            <a:r>
              <a:rPr lang="ru-RU" sz="2000" b="1" dirty="0"/>
              <a:t> сам </a:t>
            </a:r>
            <a:r>
              <a:rPr lang="ru-RU" sz="2000" b="1" dirty="0" err="1"/>
              <a:t>собі</a:t>
            </a:r>
            <a:r>
              <a:rPr lang="ru-RU" sz="2000" b="1" dirty="0"/>
              <a:t> (Рим. 7:7).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524052" y="5842337"/>
            <a:ext cx="6419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перекласти</a:t>
            </a:r>
            <a:r>
              <a:rPr lang="ru-RU" sz="2000" b="1" dirty="0"/>
              <a:t> «закон </a:t>
            </a:r>
            <a:r>
              <a:rPr lang="ru-RU" sz="2000" b="1" dirty="0" err="1"/>
              <a:t>вказує</a:t>
            </a:r>
            <a:r>
              <a:rPr lang="ru-RU" sz="2000" b="1" dirty="0"/>
              <a:t> на Христа», Павло є </a:t>
            </a:r>
            <a:r>
              <a:rPr lang="ru-RU" sz="2000" b="1" dirty="0" err="1"/>
              <a:t>послідовним</a:t>
            </a:r>
            <a:r>
              <a:rPr lang="ru-RU" sz="2000" b="1" dirty="0"/>
              <a:t>, </a:t>
            </a:r>
            <a:r>
              <a:rPr lang="ru-RU" sz="2000" b="1" dirty="0" err="1"/>
              <a:t>оскільки</a:t>
            </a:r>
            <a:r>
              <a:rPr lang="ru-RU" sz="2000" b="1" dirty="0"/>
              <a:t> закон </a:t>
            </a:r>
            <a:r>
              <a:rPr lang="ru-RU" sz="2000" b="1" dirty="0" err="1"/>
              <a:t>залишається</a:t>
            </a:r>
            <a:r>
              <a:rPr lang="ru-RU" sz="2000" b="1" dirty="0"/>
              <a:t> </a:t>
            </a:r>
            <a:r>
              <a:rPr lang="ru-RU" sz="2000" b="1" dirty="0" err="1"/>
              <a:t>чинним</a:t>
            </a:r>
            <a:r>
              <a:rPr lang="ru-RU" sz="2000" b="1" dirty="0"/>
              <a:t> і веде нас до Христа (Рим. 3:31; Гал. 3:24).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25" y="4233448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3" y="2501563"/>
            <a:ext cx="63545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Основне</a:t>
            </a:r>
            <a:r>
              <a:rPr lang="ru-RU" sz="2000" b="1" dirty="0"/>
              <a:t> </a:t>
            </a:r>
            <a:r>
              <a:rPr lang="ru-RU" sz="2000" b="1" dirty="0" err="1"/>
              <a:t>значення</a:t>
            </a:r>
            <a:r>
              <a:rPr lang="ru-RU" sz="2000" b="1" dirty="0"/>
              <a:t>: точка, на яку </a:t>
            </a:r>
            <a:r>
              <a:rPr lang="ru-RU" sz="2000" b="1" dirty="0" err="1"/>
              <a:t>вказується</a:t>
            </a:r>
            <a:r>
              <a:rPr lang="ru-RU" sz="2000" b="1" dirty="0"/>
              <a:t> як межа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кінцева</a:t>
            </a:r>
            <a:r>
              <a:rPr lang="ru-RU" sz="2000" b="1" dirty="0"/>
              <a:t> мета. За </a:t>
            </a:r>
            <a:r>
              <a:rPr lang="ru-RU" sz="2000" b="1" dirty="0" err="1"/>
              <a:t>змістом</a:t>
            </a:r>
            <a:r>
              <a:rPr lang="ru-RU" sz="2000" b="1" dirty="0"/>
              <a:t> (</a:t>
            </a:r>
            <a:r>
              <a:rPr lang="ru-RU" sz="2000" b="1" dirty="0" err="1"/>
              <a:t>вторинні</a:t>
            </a:r>
            <a:r>
              <a:rPr lang="ru-RU" sz="2000" b="1" dirty="0"/>
              <a:t> </a:t>
            </a:r>
            <a:r>
              <a:rPr lang="ru-RU" sz="2000" b="1" dirty="0" err="1"/>
              <a:t>значення</a:t>
            </a:r>
            <a:r>
              <a:rPr lang="ru-RU" sz="2000" b="1" dirty="0"/>
              <a:t>): </a:t>
            </a:r>
            <a:r>
              <a:rPr lang="ru-RU" sz="2000" b="1" dirty="0" err="1"/>
              <a:t>висновок</a:t>
            </a:r>
            <a:r>
              <a:rPr lang="ru-RU" sz="2000" b="1" dirty="0"/>
              <a:t>, </a:t>
            </a:r>
            <a:r>
              <a:rPr lang="ru-RU" sz="2000" b="1" dirty="0" err="1"/>
              <a:t>завершення</a:t>
            </a:r>
            <a:r>
              <a:rPr lang="ru-RU" sz="2000" b="1" dirty="0"/>
              <a:t>, результат, мета. </a:t>
            </a:r>
            <a:r>
              <a:rPr lang="ru-RU" sz="2000" b="1" dirty="0" err="1"/>
              <a:t>Конкретне</a:t>
            </a:r>
            <a:r>
              <a:rPr lang="ru-RU" sz="2000" b="1" dirty="0"/>
              <a:t> </a:t>
            </a:r>
            <a:r>
              <a:rPr lang="ru-RU" sz="2000" b="1" dirty="0" err="1"/>
              <a:t>значення</a:t>
            </a:r>
            <a:r>
              <a:rPr lang="ru-RU" sz="2000" b="1" dirty="0"/>
              <a:t> </a:t>
            </a:r>
            <a:r>
              <a:rPr lang="ru-RU" sz="2000" b="1" dirty="0" err="1"/>
              <a:t>визначається</a:t>
            </a:r>
            <a:r>
              <a:rPr lang="ru-RU" sz="2000" b="1" dirty="0"/>
              <a:t> </a:t>
            </a:r>
            <a:r>
              <a:rPr lang="ru-RU" sz="2000" b="1" dirty="0" err="1"/>
              <a:t>реченням</a:t>
            </a:r>
            <a:r>
              <a:rPr lang="ru-RU" sz="2000" b="1" dirty="0"/>
              <a:t>, в 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воно</a:t>
            </a:r>
            <a:r>
              <a:rPr lang="ru-RU" sz="2000" b="1" dirty="0"/>
              <a:t> </a:t>
            </a:r>
            <a:r>
              <a:rPr lang="ru-RU" sz="2000" b="1" dirty="0" err="1"/>
              <a:t>вживається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2334031" y="1533526"/>
            <a:ext cx="9857969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500" b="1" dirty="0">
                <a:latin typeface="Constantia" panose="02030602050306030303" pitchFamily="18" charset="0"/>
              </a:rPr>
              <a:t>«</a:t>
            </a:r>
            <a:r>
              <a:rPr lang="ru-RU" sz="2500" b="1" dirty="0" err="1">
                <a:latin typeface="Constantia" panose="02030602050306030303" pitchFamily="18" charset="0"/>
              </a:rPr>
              <a:t>Цей</a:t>
            </a:r>
            <a:r>
              <a:rPr lang="ru-RU" sz="2500" b="1" dirty="0">
                <a:latin typeface="Constantia" panose="02030602050306030303" pitchFamily="18" charset="0"/>
              </a:rPr>
              <a:t> Закон </a:t>
            </a:r>
            <a:r>
              <a:rPr lang="ru-RU" sz="2500" b="1" dirty="0" err="1">
                <a:latin typeface="Constantia" panose="02030602050306030303" pitchFamily="18" charset="0"/>
              </a:rPr>
              <a:t>був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призначений</a:t>
            </a:r>
            <a:r>
              <a:rPr lang="ru-RU" sz="2500" b="1" dirty="0">
                <a:latin typeface="Constantia" panose="02030602050306030303" pitchFamily="18" charset="0"/>
              </a:rPr>
              <a:t> не </a:t>
            </a:r>
            <a:r>
              <a:rPr lang="ru-RU" sz="2500" b="1" dirty="0" err="1">
                <a:latin typeface="Constantia" panose="02030602050306030303" pitchFamily="18" charset="0"/>
              </a:rPr>
              <a:t>лише</a:t>
            </a:r>
            <a:r>
              <a:rPr lang="ru-RU" sz="2500" b="1" dirty="0">
                <a:latin typeface="Constantia" panose="02030602050306030303" pitchFamily="18" charset="0"/>
              </a:rPr>
              <a:t> для </a:t>
            </a:r>
            <a:r>
              <a:rPr lang="ru-RU" sz="2500" b="1" dirty="0" err="1">
                <a:latin typeface="Constantia" panose="02030602050306030303" pitchFamily="18" charset="0"/>
              </a:rPr>
              <a:t>євреїв</a:t>
            </a:r>
            <a:r>
              <a:rPr lang="ru-RU" sz="2500" b="1" dirty="0">
                <a:latin typeface="Constantia" panose="02030602050306030303" pitchFamily="18" charset="0"/>
              </a:rPr>
              <a:t>. Бог </a:t>
            </a:r>
            <a:r>
              <a:rPr lang="ru-RU" sz="2500" b="1" dirty="0" err="1">
                <a:latin typeface="Constantia" panose="02030602050306030303" pitchFamily="18" charset="0"/>
              </a:rPr>
              <a:t>удостоїв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їх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честі</a:t>
            </a:r>
            <a:r>
              <a:rPr lang="ru-RU" sz="2500" b="1" dirty="0">
                <a:latin typeface="Constantia" panose="02030602050306030303" pitchFamily="18" charset="0"/>
              </a:rPr>
              <a:t> бути </a:t>
            </a:r>
            <a:r>
              <a:rPr lang="ru-RU" sz="2500" b="1" dirty="0" err="1">
                <a:latin typeface="Constantia" panose="02030602050306030303" pitchFamily="18" charset="0"/>
              </a:rPr>
              <a:t>охоронцями</a:t>
            </a:r>
            <a:r>
              <a:rPr lang="ru-RU" sz="2500" b="1" dirty="0">
                <a:latin typeface="Constantia" panose="02030602050306030303" pitchFamily="18" charset="0"/>
              </a:rPr>
              <a:t> і </a:t>
            </a:r>
            <a:r>
              <a:rPr lang="ru-RU" sz="2500" b="1" dirty="0" err="1">
                <a:latin typeface="Constantia" panose="02030602050306030303" pitchFamily="18" charset="0"/>
              </a:rPr>
              <a:t>виконавцями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Його</a:t>
            </a:r>
            <a:r>
              <a:rPr lang="ru-RU" sz="2500" b="1" dirty="0">
                <a:latin typeface="Constantia" panose="02030602050306030303" pitchFamily="18" charset="0"/>
              </a:rPr>
              <a:t> Закону — священного </a:t>
            </a:r>
            <a:r>
              <a:rPr lang="ru-RU" sz="2500" b="1" dirty="0" err="1">
                <a:latin typeface="Constantia" panose="02030602050306030303" pitchFamily="18" charset="0"/>
              </a:rPr>
              <a:t>спадку</a:t>
            </a:r>
            <a:r>
              <a:rPr lang="ru-RU" sz="2500" b="1" dirty="0">
                <a:latin typeface="Constantia" panose="02030602050306030303" pitchFamily="18" charset="0"/>
              </a:rPr>
              <a:t> для </a:t>
            </a:r>
            <a:r>
              <a:rPr lang="ru-RU" sz="2500" b="1" dirty="0" err="1">
                <a:latin typeface="Constantia" panose="02030602050306030303" pitchFamily="18" charset="0"/>
              </a:rPr>
              <a:t>цілого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світу</a:t>
            </a:r>
            <a:r>
              <a:rPr lang="ru-RU" sz="2500" b="1" dirty="0">
                <a:latin typeface="Constantia" panose="02030602050306030303" pitchFamily="18" charset="0"/>
              </a:rPr>
              <a:t>. </a:t>
            </a:r>
            <a:r>
              <a:rPr lang="ru-RU" sz="2500" b="1" dirty="0" err="1">
                <a:latin typeface="Constantia" panose="02030602050306030303" pitchFamily="18" charset="0"/>
              </a:rPr>
              <a:t>Принципи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Десятислів'я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стосуються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усього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людства</a:t>
            </a:r>
            <a:r>
              <a:rPr lang="ru-RU" sz="2500" b="1" dirty="0">
                <a:latin typeface="Constantia" panose="02030602050306030303" pitchFamily="18" charset="0"/>
              </a:rPr>
              <a:t>, вони </a:t>
            </a:r>
            <a:r>
              <a:rPr lang="ru-RU" sz="2500" b="1" dirty="0" err="1">
                <a:latin typeface="Constantia" panose="02030602050306030303" pitchFamily="18" charset="0"/>
              </a:rPr>
              <a:t>дані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всім</a:t>
            </a:r>
            <a:r>
              <a:rPr lang="ru-RU" sz="2500" b="1" dirty="0">
                <a:latin typeface="Constantia" panose="02030602050306030303" pitchFamily="18" charset="0"/>
              </a:rPr>
              <a:t> людям для </a:t>
            </a:r>
            <a:r>
              <a:rPr lang="ru-RU" sz="2500" b="1" dirty="0" err="1">
                <a:latin typeface="Constantia" panose="02030602050306030303" pitchFamily="18" charset="0"/>
              </a:rPr>
              <a:t>навчання</a:t>
            </a:r>
            <a:r>
              <a:rPr lang="ru-RU" sz="2500" b="1" dirty="0">
                <a:latin typeface="Constantia" panose="02030602050306030303" pitchFamily="18" charset="0"/>
              </a:rPr>
              <a:t> й </a:t>
            </a:r>
            <a:r>
              <a:rPr lang="ru-RU" sz="2500" b="1" dirty="0" err="1">
                <a:latin typeface="Constantia" panose="02030602050306030303" pitchFamily="18" charset="0"/>
              </a:rPr>
              <a:t>управління</a:t>
            </a:r>
            <a:r>
              <a:rPr lang="ru-RU" sz="2500" b="1" dirty="0">
                <a:latin typeface="Constantia" panose="02030602050306030303" pitchFamily="18" charset="0"/>
              </a:rPr>
              <a:t>. Десять </a:t>
            </a:r>
            <a:r>
              <a:rPr lang="ru-RU" sz="2500" b="1" dirty="0" err="1">
                <a:latin typeface="Constantia" panose="02030602050306030303" pitchFamily="18" charset="0"/>
              </a:rPr>
              <a:t>Заповідей</a:t>
            </a:r>
            <a:r>
              <a:rPr lang="ru-RU" sz="2500" b="1" dirty="0">
                <a:latin typeface="Constantia" panose="02030602050306030303" pitchFamily="18" charset="0"/>
              </a:rPr>
              <a:t>, коротких, </a:t>
            </a:r>
            <a:r>
              <a:rPr lang="ru-RU" sz="2500" b="1" dirty="0" err="1">
                <a:latin typeface="Constantia" panose="02030602050306030303" pitchFamily="18" charset="0"/>
              </a:rPr>
              <a:t>всебічних</a:t>
            </a:r>
            <a:r>
              <a:rPr lang="ru-RU" sz="2500" b="1" dirty="0">
                <a:latin typeface="Constantia" panose="02030602050306030303" pitchFamily="18" charset="0"/>
              </a:rPr>
              <a:t> та </a:t>
            </a:r>
            <a:r>
              <a:rPr lang="ru-RU" sz="2500" b="1" dirty="0" err="1">
                <a:latin typeface="Constantia" panose="02030602050306030303" pitchFamily="18" charset="0"/>
              </a:rPr>
              <a:t>авторитетних</a:t>
            </a:r>
            <a:r>
              <a:rPr lang="ru-RU" sz="2500" b="1" dirty="0">
                <a:latin typeface="Constantia" panose="02030602050306030303" pitchFamily="18" charset="0"/>
              </a:rPr>
              <a:t>, </a:t>
            </a:r>
            <a:r>
              <a:rPr lang="ru-RU" sz="2500" b="1" dirty="0" err="1">
                <a:latin typeface="Constantia" panose="02030602050306030303" pitchFamily="18" charset="0"/>
              </a:rPr>
              <a:t>вказують</a:t>
            </a:r>
            <a:r>
              <a:rPr lang="ru-RU" sz="2500" b="1" dirty="0">
                <a:latin typeface="Constantia" panose="02030602050306030303" pitchFamily="18" charset="0"/>
              </a:rPr>
              <a:t> на </a:t>
            </a:r>
            <a:r>
              <a:rPr lang="ru-RU" sz="2500" b="1" dirty="0" err="1">
                <a:latin typeface="Constantia" panose="02030602050306030303" pitchFamily="18" charset="0"/>
              </a:rPr>
              <a:t>обов'язки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людини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щодо</a:t>
            </a:r>
            <a:r>
              <a:rPr lang="ru-RU" sz="2500" b="1" dirty="0">
                <a:latin typeface="Constantia" panose="02030602050306030303" pitchFamily="18" charset="0"/>
              </a:rPr>
              <a:t> Бога і </a:t>
            </a:r>
            <a:r>
              <a:rPr lang="ru-RU" sz="2500" b="1" dirty="0" err="1">
                <a:latin typeface="Constantia" panose="02030602050306030303" pitchFamily="18" charset="0"/>
              </a:rPr>
              <a:t>ближніх</a:t>
            </a:r>
            <a:r>
              <a:rPr lang="ru-RU" sz="2500" b="1" dirty="0">
                <a:latin typeface="Constantia" panose="02030602050306030303" pitchFamily="18" charset="0"/>
              </a:rPr>
              <a:t>; </a:t>
            </a:r>
            <a:r>
              <a:rPr lang="ru-RU" sz="2500" b="1" dirty="0" err="1">
                <a:latin typeface="Constantia" panose="02030602050306030303" pitchFamily="18" charset="0"/>
              </a:rPr>
              <a:t>всі</a:t>
            </a:r>
            <a:r>
              <a:rPr lang="ru-RU" sz="2500" b="1" dirty="0">
                <a:latin typeface="Constantia" panose="02030602050306030303" pitchFamily="18" charset="0"/>
              </a:rPr>
              <a:t> вони </a:t>
            </a:r>
            <a:r>
              <a:rPr lang="ru-RU" sz="2500" b="1" dirty="0" err="1">
                <a:latin typeface="Constantia" panose="02030602050306030303" pitchFamily="18" charset="0"/>
              </a:rPr>
              <a:t>грунтуються</a:t>
            </a:r>
            <a:r>
              <a:rPr lang="ru-RU" sz="2500" b="1" dirty="0">
                <a:latin typeface="Constantia" panose="02030602050306030303" pitchFamily="18" charset="0"/>
              </a:rPr>
              <a:t> на </a:t>
            </a:r>
            <a:r>
              <a:rPr lang="ru-RU" sz="2500" b="1" dirty="0" err="1">
                <a:latin typeface="Constantia" panose="02030602050306030303" pitchFamily="18" charset="0"/>
              </a:rPr>
              <a:t>величному</a:t>
            </a:r>
            <a:r>
              <a:rPr lang="ru-RU" sz="2500" b="1" dirty="0">
                <a:latin typeface="Constantia" panose="02030602050306030303" pitchFamily="18" charset="0"/>
              </a:rPr>
              <a:t>, фундаментальному </a:t>
            </a:r>
            <a:r>
              <a:rPr lang="ru-RU" sz="2500" b="1" dirty="0" err="1">
                <a:latin typeface="Constantia" panose="02030602050306030303" pitchFamily="18" charset="0"/>
              </a:rPr>
              <a:t>принципі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любові</a:t>
            </a:r>
            <a:r>
              <a:rPr lang="ru-RU" sz="2500" b="1" dirty="0">
                <a:latin typeface="Constantia" panose="02030602050306030303" pitchFamily="18" charset="0"/>
              </a:rPr>
              <a:t>: “Люби Господа Бога </a:t>
            </a:r>
            <a:r>
              <a:rPr lang="ru-RU" sz="2500" b="1" dirty="0" err="1">
                <a:latin typeface="Constantia" panose="02030602050306030303" pitchFamily="18" charset="0"/>
              </a:rPr>
              <a:t>твого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всім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серцем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своїм</a:t>
            </a:r>
            <a:r>
              <a:rPr lang="ru-RU" sz="2500" b="1" dirty="0">
                <a:latin typeface="Constantia" panose="02030602050306030303" pitchFamily="18" charset="0"/>
              </a:rPr>
              <a:t>, і </a:t>
            </a:r>
            <a:r>
              <a:rPr lang="ru-RU" sz="2500" b="1" dirty="0" err="1">
                <a:latin typeface="Constantia" panose="02030602050306030303" pitchFamily="18" charset="0"/>
              </a:rPr>
              <a:t>всією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душею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своєю</a:t>
            </a:r>
            <a:r>
              <a:rPr lang="ru-RU" sz="2500" b="1" dirty="0">
                <a:latin typeface="Constantia" panose="02030602050306030303" pitchFamily="18" charset="0"/>
              </a:rPr>
              <a:t>, і </a:t>
            </a:r>
            <a:r>
              <a:rPr lang="ru-RU" sz="2500" b="1" dirty="0" err="1">
                <a:latin typeface="Constantia" panose="02030602050306030303" pitchFamily="18" charset="0"/>
              </a:rPr>
              <a:t>всією</a:t>
            </a:r>
            <a:r>
              <a:rPr lang="ru-RU" sz="2500" b="1" dirty="0">
                <a:latin typeface="Constantia" panose="02030602050306030303" pitchFamily="18" charset="0"/>
              </a:rPr>
              <a:t> силою </a:t>
            </a:r>
            <a:r>
              <a:rPr lang="ru-RU" sz="2500" b="1" dirty="0" err="1">
                <a:latin typeface="Constantia" panose="02030602050306030303" pitchFamily="18" charset="0"/>
              </a:rPr>
              <a:t>своєю</a:t>
            </a:r>
            <a:r>
              <a:rPr lang="ru-RU" sz="2500" b="1" dirty="0">
                <a:latin typeface="Constantia" panose="02030602050306030303" pitchFamily="18" charset="0"/>
              </a:rPr>
              <a:t>, і </a:t>
            </a:r>
            <a:r>
              <a:rPr lang="ru-RU" sz="2500" b="1" dirty="0" err="1">
                <a:latin typeface="Constantia" panose="02030602050306030303" pitchFamily="18" charset="0"/>
              </a:rPr>
              <a:t>всім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своїм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розумом</a:t>
            </a:r>
            <a:r>
              <a:rPr lang="ru-RU" sz="2500" b="1" dirty="0">
                <a:latin typeface="Constantia" panose="02030602050306030303" pitchFamily="18" charset="0"/>
              </a:rPr>
              <a:t>, і </a:t>
            </a:r>
            <a:r>
              <a:rPr lang="ru-RU" sz="2500" b="1" dirty="0" err="1">
                <a:latin typeface="Constantia" panose="02030602050306030303" pitchFamily="18" charset="0"/>
              </a:rPr>
              <a:t>свого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ближнього</a:t>
            </a:r>
            <a:r>
              <a:rPr lang="ru-RU" sz="2500" b="1" dirty="0">
                <a:latin typeface="Constantia" panose="02030602050306030303" pitchFamily="18" charset="0"/>
              </a:rPr>
              <a:t>, як самого себе” (Лука 10:27; див. </a:t>
            </a:r>
            <a:r>
              <a:rPr lang="ru-RU" sz="2500" b="1" dirty="0" err="1">
                <a:latin typeface="Constantia" panose="02030602050306030303" pitchFamily="18" charset="0"/>
              </a:rPr>
              <a:t>також</a:t>
            </a:r>
            <a:r>
              <a:rPr lang="ru-RU" sz="2500" b="1" dirty="0">
                <a:latin typeface="Constantia" panose="02030602050306030303" pitchFamily="18" charset="0"/>
              </a:rPr>
              <a:t> Втор.6:4—5; Левит 19:18). </a:t>
            </a:r>
            <a:r>
              <a:rPr lang="ru-RU" sz="2500" b="1" dirty="0" err="1">
                <a:latin typeface="Constantia" panose="02030602050306030303" pitchFamily="18" charset="0"/>
              </a:rPr>
              <a:t>Ці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принципи</a:t>
            </a:r>
            <a:r>
              <a:rPr lang="ru-RU" sz="2500" b="1" dirty="0">
                <a:latin typeface="Constantia" panose="02030602050306030303" pitchFamily="18" charset="0"/>
              </a:rPr>
              <a:t> детально </a:t>
            </a:r>
            <a:r>
              <a:rPr lang="ru-RU" sz="2500" b="1" dirty="0" err="1">
                <a:latin typeface="Constantia" panose="02030602050306030303" pitchFamily="18" charset="0"/>
              </a:rPr>
              <a:t>викладені</a:t>
            </a:r>
            <a:r>
              <a:rPr lang="ru-RU" sz="2500" b="1" dirty="0">
                <a:latin typeface="Constantia" panose="02030602050306030303" pitchFamily="18" charset="0"/>
              </a:rPr>
              <a:t> в Десяти </a:t>
            </a:r>
            <a:r>
              <a:rPr lang="ru-RU" sz="2500" b="1" dirty="0" err="1">
                <a:latin typeface="Constantia" panose="02030602050306030303" pitchFamily="18" charset="0"/>
              </a:rPr>
              <a:t>Заповідях</a:t>
            </a:r>
            <a:r>
              <a:rPr lang="ru-RU" sz="2500" b="1" dirty="0">
                <a:latin typeface="Constantia" panose="02030602050306030303" pitchFamily="18" charset="0"/>
              </a:rPr>
              <a:t> і </a:t>
            </a:r>
            <a:r>
              <a:rPr lang="ru-RU" sz="2500" b="1" dirty="0" err="1">
                <a:latin typeface="Constantia" panose="02030602050306030303" pitchFamily="18" charset="0"/>
              </a:rPr>
              <a:t>можуть</a:t>
            </a:r>
            <a:r>
              <a:rPr lang="ru-RU" sz="2500" b="1" dirty="0">
                <a:latin typeface="Constantia" panose="02030602050306030303" pitchFamily="18" charset="0"/>
              </a:rPr>
              <a:t> бути </a:t>
            </a:r>
            <a:r>
              <a:rPr lang="ru-RU" sz="2500" b="1" dirty="0" err="1">
                <a:latin typeface="Constantia" panose="02030602050306030303" pitchFamily="18" charset="0"/>
              </a:rPr>
              <a:t>застосовані</a:t>
            </a:r>
            <a:r>
              <a:rPr lang="ru-RU" sz="2500" b="1" dirty="0">
                <a:latin typeface="Constantia" panose="02030602050306030303" pitchFamily="18" charset="0"/>
              </a:rPr>
              <a:t> до </a:t>
            </a:r>
            <a:r>
              <a:rPr lang="ru-RU" sz="2500" b="1" dirty="0" err="1">
                <a:latin typeface="Constantia" panose="02030602050306030303" pitchFamily="18" charset="0"/>
              </a:rPr>
              <a:t>всіх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обставин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людського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життя</a:t>
            </a:r>
            <a:r>
              <a:rPr lang="uk-UA" sz="2500" b="1" dirty="0">
                <a:latin typeface="Constantia" panose="02030602050306030303" pitchFamily="18" charset="0"/>
              </a:rPr>
              <a:t>»</a:t>
            </a:r>
            <a:endParaRPr lang="es-ES" sz="25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712337" y="425584"/>
            <a:ext cx="39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 err="1">
                <a:solidFill>
                  <a:srgbClr val="518399"/>
                </a:solidFill>
              </a:rPr>
              <a:t>Еллен</a:t>
            </a:r>
            <a:r>
              <a:rPr lang="uk-UA" sz="1600" b="1" dirty="0">
                <a:solidFill>
                  <a:srgbClr val="518399"/>
                </a:solidFill>
              </a:rPr>
              <a:t> Уайт «Патріархи і пророки» (</a:t>
            </a:r>
            <a:r>
              <a:rPr lang="uk-UA" sz="1600" b="1" dirty="0" err="1">
                <a:solidFill>
                  <a:srgbClr val="518399"/>
                </a:solidFill>
              </a:rPr>
              <a:t>ст</a:t>
            </a:r>
            <a:r>
              <a:rPr lang="es-ES" sz="1600" b="1" dirty="0">
                <a:solidFill>
                  <a:srgbClr val="518399"/>
                </a:solidFill>
              </a:rPr>
              <a:t>. 27</a:t>
            </a:r>
            <a:r>
              <a:rPr lang="uk-UA" sz="1600" b="1" dirty="0">
                <a:solidFill>
                  <a:srgbClr val="518399"/>
                </a:solidFill>
              </a:rPr>
              <a:t>9</a:t>
            </a:r>
            <a:r>
              <a:rPr lang="es-ES" sz="1600" b="1" dirty="0">
                <a:solidFill>
                  <a:srgbClr val="5183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24028" y="2143780"/>
            <a:ext cx="4089059" cy="4570482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всі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бачили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Я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зробив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єгиптянам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а вас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підняв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наче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орлиних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крилах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і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прихилив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вас до Себе!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Тож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тепер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якщо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уважно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будете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прислухатися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до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Мого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голосу і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дотримуватись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Мого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Заповіту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то будете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Моєю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особливою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власністю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з-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поміж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усіх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народів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Адже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вся земля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Моя.Ви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будете в Мене </a:t>
            </a:r>
            <a:r>
              <a:rPr kumimoji="0" lang="ru-RU" sz="2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царським</a:t>
            </a:r>
            <a:r>
              <a:rPr kumimoji="0" lang="ru-RU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священством і святим народом!</a:t>
            </a:r>
            <a:r>
              <a:rPr kumimoji="0" lang="uk-UA" sz="2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 </a:t>
            </a:r>
            <a:r>
              <a:rPr lang="uk-UA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Вихід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24417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solidFill>
                  <a:srgbClr val="407EFF"/>
                </a:solidFill>
              </a:rPr>
              <a:t>Передача Закону</a:t>
            </a:r>
            <a:r>
              <a:rPr lang="es-ES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Одержувачі Закону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19:1-8)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Дарувальник Закону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19:9-25)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Десять заповідей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20:1-17)</a:t>
            </a:r>
          </a:p>
          <a:p>
            <a:pPr>
              <a:spcBef>
                <a:spcPts val="1800"/>
              </a:spcBef>
            </a:pPr>
            <a:r>
              <a:rPr lang="uk-UA" sz="2400" b="1" dirty="0">
                <a:solidFill>
                  <a:srgbClr val="FF42B9"/>
                </a:solidFill>
              </a:rPr>
              <a:t>Значення Закону</a:t>
            </a:r>
            <a:r>
              <a:rPr lang="es-ES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Функція Закону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Закон як обітниця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Закон як мета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116655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Перехід</a:t>
            </a:r>
            <a:r>
              <a:rPr lang="ru-RU" sz="2000" b="1" dirty="0"/>
              <a:t> Червоного моря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важливою</a:t>
            </a:r>
            <a:r>
              <a:rPr lang="ru-RU" sz="2000" b="1" dirty="0"/>
              <a:t> </a:t>
            </a:r>
            <a:r>
              <a:rPr lang="ru-RU" sz="2000" b="1" dirty="0" err="1"/>
              <a:t>подією</a:t>
            </a:r>
            <a:r>
              <a:rPr lang="ru-RU" sz="2000" b="1" dirty="0"/>
              <a:t> для </a:t>
            </a:r>
            <a:r>
              <a:rPr lang="ru-RU" sz="2000" b="1" dirty="0" err="1"/>
              <a:t>Ізраїлю</a:t>
            </a:r>
            <a:r>
              <a:rPr lang="ru-RU" sz="2000" b="1" dirty="0"/>
              <a:t>. Другою </a:t>
            </a:r>
            <a:r>
              <a:rPr lang="ru-RU" sz="2000" b="1" dirty="0" err="1"/>
              <a:t>важливою</a:t>
            </a:r>
            <a:r>
              <a:rPr lang="ru-RU" sz="2000" b="1" dirty="0"/>
              <a:t> </a:t>
            </a:r>
            <a:r>
              <a:rPr lang="ru-RU" sz="2000" b="1" dirty="0" err="1"/>
              <a:t>подією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проголошення</a:t>
            </a:r>
            <a:r>
              <a:rPr lang="ru-RU" sz="2000" b="1" dirty="0"/>
              <a:t> Закону з </a:t>
            </a:r>
            <a:r>
              <a:rPr lang="ru-RU" sz="2000" b="1" dirty="0" err="1"/>
              <a:t>вуст</a:t>
            </a:r>
            <a:r>
              <a:rPr lang="ru-RU" sz="2000" b="1" dirty="0"/>
              <a:t> самого Бога.</a:t>
            </a:r>
            <a:endParaRPr lang="es-ES" sz="2000" b="1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9402"/>
            <a:ext cx="7346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щось</a:t>
            </a:r>
            <a:r>
              <a:rPr lang="ru-RU" sz="2000" b="1" dirty="0"/>
              <a:t> </a:t>
            </a:r>
            <a:r>
              <a:rPr lang="ru-RU" sz="2000" b="1" dirty="0" err="1"/>
              <a:t>більше</a:t>
            </a:r>
            <a:r>
              <a:rPr lang="ru-RU" sz="2000" b="1" dirty="0"/>
              <a:t>, </a:t>
            </a:r>
            <a:r>
              <a:rPr lang="ru-RU" sz="2000" b="1" dirty="0" err="1"/>
              <a:t>ніж</a:t>
            </a:r>
            <a:r>
              <a:rPr lang="ru-RU" sz="2000" b="1" dirty="0"/>
              <a:t> просто </a:t>
            </a:r>
            <a:r>
              <a:rPr lang="ru-RU" sz="2000" b="1" dirty="0" err="1"/>
              <a:t>релігійні</a:t>
            </a:r>
            <a:r>
              <a:rPr lang="ru-RU" sz="2000" b="1" dirty="0"/>
              <a:t>, </a:t>
            </a:r>
            <a:r>
              <a:rPr lang="ru-RU" sz="2000" b="1" dirty="0" err="1"/>
              <a:t>цивільні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санітарні</a:t>
            </a:r>
            <a:r>
              <a:rPr lang="ru-RU" sz="2000" b="1" dirty="0"/>
              <a:t> </a:t>
            </a:r>
            <a:r>
              <a:rPr lang="ru-RU" sz="2000" b="1" dirty="0" err="1"/>
              <a:t>закони</a:t>
            </a:r>
            <a:r>
              <a:rPr lang="ru-RU" sz="2000" b="1" dirty="0"/>
              <a:t>. Десять </a:t>
            </a:r>
            <a:r>
              <a:rPr lang="ru-RU" sz="2000" b="1" dirty="0" err="1"/>
              <a:t>заповідей</a:t>
            </a:r>
            <a:r>
              <a:rPr lang="ru-RU" sz="2000" b="1" dirty="0"/>
              <a:t>, основа </a:t>
            </a:r>
            <a:r>
              <a:rPr lang="ru-RU" sz="2000" b="1" dirty="0" err="1"/>
              <a:t>всіх</a:t>
            </a:r>
            <a:r>
              <a:rPr lang="ru-RU" sz="2000" b="1" dirty="0"/>
              <a:t>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законів</a:t>
            </a:r>
            <a:r>
              <a:rPr lang="ru-RU" sz="2000" b="1" dirty="0"/>
              <a:t>, є </a:t>
            </a:r>
            <a:r>
              <a:rPr lang="ru-RU" sz="2000" b="1" dirty="0" err="1"/>
              <a:t>відображенням</a:t>
            </a:r>
            <a:r>
              <a:rPr lang="ru-RU" sz="2000" b="1" dirty="0"/>
              <a:t> самого характеру Бога і, </a:t>
            </a: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/>
              <a:t>стосуються</a:t>
            </a:r>
            <a:r>
              <a:rPr lang="ru-RU" sz="2000" b="1" dirty="0"/>
              <a:t> не </a:t>
            </a:r>
            <a:r>
              <a:rPr lang="ru-RU" sz="2000" b="1" dirty="0" err="1"/>
              <a:t>тільки</a:t>
            </a:r>
            <a:r>
              <a:rPr lang="ru-RU" sz="2000" b="1" dirty="0"/>
              <a:t> </a:t>
            </a:r>
            <a:r>
              <a:rPr lang="ru-RU" sz="2000" b="1" dirty="0" err="1"/>
              <a:t>Ізраїлю</a:t>
            </a:r>
            <a:r>
              <a:rPr lang="ru-RU" sz="2000" b="1" dirty="0"/>
              <a:t>, а й кожного з </a:t>
            </a:r>
            <a:r>
              <a:rPr lang="ru-RU" sz="2000" b="1" dirty="0" err="1"/>
              <a:t>дітей</a:t>
            </a:r>
            <a:r>
              <a:rPr lang="ru-RU" sz="2000" b="1" dirty="0"/>
              <a:t> </a:t>
            </a:r>
            <a:r>
              <a:rPr lang="ru-RU" sz="2000" b="1" dirty="0" err="1"/>
              <a:t>Божих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6038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той момент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народився</a:t>
            </a:r>
            <a:r>
              <a:rPr lang="ru-RU" sz="2000" b="1" dirty="0"/>
              <a:t> як </a:t>
            </a:r>
            <a:r>
              <a:rPr lang="ru-RU" sz="2000" b="1" dirty="0" err="1"/>
              <a:t>святий</a:t>
            </a:r>
            <a:r>
              <a:rPr lang="ru-RU" sz="2000" b="1" dirty="0"/>
              <a:t> народ.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отримав</a:t>
            </a:r>
            <a:r>
              <a:rPr lang="ru-RU" sz="2000" b="1" dirty="0"/>
              <a:t> правила,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мали</a:t>
            </a:r>
            <a:r>
              <a:rPr lang="ru-RU" sz="2000" b="1" dirty="0"/>
              <a:t> </a:t>
            </a:r>
            <a:r>
              <a:rPr lang="ru-RU" sz="2000" b="1" dirty="0" err="1"/>
              <a:t>регулювати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228726" y="1458670"/>
            <a:ext cx="60491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ПЕРЕДАЧА ЗАКОНУ</a:t>
            </a:r>
            <a:endParaRPr lang="es-E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ОДЕРЖУВАЧІ ЗАКОНУ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всі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бачили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зробив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єгиптянам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а вас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підняв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наче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орлиних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крилах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прихилив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вас до Себе!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3" y="1450554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Для </a:t>
            </a:r>
            <a:r>
              <a:rPr lang="ru-RU" sz="2000" b="1" dirty="0" err="1"/>
              <a:t>чого</a:t>
            </a:r>
            <a:r>
              <a:rPr lang="ru-RU" sz="2000" b="1" dirty="0"/>
              <a:t> Бог </a:t>
            </a:r>
            <a:r>
              <a:rPr lang="ru-RU" sz="2000" b="1" dirty="0" err="1"/>
              <a:t>вивів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 з </a:t>
            </a:r>
            <a:r>
              <a:rPr lang="ru-RU" sz="2000" b="1" dirty="0" err="1"/>
              <a:t>Єгипту</a:t>
            </a:r>
            <a:r>
              <a:rPr lang="ru-RU" sz="2000" b="1" dirty="0"/>
              <a:t>?</a:t>
            </a:r>
            <a:endParaRPr lang="es-ES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498507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Прийнявши</a:t>
            </a:r>
            <a:r>
              <a:rPr lang="ru-RU" sz="2000" b="1" dirty="0"/>
              <a:t> угоду, </a:t>
            </a:r>
            <a:r>
              <a:rPr lang="ru-RU" sz="2000" b="1" dirty="0" err="1"/>
              <a:t>чим</a:t>
            </a:r>
            <a:r>
              <a:rPr lang="ru-RU" sz="2000" b="1" dirty="0"/>
              <a:t> стане </a:t>
            </a:r>
            <a:r>
              <a:rPr lang="ru-RU" sz="2000" b="1" dirty="0" err="1"/>
              <a:t>Ізраїль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19:5-6)?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3" y="2676657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 </a:t>
            </a:r>
            <a:r>
              <a:rPr lang="ru-RU" sz="2000" b="1" dirty="0" err="1"/>
              <a:t>третій</a:t>
            </a:r>
            <a:r>
              <a:rPr lang="ru-RU" sz="2000" b="1" dirty="0"/>
              <a:t> </a:t>
            </a:r>
            <a:r>
              <a:rPr lang="ru-RU" sz="2000" b="1" dirty="0" err="1"/>
              <a:t>місяць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виходу</a:t>
            </a:r>
            <a:r>
              <a:rPr lang="ru-RU" sz="2000" b="1" dirty="0"/>
              <a:t> з </a:t>
            </a:r>
            <a:r>
              <a:rPr lang="ru-RU" sz="2000" b="1" dirty="0" err="1"/>
              <a:t>Єгипту</a:t>
            </a:r>
            <a:r>
              <a:rPr lang="ru-RU" sz="2000" b="1" dirty="0"/>
              <a:t> вони </a:t>
            </a:r>
            <a:r>
              <a:rPr lang="ru-RU" sz="2000" b="1" dirty="0" err="1"/>
              <a:t>розбили</a:t>
            </a:r>
            <a:r>
              <a:rPr lang="ru-RU" sz="2000" b="1" dirty="0"/>
              <a:t> </a:t>
            </a:r>
            <a:r>
              <a:rPr lang="ru-RU" sz="2000" b="1" dirty="0" err="1"/>
              <a:t>табір</a:t>
            </a:r>
            <a:r>
              <a:rPr lang="ru-RU" sz="2000" b="1" dirty="0"/>
              <a:t> перед горою Синай. Там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закладені</a:t>
            </a:r>
            <a:r>
              <a:rPr lang="ru-RU" sz="2000" b="1" dirty="0"/>
              <a:t> </a:t>
            </a:r>
            <a:r>
              <a:rPr lang="ru-RU" sz="2000" b="1" dirty="0" err="1"/>
              <a:t>основи</a:t>
            </a:r>
            <a:r>
              <a:rPr lang="ru-RU" sz="2000" b="1" dirty="0"/>
              <a:t> для </a:t>
            </a:r>
            <a:r>
              <a:rPr lang="ru-RU" sz="2000" b="1" dirty="0" err="1"/>
              <a:t>створення</a:t>
            </a:r>
            <a:r>
              <a:rPr lang="ru-RU" sz="2000" b="1" dirty="0"/>
              <a:t> народу </a:t>
            </a:r>
            <a:r>
              <a:rPr lang="ru-RU" sz="2000" b="1" dirty="0" err="1"/>
              <a:t>Ізраїлю</a:t>
            </a:r>
            <a:r>
              <a:rPr lang="ru-RU" sz="2000" b="1" dirty="0"/>
              <a:t>. Бог </a:t>
            </a:r>
            <a:r>
              <a:rPr lang="ru-RU" sz="2000" b="1" dirty="0" err="1"/>
              <a:t>запропонував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укласти</a:t>
            </a:r>
            <a:r>
              <a:rPr lang="ru-RU" sz="2000" b="1" dirty="0"/>
              <a:t> з Ним угоду, і вони </a:t>
            </a:r>
            <a:r>
              <a:rPr lang="ru-RU" sz="2000" b="1" dirty="0" err="1"/>
              <a:t>погодилися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19:1-8).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57163" y="1770323"/>
            <a:ext cx="7924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Щоб</a:t>
            </a:r>
            <a:r>
              <a:rPr lang="ru-RU" sz="2000" b="1" dirty="0"/>
              <a:t> вони служили </a:t>
            </a:r>
            <a:r>
              <a:rPr lang="ru-RU" sz="2000" b="1" dirty="0" err="1"/>
              <a:t>Йому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5:1; 7:16; 8:1, 20; 9:1, 13; 10:3). </a:t>
            </a:r>
            <a:r>
              <a:rPr lang="ru-RU" sz="2000" b="1" dirty="0" err="1"/>
              <a:t>Роблячи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, вони </a:t>
            </a:r>
            <a:r>
              <a:rPr lang="ru-RU" sz="2000" b="1" dirty="0" err="1"/>
              <a:t>отримають</a:t>
            </a:r>
            <a:r>
              <a:rPr lang="ru-RU" sz="2000" b="1" dirty="0"/>
              <a:t> </a:t>
            </a:r>
            <a:r>
              <a:rPr lang="ru-RU" sz="2000" b="1" dirty="0" err="1"/>
              <a:t>великі</a:t>
            </a:r>
            <a:r>
              <a:rPr lang="ru-RU" sz="2000" b="1" dirty="0"/>
              <a:t> </a:t>
            </a:r>
            <a:r>
              <a:rPr lang="ru-RU" sz="2000" b="1" dirty="0" err="1"/>
              <a:t>благословення</a:t>
            </a:r>
            <a:r>
              <a:rPr lang="ru-RU" sz="2000" b="1" dirty="0"/>
              <a:t> (</a:t>
            </a:r>
            <a:r>
              <a:rPr lang="ru-RU" sz="2000" b="1" dirty="0" err="1"/>
              <a:t>серед</a:t>
            </a:r>
            <a:r>
              <a:rPr lang="ru-RU" sz="2000" b="1" dirty="0"/>
              <a:t> </a:t>
            </a:r>
            <a:r>
              <a:rPr lang="ru-RU" sz="2000" b="1" dirty="0" err="1"/>
              <a:t>яких</a:t>
            </a:r>
            <a:r>
              <a:rPr lang="ru-RU" sz="2000" b="1" dirty="0"/>
              <a:t> — землю Ханаан).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ДАРУВАЛЬНИК ЗАКОНУ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в той час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сінайська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гора вся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диміла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того,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Господь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вогні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зійшов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неї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Дим над нею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підіймався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наче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печі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Вся гора сильно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здригалася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8" y="1419198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Представлення</a:t>
            </a:r>
            <a:r>
              <a:rPr lang="ru-RU" sz="2000" b="1" dirty="0"/>
              <a:t> </a:t>
            </a:r>
            <a:r>
              <a:rPr lang="ru-RU" sz="2000" b="1" dirty="0" err="1"/>
              <a:t>Божого</a:t>
            </a:r>
            <a:r>
              <a:rPr lang="ru-RU" sz="2000" b="1" dirty="0"/>
              <a:t> Закону на </a:t>
            </a:r>
            <a:r>
              <a:rPr lang="ru-RU" sz="2000" b="1" dirty="0" err="1"/>
              <a:t>Синаї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величним</a:t>
            </a:r>
            <a:r>
              <a:rPr lang="ru-RU" sz="2000" b="1" dirty="0"/>
              <a:t> і </a:t>
            </a:r>
            <a:r>
              <a:rPr lang="ru-RU" sz="2000" b="1" dirty="0" err="1"/>
              <a:t>страхітливим</a:t>
            </a:r>
            <a:r>
              <a:rPr lang="ru-RU" sz="2000" b="1" dirty="0"/>
              <a:t> (</a:t>
            </a:r>
            <a:r>
              <a:rPr lang="ru-RU" sz="2000" b="1" dirty="0" err="1"/>
              <a:t>Євр</a:t>
            </a:r>
            <a:r>
              <a:rPr lang="ru-RU" sz="2000" b="1" dirty="0"/>
              <a:t>. 12:18-21). </a:t>
            </a:r>
            <a:r>
              <a:rPr lang="ru-RU" sz="2000" b="1" dirty="0" err="1"/>
              <a:t>Ніхто</a:t>
            </a:r>
            <a:r>
              <a:rPr lang="ru-RU" sz="2000" b="1" dirty="0"/>
              <a:t> не </a:t>
            </a:r>
            <a:r>
              <a:rPr lang="ru-RU" sz="2000" b="1" dirty="0" err="1"/>
              <a:t>готовий</a:t>
            </a:r>
            <a:r>
              <a:rPr lang="ru-RU" sz="2000" b="1" dirty="0"/>
              <a:t> до такого. Тому народ мав </a:t>
            </a:r>
            <a:r>
              <a:rPr lang="ru-RU" sz="2000" b="1" dirty="0" err="1"/>
              <a:t>заздалегідь</a:t>
            </a:r>
            <a:r>
              <a:rPr lang="ru-RU" sz="2000" b="1" dirty="0"/>
              <a:t> </a:t>
            </a:r>
            <a:r>
              <a:rPr lang="ru-RU" sz="2000" b="1" dirty="0" err="1"/>
              <a:t>очиститися</a:t>
            </a:r>
            <a:r>
              <a:rPr lang="ru-RU" sz="2000" b="1" dirty="0"/>
              <a:t> і </a:t>
            </a:r>
            <a:r>
              <a:rPr lang="ru-RU" sz="2000" b="1" dirty="0" err="1"/>
              <a:t>триматися</a:t>
            </a:r>
            <a:r>
              <a:rPr lang="ru-RU" sz="2000" b="1" dirty="0"/>
              <a:t> на </a:t>
            </a:r>
            <a:r>
              <a:rPr lang="ru-RU" sz="2000" b="1" dirty="0" err="1"/>
              <a:t>належній</a:t>
            </a:r>
            <a:r>
              <a:rPr lang="ru-RU" sz="2000" b="1" dirty="0"/>
              <a:t> </a:t>
            </a:r>
            <a:r>
              <a:rPr lang="ru-RU" sz="2000" b="1" dirty="0" err="1"/>
              <a:t>відстані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не бути </a:t>
            </a:r>
            <a:r>
              <a:rPr lang="ru-RU" sz="2000" b="1" dirty="0" err="1"/>
              <a:t>знищеним</a:t>
            </a:r>
            <a:r>
              <a:rPr lang="ru-RU" sz="2000" b="1" dirty="0"/>
              <a:t> </a:t>
            </a:r>
            <a:r>
              <a:rPr lang="ru-RU" sz="2000" b="1" dirty="0" err="1"/>
              <a:t>Божою</a:t>
            </a:r>
            <a:r>
              <a:rPr lang="ru-RU" sz="2000" b="1" dirty="0"/>
              <a:t> славою (</a:t>
            </a:r>
            <a:r>
              <a:rPr lang="ru-RU" sz="2000" b="1" dirty="0" err="1"/>
              <a:t>Вих</a:t>
            </a:r>
            <a:r>
              <a:rPr lang="ru-RU" sz="2000" b="1" dirty="0"/>
              <a:t>. 19:10-12).</a:t>
            </a:r>
            <a:endParaRPr lang="es-ES" sz="2000" b="1" dirty="0"/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479372"/>
            <a:ext cx="2286841" cy="227627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502075"/>
            <a:ext cx="61867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Відомо</a:t>
            </a:r>
            <a:r>
              <a:rPr lang="ru-RU" sz="2000" b="1" dirty="0"/>
              <a:t> </a:t>
            </a:r>
            <a:r>
              <a:rPr lang="ru-RU" sz="2000" b="1" dirty="0" err="1"/>
              <a:t>дві</a:t>
            </a:r>
            <a:r>
              <a:rPr lang="ru-RU" sz="2000" b="1" dirty="0"/>
              <a:t> </a:t>
            </a:r>
            <a:r>
              <a:rPr lang="ru-RU" sz="2000" b="1" dirty="0" err="1"/>
              <a:t>версії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Закону: одна на початку </a:t>
            </a:r>
            <a:r>
              <a:rPr lang="ru-RU" sz="2000" b="1" dirty="0" err="1"/>
              <a:t>Виходу</a:t>
            </a:r>
            <a:r>
              <a:rPr lang="ru-RU" sz="2000" b="1" dirty="0"/>
              <a:t>, а </a:t>
            </a:r>
            <a:r>
              <a:rPr lang="ru-RU" sz="2000" b="1" dirty="0" err="1"/>
              <a:t>інша</a:t>
            </a:r>
            <a:r>
              <a:rPr lang="ru-RU" sz="2000" b="1" dirty="0"/>
              <a:t> — як </a:t>
            </a:r>
            <a:r>
              <a:rPr lang="ru-RU" sz="2000" b="1" dirty="0" err="1"/>
              <a:t>частина</a:t>
            </a:r>
            <a:r>
              <a:rPr lang="ru-RU" sz="2000" b="1" dirty="0"/>
              <a:t> </a:t>
            </a:r>
            <a:r>
              <a:rPr lang="ru-RU" sz="2000" b="1" dirty="0" err="1"/>
              <a:t>останніх</a:t>
            </a:r>
            <a:r>
              <a:rPr lang="ru-RU" sz="2000" b="1" dirty="0"/>
              <a:t> </a:t>
            </a:r>
            <a:r>
              <a:rPr lang="ru-RU" sz="2000" b="1" dirty="0" err="1"/>
              <a:t>промов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перед входом до Ханаану.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06500" y="5517738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Хоча</a:t>
            </a:r>
            <a:r>
              <a:rPr lang="ru-RU" sz="2000" b="1" dirty="0"/>
              <a:t> закон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здаватися</a:t>
            </a:r>
            <a:r>
              <a:rPr lang="ru-RU" sz="2000" b="1" dirty="0"/>
              <a:t> </a:t>
            </a:r>
            <a:r>
              <a:rPr lang="ru-RU" sz="2000" b="1" dirty="0" err="1"/>
              <a:t>страшним</a:t>
            </a:r>
            <a:r>
              <a:rPr lang="ru-RU" sz="2000" b="1" dirty="0"/>
              <a:t> через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формулювання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відображає</a:t>
            </a:r>
            <a:r>
              <a:rPr lang="ru-RU" sz="2000" b="1" dirty="0"/>
              <a:t> </a:t>
            </a:r>
            <a:r>
              <a:rPr lang="ru-RU" sz="2000" b="1" dirty="0" err="1"/>
              <a:t>найліпше</a:t>
            </a:r>
            <a:r>
              <a:rPr lang="ru-RU" sz="2000" b="1" dirty="0"/>
              <a:t> в </a:t>
            </a:r>
            <a:r>
              <a:rPr lang="ru-RU" sz="2000" b="1" dirty="0" err="1"/>
              <a:t>характері</a:t>
            </a:r>
            <a:r>
              <a:rPr lang="ru-RU" sz="2000" b="1" dirty="0"/>
              <a:t> Бога: </a:t>
            </a:r>
            <a:r>
              <a:rPr lang="ru-RU" sz="2000" b="1" dirty="0" err="1"/>
              <a:t>любов</a:t>
            </a:r>
            <a:r>
              <a:rPr lang="ru-RU" sz="2000" b="1" dirty="0"/>
              <a:t> (Рим. 13:10).</a:t>
            </a:r>
            <a:endParaRPr lang="es-ES" sz="2000" b="1" dirty="0"/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166673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Слова, </a:t>
            </a:r>
            <a:r>
              <a:rPr lang="ru-RU" sz="2000" b="1" dirty="0" err="1"/>
              <a:t>які</a:t>
            </a:r>
            <a:r>
              <a:rPr lang="ru-RU" sz="2000" b="1" dirty="0"/>
              <a:t> Бог </a:t>
            </a:r>
            <a:r>
              <a:rPr lang="ru-RU" sz="2000" b="1" dirty="0" err="1"/>
              <a:t>збирався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виголосити</a:t>
            </a:r>
            <a:r>
              <a:rPr lang="ru-RU" sz="2000" b="1" dirty="0"/>
              <a:t>,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проявом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власного</a:t>
            </a:r>
            <a:r>
              <a:rPr lang="ru-RU" sz="2000" b="1" dirty="0"/>
              <a:t> характеру. </a:t>
            </a:r>
            <a:r>
              <a:rPr lang="ru-RU" sz="2000" b="1" dirty="0" err="1"/>
              <a:t>Дотримуватися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, не </a:t>
            </a:r>
            <a:r>
              <a:rPr lang="ru-RU" sz="2000" b="1" dirty="0" err="1"/>
              <a:t>дотримуватися</a:t>
            </a:r>
            <a:r>
              <a:rPr lang="ru-RU" sz="2000" b="1" dirty="0"/>
              <a:t> — смерть. </a:t>
            </a:r>
            <a:r>
              <a:rPr lang="ru-RU" sz="2000" b="1" dirty="0" err="1"/>
              <a:t>Ізраїль</a:t>
            </a:r>
            <a:r>
              <a:rPr lang="ru-RU" sz="2000" b="1" dirty="0"/>
              <a:t> мав бути </a:t>
            </a:r>
            <a:r>
              <a:rPr lang="ru-RU" sz="2000" b="1" dirty="0" err="1"/>
              <a:t>повністю</a:t>
            </a:r>
            <a:r>
              <a:rPr lang="ru-RU" sz="2000" b="1" dirty="0"/>
              <a:t> </a:t>
            </a:r>
            <a:r>
              <a:rPr lang="ru-RU" sz="2000" b="1" dirty="0" err="1"/>
              <a:t>усвідомлювати</a:t>
            </a:r>
            <a:r>
              <a:rPr lang="ru-RU" sz="2000" b="1" dirty="0"/>
              <a:t> </a:t>
            </a:r>
            <a:r>
              <a:rPr lang="ru-RU" sz="2000" b="1" dirty="0" err="1"/>
              <a:t>серйозність</a:t>
            </a:r>
            <a:r>
              <a:rPr lang="ru-RU" sz="2000" b="1" dirty="0"/>
              <a:t> і </a:t>
            </a:r>
            <a:r>
              <a:rPr lang="ru-RU" sz="2000" b="1" dirty="0" err="1"/>
              <a:t>важливість</a:t>
            </a:r>
            <a:r>
              <a:rPr lang="ru-RU" sz="2000" b="1" dirty="0"/>
              <a:t> «</a:t>
            </a:r>
            <a:r>
              <a:rPr lang="ru-RU" sz="2000" b="1" dirty="0" err="1"/>
              <a:t>слів</a:t>
            </a:r>
            <a:r>
              <a:rPr lang="ru-RU" sz="2000" b="1" dirty="0"/>
              <a:t> </a:t>
            </a:r>
            <a:r>
              <a:rPr lang="ru-RU" sz="2000" b="1" dirty="0" err="1"/>
              <a:t>заповіту</a:t>
            </a:r>
            <a:r>
              <a:rPr lang="ru-RU" sz="2000" b="1" dirty="0"/>
              <a:t>, десяти </a:t>
            </a:r>
            <a:r>
              <a:rPr lang="ru-RU" sz="2000" b="1" dirty="0" err="1"/>
              <a:t>заповідей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34:28).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754600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необхідна</a:t>
            </a:r>
            <a:r>
              <a:rPr lang="ru-RU" sz="2000" b="1" dirty="0"/>
              <a:t> </a:t>
            </a:r>
            <a:r>
              <a:rPr lang="ru-RU" sz="2000" b="1" dirty="0" err="1"/>
              <a:t>така</a:t>
            </a:r>
            <a:r>
              <a:rPr lang="ru-RU" sz="2000" b="1" dirty="0"/>
              <a:t> постанова?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screen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ДЕСЯТЬ ЗАПОВІДЕЙ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59815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Я – Господь,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твій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Бог,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вивів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тебе з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єгипетського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краю, з дому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неволі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70583" y="970924"/>
            <a:ext cx="8272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вводить Закон, </a:t>
            </a:r>
            <a:r>
              <a:rPr lang="ru-RU" sz="2000" b="1" dirty="0" err="1"/>
              <a:t>чітко</a:t>
            </a:r>
            <a:r>
              <a:rPr lang="ru-RU" sz="2000" b="1" dirty="0"/>
              <a:t> </a:t>
            </a:r>
            <a:r>
              <a:rPr lang="ru-RU" sz="2000" b="1" dirty="0" err="1"/>
              <a:t>визначаючи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головну</a:t>
            </a:r>
            <a:r>
              <a:rPr lang="ru-RU" sz="2000" b="1" dirty="0"/>
              <a:t> </a:t>
            </a:r>
            <a:r>
              <a:rPr lang="ru-RU" sz="2000" b="1" dirty="0" err="1"/>
              <a:t>функцію</a:t>
            </a:r>
            <a:r>
              <a:rPr lang="ru-RU" sz="2000" b="1" dirty="0"/>
              <a:t>:«Я – Господь, </a:t>
            </a:r>
            <a:r>
              <a:rPr lang="ru-RU" sz="2000" b="1" dirty="0" err="1"/>
              <a:t>твій</a:t>
            </a:r>
            <a:r>
              <a:rPr lang="ru-RU" sz="2000" b="1" dirty="0"/>
              <a:t> Бог,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вивів</a:t>
            </a:r>
            <a:r>
              <a:rPr lang="ru-RU" sz="2000" b="1" dirty="0"/>
              <a:t> тебе з </a:t>
            </a:r>
            <a:r>
              <a:rPr lang="ru-RU" sz="2000" b="1" dirty="0" err="1"/>
              <a:t>єгипетського</a:t>
            </a:r>
            <a:r>
              <a:rPr lang="ru-RU" sz="2000" b="1" dirty="0"/>
              <a:t> краю, з дому </a:t>
            </a:r>
            <a:r>
              <a:rPr lang="ru-RU" sz="2000" b="1" dirty="0" err="1"/>
              <a:t>неволі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20:2). </a:t>
            </a:r>
            <a:r>
              <a:rPr lang="ru-RU" sz="2000" b="1" dirty="0" err="1"/>
              <a:t>Дотримання</a:t>
            </a:r>
            <a:r>
              <a:rPr lang="ru-RU" sz="2000" b="1" dirty="0"/>
              <a:t> Закону є для нас </a:t>
            </a:r>
            <a:r>
              <a:rPr lang="ru-RU" sz="2000" b="1" dirty="0" err="1"/>
              <a:t>відповіддю</a:t>
            </a:r>
            <a:r>
              <a:rPr lang="ru-RU" sz="2000" b="1" dirty="0"/>
              <a:t> на </a:t>
            </a:r>
            <a:r>
              <a:rPr lang="ru-RU" sz="2000" b="1" dirty="0" err="1"/>
              <a:t>Викуплення</a:t>
            </a:r>
            <a:r>
              <a:rPr lang="ru-RU" sz="2000" b="1" dirty="0"/>
              <a:t>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відповідь</a:t>
            </a:r>
            <a:r>
              <a:rPr lang="ru-RU" sz="2000" b="1" dirty="0"/>
              <a:t> </a:t>
            </a:r>
            <a:r>
              <a:rPr lang="ru-RU" sz="2000" b="1" dirty="0" err="1"/>
              <a:t>любові</a:t>
            </a:r>
            <a:r>
              <a:rPr lang="ru-RU" sz="2000" b="1" dirty="0"/>
              <a:t> на </a:t>
            </a:r>
            <a:r>
              <a:rPr lang="ru-RU" sz="2000" b="1" dirty="0" err="1"/>
              <a:t>отриману</a:t>
            </a:r>
            <a:r>
              <a:rPr lang="ru-RU" sz="2000" b="1" dirty="0"/>
              <a:t> </a:t>
            </a:r>
            <a:r>
              <a:rPr lang="ru-RU" sz="2000" b="1" dirty="0" err="1"/>
              <a:t>любов</a:t>
            </a:r>
            <a:r>
              <a:rPr lang="ru-RU" sz="2000" b="1" dirty="0"/>
              <a:t>.  </a:t>
            </a:r>
            <a:endParaRPr lang="es-ES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671015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ЗНАЧЕННЯ ЗАКОНУ</a:t>
            </a:r>
            <a:endParaRPr lang="es-ES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ФУНКЦІЯ ЗАКОНУ</a:t>
            </a:r>
            <a:endParaRPr lang="es-ES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Тому Закон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був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нашим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вихователем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до Христа,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нам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оправдатися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вірою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Галатів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функції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виконує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Закон?</a:t>
            </a:r>
            <a:endParaRPr lang="es-E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073412"/>
              </p:ext>
            </p:extLst>
          </p:nvPr>
        </p:nvGraphicFramePr>
        <p:xfrm>
          <a:off x="382508" y="1768376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Спасіння</a:t>
            </a:r>
            <a:r>
              <a:rPr lang="ru-RU" sz="2000" b="1" dirty="0"/>
              <a:t> не входить до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функцій</a:t>
            </a:r>
            <a:r>
              <a:rPr lang="ru-RU" sz="2000" b="1" dirty="0"/>
              <a:t> (Гал. 2:16). Закон є </a:t>
            </a:r>
            <a:r>
              <a:rPr lang="ru-RU" sz="2000" b="1" dirty="0" err="1"/>
              <a:t>ніби</a:t>
            </a:r>
            <a:r>
              <a:rPr lang="ru-RU" sz="2000" b="1" dirty="0"/>
              <a:t> </a:t>
            </a:r>
            <a:r>
              <a:rPr lang="ru-RU" sz="2000" b="1" dirty="0" err="1"/>
              <a:t>дзеркалом</a:t>
            </a:r>
            <a:r>
              <a:rPr lang="ru-RU" sz="2000" b="1" dirty="0"/>
              <a:t>, в 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відображаються</a:t>
            </a:r>
            <a:r>
              <a:rPr lang="ru-RU" sz="2000" b="1" dirty="0"/>
              <a:t>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гріхи</a:t>
            </a:r>
            <a:r>
              <a:rPr lang="ru-RU" sz="2000" b="1" dirty="0"/>
              <a:t> (Як. 1:23-25).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83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77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130" y="4287979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70447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Біблія</a:t>
            </a:r>
            <a:r>
              <a:rPr lang="ru-RU" sz="2000" b="1" dirty="0"/>
              <a:t> </a:t>
            </a:r>
            <a:r>
              <a:rPr lang="ru-RU" sz="2000" b="1" dirty="0" err="1"/>
              <a:t>чітко</a:t>
            </a:r>
            <a:r>
              <a:rPr lang="ru-RU" sz="2000" b="1" dirty="0"/>
              <a:t> говорить: Закон є </a:t>
            </a:r>
            <a:r>
              <a:rPr lang="ru-RU" sz="2000" b="1" dirty="0" err="1"/>
              <a:t>добрим</a:t>
            </a:r>
            <a:r>
              <a:rPr lang="ru-RU" sz="2000" b="1" dirty="0"/>
              <a:t> (Рим. 7:12); </a:t>
            </a:r>
            <a:r>
              <a:rPr lang="ru-RU" sz="2000" b="1" dirty="0" err="1"/>
              <a:t>роздумувати</a:t>
            </a:r>
            <a:r>
              <a:rPr lang="ru-RU" sz="2000" b="1" dirty="0"/>
              <a:t> над ним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насолода</a:t>
            </a:r>
            <a:r>
              <a:rPr lang="ru-RU" sz="2000" b="1" dirty="0"/>
              <a:t> (</a:t>
            </a:r>
            <a:r>
              <a:rPr lang="ru-RU" sz="2000" b="1" dirty="0" err="1"/>
              <a:t>Пс</a:t>
            </a:r>
            <a:r>
              <a:rPr lang="ru-RU" sz="2000" b="1" dirty="0"/>
              <a:t>. 1:2). «Як люблю я </a:t>
            </a:r>
            <a:r>
              <a:rPr lang="ru-RU" sz="2000" b="1" dirty="0" err="1"/>
              <a:t>Твій</a:t>
            </a:r>
            <a:r>
              <a:rPr lang="ru-RU" sz="2000" b="1" dirty="0"/>
              <a:t> закон! </a:t>
            </a:r>
            <a:r>
              <a:rPr lang="ru-RU" sz="2000" b="1" dirty="0" err="1"/>
              <a:t>Щодня</a:t>
            </a:r>
            <a:r>
              <a:rPr lang="ru-RU" sz="2000" b="1" dirty="0"/>
              <a:t> </a:t>
            </a:r>
            <a:r>
              <a:rPr lang="ru-RU" sz="2000" b="1" dirty="0" err="1"/>
              <a:t>роздумую</a:t>
            </a:r>
            <a:r>
              <a:rPr lang="ru-RU" sz="2000" b="1" dirty="0"/>
              <a:t> над ним» (</a:t>
            </a:r>
            <a:r>
              <a:rPr lang="ru-RU" sz="2000" b="1" dirty="0" err="1"/>
              <a:t>Пс</a:t>
            </a:r>
            <a:r>
              <a:rPr lang="ru-RU" sz="2000" b="1" dirty="0"/>
              <a:t>. 119:97).</a:t>
            </a:r>
            <a:endParaRPr lang="es-ES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Розбиття</a:t>
            </a:r>
            <a:r>
              <a:rPr lang="ru-RU" sz="2000" b="1" dirty="0"/>
              <a:t> </a:t>
            </a:r>
            <a:r>
              <a:rPr lang="ru-RU" sz="2000" b="1" dirty="0" err="1"/>
              <a:t>дзеркала</a:t>
            </a:r>
            <a:r>
              <a:rPr lang="ru-RU" sz="2000" b="1" dirty="0"/>
              <a:t> не </a:t>
            </a:r>
            <a:r>
              <a:rPr lang="ru-RU" sz="2000" b="1" dirty="0" err="1"/>
              <a:t>знімає</a:t>
            </a:r>
            <a:r>
              <a:rPr lang="ru-RU" sz="2000" b="1" dirty="0"/>
              <a:t> </a:t>
            </a:r>
            <a:r>
              <a:rPr lang="ru-RU" sz="2000" b="1" dirty="0" err="1"/>
              <a:t>плям</a:t>
            </a:r>
            <a:r>
              <a:rPr lang="ru-RU" sz="2000" b="1" dirty="0"/>
              <a:t>; </a:t>
            </a:r>
            <a:r>
              <a:rPr lang="ru-RU" sz="2000" b="1" dirty="0" err="1"/>
              <a:t>ігнорування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теж</a:t>
            </a:r>
            <a:r>
              <a:rPr lang="ru-RU" sz="2000" b="1" dirty="0"/>
              <a:t>. Але без «</a:t>
            </a:r>
            <a:r>
              <a:rPr lang="ru-RU" sz="2000" b="1" dirty="0" err="1"/>
              <a:t>дзеркала</a:t>
            </a:r>
            <a:r>
              <a:rPr lang="ru-RU" sz="2000" b="1" dirty="0"/>
              <a:t>», </a:t>
            </a:r>
            <a:r>
              <a:rPr lang="ru-RU" sz="2000" b="1" dirty="0" err="1"/>
              <a:t>тобто</a:t>
            </a:r>
            <a:r>
              <a:rPr lang="ru-RU" sz="2000" b="1" dirty="0"/>
              <a:t> Закону, ми не знали б, </a:t>
            </a:r>
            <a:r>
              <a:rPr lang="ru-RU" sz="2000" b="1" dirty="0" err="1"/>
              <a:t>що</a:t>
            </a:r>
            <a:r>
              <a:rPr lang="ru-RU" sz="2000" b="1" dirty="0"/>
              <a:t> ми </a:t>
            </a:r>
            <a:r>
              <a:rPr lang="ru-RU" sz="2000" b="1" dirty="0" err="1"/>
              <a:t>заплямовані</a:t>
            </a:r>
            <a:r>
              <a:rPr lang="ru-RU" sz="2000" b="1" dirty="0"/>
              <a:t> </a:t>
            </a:r>
            <a:r>
              <a:rPr lang="ru-RU" sz="2000" b="1" dirty="0" err="1"/>
              <a:t>гріхом</a:t>
            </a:r>
            <a:r>
              <a:rPr lang="ru-RU" sz="2000" b="1" dirty="0"/>
              <a:t>, і </a:t>
            </a:r>
            <a:r>
              <a:rPr lang="ru-RU" sz="2000" b="1" dirty="0" err="1"/>
              <a:t>що</a:t>
            </a:r>
            <a:r>
              <a:rPr lang="ru-RU" sz="2000" b="1" dirty="0"/>
              <a:t> нам </a:t>
            </a:r>
            <a:r>
              <a:rPr lang="ru-RU" sz="2000" b="1" dirty="0" err="1"/>
              <a:t>потрібний</a:t>
            </a:r>
            <a:r>
              <a:rPr lang="ru-RU" sz="2000" b="1" dirty="0"/>
              <a:t> Христос,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очиститися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1363</Words>
  <Application>Microsoft Office PowerPoint</Application>
  <PresentationFormat>Panorámica</PresentationFormat>
  <Paragraphs>81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Wingdings</vt:lpstr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85</cp:revision>
  <dcterms:created xsi:type="dcterms:W3CDTF">2025-07-19T15:42:14Z</dcterms:created>
  <dcterms:modified xsi:type="dcterms:W3CDTF">2025-07-30T09:07:03Z</dcterms:modified>
</cp:coreProperties>
</file>