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0" r:id="rId7"/>
    <p:sldId id="261" r:id="rId8"/>
    <p:sldId id="269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1-е </a:t>
          </a:r>
          <a:r>
            <a:rPr lang="ru-RU" sz="2000" b="1" dirty="0" err="1"/>
            <a:t>Послання</a:t>
          </a:r>
          <a:r>
            <a:rPr lang="ru-RU" sz="2000" b="1" dirty="0"/>
            <a:t> до </a:t>
          </a:r>
          <a:r>
            <a:rPr lang="ru-RU" sz="2000" b="1" dirty="0" err="1"/>
            <a:t>Коринтян</a:t>
          </a:r>
          <a:r>
            <a:rPr lang="ru-RU" sz="2000" b="1" dirty="0"/>
            <a:t> 8</a:t>
          </a:r>
          <a:endParaRPr lang="uk-UA" sz="2000" b="1" dirty="0"/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ru-RU" sz="2000" b="1" dirty="0" err="1">
              <a:solidFill>
                <a:srgbClr val="105660"/>
              </a:solidFill>
            </a:rPr>
            <a:t>Їжа</a:t>
          </a:r>
          <a:r>
            <a:rPr lang="ru-RU" sz="2000" b="1" dirty="0">
              <a:solidFill>
                <a:srgbClr val="105660"/>
              </a:solidFill>
            </a:rPr>
            <a:t>, принесена в жертву </a:t>
          </a:r>
          <a:r>
            <a:rPr lang="ru-RU" sz="2000" b="1" dirty="0" err="1">
              <a:solidFill>
                <a:srgbClr val="105660"/>
              </a:solidFill>
            </a:rPr>
            <a:t>ідолам</a:t>
          </a:r>
          <a:endParaRPr lang="es-ES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</a:t>
          </a:r>
          <a:r>
            <a:rPr lang="uk-UA" sz="2000" b="1" dirty="0"/>
            <a:t>Знання та любов</a:t>
          </a:r>
          <a:r>
            <a:rPr lang="es-ES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1-е </a:t>
          </a:r>
          <a:r>
            <a:rPr lang="ru-RU" sz="2000" b="1" dirty="0" err="1"/>
            <a:t>Послання</a:t>
          </a:r>
          <a:r>
            <a:rPr lang="ru-RU" sz="2000" b="1" dirty="0"/>
            <a:t> до </a:t>
          </a:r>
          <a:r>
            <a:rPr lang="ru-RU" sz="2000" b="1" dirty="0" err="1"/>
            <a:t>Коринтян</a:t>
          </a:r>
          <a:r>
            <a:rPr lang="ru-RU" sz="2000" b="1" dirty="0"/>
            <a:t> </a:t>
          </a:r>
          <a:r>
            <a:rPr lang="es-ES" sz="2000" b="1" dirty="0"/>
            <a:t>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ru-RU" sz="2000" b="1" dirty="0">
              <a:solidFill>
                <a:schemeClr val="accent1">
                  <a:lumMod val="50000"/>
                </a:schemeClr>
              </a:solidFill>
            </a:rPr>
            <a:t>Павло </a:t>
          </a:r>
          <a:r>
            <a:rPr lang="ru-RU" sz="2000" b="1" dirty="0" err="1">
              <a:solidFill>
                <a:schemeClr val="accent1">
                  <a:lumMod val="50000"/>
                </a:schemeClr>
              </a:solidFill>
            </a:rPr>
            <a:t>відмовляється</a:t>
          </a:r>
          <a:r>
            <a:rPr lang="ru-RU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000" b="1" dirty="0" err="1">
              <a:solidFill>
                <a:schemeClr val="accent1">
                  <a:lumMod val="50000"/>
                </a:schemeClr>
              </a:solidFill>
            </a:rPr>
            <a:t>від</a:t>
          </a:r>
          <a:r>
            <a:rPr lang="ru-RU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000" b="1" dirty="0" err="1">
              <a:solidFill>
                <a:schemeClr val="accent1">
                  <a:lumMod val="50000"/>
                </a:schemeClr>
              </a:solidFill>
            </a:rPr>
            <a:t>своїх</a:t>
          </a:r>
          <a:r>
            <a:rPr lang="ru-RU" sz="2000" b="1" dirty="0">
              <a:solidFill>
                <a:schemeClr val="accent1">
                  <a:lumMod val="50000"/>
                </a:schemeClr>
              </a:solidFill>
            </a:rPr>
            <a:t> прав</a:t>
          </a:r>
          <a:endParaRPr lang="es-ES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</a:t>
          </a:r>
          <a:r>
            <a:rPr lang="uk-UA" sz="2000" b="1" dirty="0"/>
            <a:t>Права Євангелія</a:t>
          </a:r>
          <a:r>
            <a:rPr lang="es-ES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1-е </a:t>
          </a:r>
          <a:r>
            <a:rPr lang="ru-RU" sz="2000" b="1" dirty="0" err="1"/>
            <a:t>Послання</a:t>
          </a:r>
          <a:r>
            <a:rPr lang="ru-RU" sz="2000" b="1" dirty="0"/>
            <a:t> до </a:t>
          </a:r>
          <a:r>
            <a:rPr lang="ru-RU" sz="2000" b="1" dirty="0" err="1"/>
            <a:t>Коринтян</a:t>
          </a:r>
          <a:r>
            <a:rPr lang="ru-RU" sz="2000" b="1" dirty="0"/>
            <a:t> </a:t>
          </a:r>
          <a:r>
            <a:rPr lang="es-ES" sz="2000" b="1" dirty="0"/>
            <a:t>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uk-UA" sz="2000" b="1" dirty="0">
              <a:solidFill>
                <a:schemeClr val="accent5">
                  <a:lumMod val="50000"/>
                </a:schemeClr>
              </a:solidFill>
            </a:rPr>
            <a:t>Застереження проти ідолопоклонства</a:t>
          </a:r>
          <a:endParaRPr lang="es-ES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</a:t>
          </a:r>
          <a:r>
            <a:rPr lang="uk-UA" sz="2000" b="1" dirty="0" err="1"/>
            <a:t>Уроки</a:t>
          </a:r>
          <a:r>
            <a:rPr lang="uk-UA" sz="2000" b="1" dirty="0"/>
            <a:t> минулого</a:t>
          </a:r>
          <a:r>
            <a:rPr lang="es-ES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1-е </a:t>
          </a:r>
          <a:r>
            <a:rPr lang="ru-RU" sz="2000" b="1" dirty="0" err="1"/>
            <a:t>Послання</a:t>
          </a:r>
          <a:r>
            <a:rPr lang="ru-RU" sz="2000" b="1" dirty="0"/>
            <a:t> до </a:t>
          </a:r>
          <a:r>
            <a:rPr lang="ru-RU" sz="2000" b="1" dirty="0" err="1"/>
            <a:t>Коринтян</a:t>
          </a:r>
          <a:r>
            <a:rPr lang="ru-RU" sz="2000" b="1" dirty="0"/>
            <a:t> </a:t>
          </a:r>
          <a:r>
            <a:rPr lang="es-ES" sz="2000" b="1" dirty="0"/>
            <a:t>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ru-RU" sz="2000" b="1" dirty="0">
              <a:solidFill>
                <a:schemeClr val="accent6">
                  <a:lumMod val="50000"/>
                </a:schemeClr>
              </a:solidFill>
            </a:rPr>
            <a:t>Чаша Господня і чаша </a:t>
          </a:r>
          <a:r>
            <a:rPr lang="ru-RU" sz="2000" b="1" dirty="0" err="1">
              <a:solidFill>
                <a:schemeClr val="accent6">
                  <a:lumMod val="50000"/>
                </a:schemeClr>
              </a:solidFill>
            </a:rPr>
            <a:t>демонів</a:t>
          </a:r>
          <a:endParaRPr lang="es-ES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</a:t>
          </a:r>
          <a:r>
            <a:rPr lang="uk-UA" sz="2000" b="1" dirty="0"/>
            <a:t>Відмовитися від ідолопоклонства</a:t>
          </a:r>
          <a:r>
            <a:rPr lang="es-ES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/>
            <a:t>1-е </a:t>
          </a:r>
          <a:r>
            <a:rPr lang="ru-RU" sz="2000" b="1" dirty="0" err="1"/>
            <a:t>Послання</a:t>
          </a:r>
          <a:r>
            <a:rPr lang="ru-RU" sz="2000" b="1" dirty="0"/>
            <a:t> до </a:t>
          </a:r>
          <a:r>
            <a:rPr lang="ru-RU" sz="2000" b="1" dirty="0" err="1"/>
            <a:t>Коринтян</a:t>
          </a:r>
          <a:r>
            <a:rPr lang="ru-RU" sz="2000" b="1" dirty="0"/>
            <a:t> </a:t>
          </a:r>
          <a:r>
            <a:rPr lang="es-ES" sz="2000" b="1" dirty="0"/>
            <a:t>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ru-RU" sz="2000" b="1" dirty="0" err="1">
              <a:solidFill>
                <a:schemeClr val="accent3">
                  <a:lumMod val="50000"/>
                </a:schemeClr>
              </a:solidFill>
            </a:rPr>
            <a:t>Робити</a:t>
          </a:r>
          <a:r>
            <a:rPr lang="ru-RU" sz="2000" b="1" dirty="0">
              <a:solidFill>
                <a:schemeClr val="accent3">
                  <a:lumMod val="50000"/>
                </a:schemeClr>
              </a:solidFill>
            </a:rPr>
            <a:t> все для </a:t>
          </a:r>
          <a:r>
            <a:rPr lang="ru-RU" sz="2000" b="1" dirty="0" err="1">
              <a:solidFill>
                <a:schemeClr val="accent3">
                  <a:lumMod val="50000"/>
                </a:schemeClr>
              </a:solidFill>
            </a:rPr>
            <a:t>слави</a:t>
          </a:r>
          <a:r>
            <a:rPr lang="ru-RU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ru-RU" sz="2000" b="1" dirty="0" err="1">
              <a:solidFill>
                <a:schemeClr val="accent3">
                  <a:lumMod val="50000"/>
                </a:schemeClr>
              </a:solidFill>
            </a:rPr>
            <a:t>Божої</a:t>
          </a:r>
          <a:endParaRPr lang="es-ES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</a:t>
          </a:r>
          <a:r>
            <a:rPr lang="uk-UA" sz="2000" b="1" dirty="0"/>
            <a:t>Законне та доцільне</a:t>
          </a:r>
          <a:r>
            <a:rPr lang="es-ES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uk-UA" sz="24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Коринтян</a:t>
          </a:r>
          <a:r>
            <a:rPr lang="uk-UA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8:4-7а</a:t>
          </a:r>
          <a:endParaRPr lang="es-ES" sz="24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Сильні розуміють, що ідоли — ніщо, бо є лише один справжній Бог.</a:t>
          </a:r>
          <a:endParaRPr lang="es-ES" sz="20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 err="1"/>
            <a:t>Слабкі</a:t>
          </a:r>
          <a:r>
            <a:rPr lang="ru-RU" sz="2000" b="1" dirty="0"/>
            <a:t> </a:t>
          </a:r>
          <a:r>
            <a:rPr lang="ru-RU" sz="2000" b="1" dirty="0" err="1"/>
            <a:t>ще</a:t>
          </a:r>
          <a:r>
            <a:rPr lang="ru-RU" sz="2000" b="1" dirty="0"/>
            <a:t> не </a:t>
          </a:r>
          <a:r>
            <a:rPr lang="ru-RU" sz="2000" b="1" dirty="0" err="1"/>
            <a:t>зрозуміли</a:t>
          </a:r>
          <a:r>
            <a:rPr lang="ru-RU" sz="2000" b="1" dirty="0"/>
            <a:t> </a:t>
          </a:r>
          <a:r>
            <a:rPr lang="ru-RU" sz="2000" b="1" dirty="0" err="1"/>
            <a:t>цього</a:t>
          </a:r>
          <a:r>
            <a:rPr lang="ru-RU" sz="2000" b="1" dirty="0"/>
            <a:t>.</a:t>
          </a:r>
          <a:endParaRPr lang="es-ES" sz="20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uk-UA" sz="24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Коринтян</a:t>
          </a:r>
          <a:r>
            <a:rPr lang="uk-UA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 8:7б</a:t>
          </a:r>
          <a:endParaRPr lang="es-ES" sz="24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 err="1"/>
            <a:t>Сильні</a:t>
          </a:r>
          <a:r>
            <a:rPr lang="ru-RU" sz="2000" b="1" dirty="0"/>
            <a:t> </a:t>
          </a:r>
          <a:r>
            <a:rPr lang="ru-RU" sz="2000" b="1" dirty="0" err="1"/>
            <a:t>їдять</a:t>
          </a:r>
          <a:r>
            <a:rPr lang="ru-RU" sz="2000" b="1" dirty="0"/>
            <a:t> </a:t>
          </a:r>
          <a:r>
            <a:rPr lang="ru-RU" sz="2000" b="1" dirty="0" err="1"/>
            <a:t>м’ясо</a:t>
          </a:r>
          <a:r>
            <a:rPr lang="ru-RU" sz="2000" b="1" dirty="0"/>
            <a:t>, </a:t>
          </a:r>
          <a:r>
            <a:rPr lang="ru-RU" sz="2000" b="1" dirty="0" err="1"/>
            <a:t>принесене</a:t>
          </a:r>
          <a:r>
            <a:rPr lang="ru-RU" sz="2000" b="1" dirty="0"/>
            <a:t> в жертву </a:t>
          </a:r>
          <a:r>
            <a:rPr lang="ru-RU" sz="2000" b="1" dirty="0" err="1"/>
            <a:t>ідолам</a:t>
          </a:r>
          <a:r>
            <a:rPr lang="ru-RU" sz="2000" b="1" dirty="0"/>
            <a:t>, </a:t>
          </a:r>
          <a:r>
            <a:rPr lang="ru-RU" sz="2000" b="1" dirty="0" err="1"/>
            <a:t>бо</a:t>
          </a:r>
          <a:r>
            <a:rPr lang="ru-RU" sz="2000" b="1" dirty="0"/>
            <a:t> </a:t>
          </a:r>
          <a:r>
            <a:rPr lang="ru-RU" sz="2000" b="1" dirty="0" err="1"/>
            <a:t>знають</a:t>
          </a:r>
          <a:r>
            <a:rPr lang="ru-RU" sz="2000" b="1" dirty="0"/>
            <a:t>, </a:t>
          </a:r>
          <a:r>
            <a:rPr lang="ru-RU" sz="2000" b="1" dirty="0" err="1"/>
            <a:t>що</a:t>
          </a:r>
          <a:r>
            <a:rPr lang="ru-RU" sz="2000" b="1" dirty="0"/>
            <a:t> </a:t>
          </a:r>
          <a:r>
            <a:rPr lang="ru-RU" sz="2000" b="1" dirty="0" err="1"/>
            <a:t>ідоли</a:t>
          </a:r>
          <a:r>
            <a:rPr lang="ru-RU" sz="2000" b="1" dirty="0"/>
            <a:t> не </a:t>
          </a:r>
          <a:r>
            <a:rPr lang="ru-RU" sz="2000" b="1" dirty="0" err="1"/>
            <a:t>можуть</a:t>
          </a:r>
          <a:r>
            <a:rPr lang="ru-RU" sz="2000" b="1" dirty="0"/>
            <a:t> </a:t>
          </a:r>
          <a:r>
            <a:rPr lang="ru-RU" sz="2000" b="1" dirty="0" err="1"/>
            <a:t>осквернити</a:t>
          </a:r>
          <a:r>
            <a:rPr lang="ru-RU" sz="2000" b="1" dirty="0"/>
            <a:t> </a:t>
          </a:r>
          <a:r>
            <a:rPr lang="ru-RU" sz="2000" b="1" dirty="0" err="1"/>
            <a:t>їжу</a:t>
          </a:r>
          <a:r>
            <a:rPr lang="ru-RU" sz="2000" b="1" dirty="0"/>
            <a:t>.</a:t>
          </a:r>
          <a:endParaRPr lang="es-ES" sz="20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Слабкі вважають, що вони грішать, якщо їдять це м'ясо</a:t>
          </a:r>
          <a:r>
            <a:rPr lang="es-ES" sz="2000" b="1" dirty="0"/>
            <a:t>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ru-RU" sz="2000" b="1" dirty="0">
              <a:solidFill>
                <a:schemeClr val="tx1"/>
              </a:solidFill>
            </a:rPr>
            <a:t>Право на </a:t>
          </a:r>
          <a:r>
            <a:rPr lang="ru-RU" sz="2000" b="1" dirty="0" err="1">
              <a:solidFill>
                <a:schemeClr val="tx1"/>
              </a:solidFill>
            </a:rPr>
            <a:t>утримання</a:t>
          </a:r>
          <a:r>
            <a:rPr lang="ru-RU" sz="2000" b="1" dirty="0">
              <a:solidFill>
                <a:schemeClr val="tx1"/>
              </a:solidFill>
            </a:rPr>
            <a:t> з боку </a:t>
          </a:r>
          <a:r>
            <a:rPr lang="ru-RU" sz="2000" b="1" dirty="0" err="1">
              <a:solidFill>
                <a:schemeClr val="tx1"/>
              </a:solidFill>
            </a:rPr>
            <a:t>громади</a:t>
          </a:r>
          <a:r>
            <a:rPr lang="ru-RU" sz="2000" b="1" dirty="0">
              <a:solidFill>
                <a:schemeClr val="tx1"/>
              </a:solidFill>
            </a:rPr>
            <a:t> (1 Кор. 9:4)</a:t>
          </a:r>
          <a:endParaRPr lang="uk-UA" sz="2000" b="1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Право на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супровід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дружини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Кор. 9:5)</a:t>
          </a:r>
          <a:endParaRPr lang="uk-UA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s-ES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Право не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виконувати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звичайну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роботу для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забезпечення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свого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утримання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Кор. 9:6)</a:t>
          </a:r>
          <a:endParaRPr lang="uk-UA" sz="2000" b="1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ru-RU" sz="2000" b="1" dirty="0">
              <a:solidFill>
                <a:schemeClr val="tx1"/>
              </a:solidFill>
            </a:rPr>
            <a:t>Павло </a:t>
          </a:r>
          <a:r>
            <a:rPr lang="ru-RU" sz="2000" b="1" dirty="0" err="1">
              <a:solidFill>
                <a:schemeClr val="tx1"/>
              </a:solidFill>
            </a:rPr>
            <a:t>відмовляється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від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свого</a:t>
          </a:r>
          <a:r>
            <a:rPr lang="ru-RU" sz="2000" b="1" dirty="0">
              <a:solidFill>
                <a:schemeClr val="tx1"/>
              </a:solidFill>
            </a:rPr>
            <a:t> права як апостола на </a:t>
          </a:r>
          <a:r>
            <a:rPr lang="ru-RU" sz="2000" b="1" dirty="0" err="1">
              <a:solidFill>
                <a:schemeClr val="tx1"/>
              </a:solidFill>
            </a:rPr>
            <a:t>утримання</a:t>
          </a:r>
          <a:r>
            <a:rPr lang="ru-RU" sz="2000" b="1" dirty="0">
              <a:solidFill>
                <a:schemeClr val="tx1"/>
              </a:solidFill>
            </a:rPr>
            <a:t> з боку </a:t>
          </a:r>
          <a:r>
            <a:rPr lang="ru-RU" sz="2000" b="1" dirty="0" err="1">
              <a:solidFill>
                <a:schemeClr val="tx1"/>
              </a:solidFill>
            </a:rPr>
            <a:t>церков</a:t>
          </a:r>
          <a:r>
            <a:rPr lang="ru-RU" sz="2000" b="1" dirty="0">
              <a:solidFill>
                <a:schemeClr val="tx1"/>
              </a:solidFill>
            </a:rPr>
            <a:t>, </a:t>
          </a:r>
          <a:r>
            <a:rPr lang="ru-RU" sz="2000" b="1" dirty="0" err="1">
              <a:solidFill>
                <a:schemeClr val="tx1"/>
              </a:solidFill>
            </a:rPr>
            <a:t>яким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він</a:t>
          </a:r>
          <a:r>
            <a:rPr lang="ru-RU" sz="2000" b="1" dirty="0">
              <a:solidFill>
                <a:schemeClr val="tx1"/>
              </a:solidFill>
            </a:rPr>
            <a:t> служить, як </a:t>
          </a:r>
          <a:r>
            <a:rPr lang="ru-RU" sz="2000" b="1" dirty="0" err="1">
              <a:solidFill>
                <a:schemeClr val="tx1"/>
              </a:solidFill>
            </a:rPr>
            <a:t>це</a:t>
          </a:r>
          <a:r>
            <a:rPr lang="ru-RU" sz="2000" b="1" dirty="0">
              <a:solidFill>
                <a:schemeClr val="tx1"/>
              </a:solidFill>
            </a:rPr>
            <a:t> робили </a:t>
          </a:r>
          <a:r>
            <a:rPr lang="ru-RU" sz="2000" b="1" dirty="0" err="1">
              <a:solidFill>
                <a:schemeClr val="tx1"/>
              </a:solidFill>
            </a:rPr>
            <a:t>інші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апостоли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Загальною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практикою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апостолів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було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подорожувати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разом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зі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своїми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дружинами,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які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доглядали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за ними та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допомагали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їм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у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служінні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Ця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жінка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як і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її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чоловік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мала б право на </a:t>
          </a:r>
          <a:r>
            <a:rPr lang="ru-RU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утримання</a:t>
          </a:r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з боку церкви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Пабло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хоче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заробляти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собі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на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життя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,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щоб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ніхто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не подумав,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ніби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він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хоче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скористатися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своєю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аудиторією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, і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продемонструвати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їм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свою </a:t>
          </a:r>
          <a:r>
            <a:rPr lang="ru-RU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самовідданість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2E481D92-1E9E-4BCB-AB0A-72C5DB93E22A}">
      <dgm:prSet custT="1"/>
      <dgm:spPr/>
      <dgm:t>
        <a:bodyPr/>
        <a:lstStyle/>
        <a:p>
          <a:pPr>
            <a:buFont typeface="Wingdings" panose="05000000000000000000" pitchFamily="2" charset="2"/>
            <a:buNone/>
            <a:tabLst>
              <a:tab pos="1433513" algn="l"/>
            </a:tabLst>
          </a:pPr>
          <a:endParaRPr lang="uk-UA" sz="2000" b="1" dirty="0">
            <a:solidFill>
              <a:schemeClr val="tx1"/>
            </a:solidFill>
          </a:endParaRPr>
        </a:p>
      </dgm:t>
    </dgm:pt>
    <dgm:pt modelId="{9ACCD016-64D1-4B75-B0B2-D196DB1705AF}" type="parTrans" cxnId="{36ED0720-889B-4886-8EEC-987E4EB652CE}">
      <dgm:prSet/>
      <dgm:spPr/>
      <dgm:t>
        <a:bodyPr/>
        <a:lstStyle/>
        <a:p>
          <a:endParaRPr lang="uk-UA"/>
        </a:p>
      </dgm:t>
    </dgm:pt>
    <dgm:pt modelId="{3544818E-1504-4A77-8DBE-3497B6DFA78D}" type="sibTrans" cxnId="{36ED0720-889B-4886-8EEC-987E4EB652CE}">
      <dgm:prSet/>
      <dgm:spPr/>
      <dgm:t>
        <a:bodyPr/>
        <a:lstStyle/>
        <a:p>
          <a:endParaRPr lang="uk-UA"/>
        </a:p>
      </dgm:t>
    </dgm:pt>
    <dgm:pt modelId="{F1EFF0EE-164A-4736-97B1-CEB536CB780F}">
      <dgm:prSet custT="1"/>
      <dgm:spPr/>
      <dgm:t>
        <a:bodyPr/>
        <a:lstStyle/>
        <a:p>
          <a:pPr>
            <a:buFont typeface="Wingdings" panose="05000000000000000000" pitchFamily="2" charset="2"/>
            <a:buNone/>
          </a:pPr>
          <a:endParaRPr lang="uk-UA" sz="2000" b="1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04C42D8B-FD87-47B5-9FEA-3DF33CDAB188}" type="parTrans" cxnId="{7D77BBDD-0E8A-482D-89DC-50B7D9618A04}">
      <dgm:prSet/>
      <dgm:spPr/>
      <dgm:t>
        <a:bodyPr/>
        <a:lstStyle/>
        <a:p>
          <a:endParaRPr lang="uk-UA"/>
        </a:p>
      </dgm:t>
    </dgm:pt>
    <dgm:pt modelId="{5175F1B3-7671-4DC7-8AB4-90A00BE666D7}" type="sibTrans" cxnId="{7D77BBDD-0E8A-482D-89DC-50B7D9618A04}">
      <dgm:prSet/>
      <dgm:spPr/>
      <dgm:t>
        <a:bodyPr/>
        <a:lstStyle/>
        <a:p>
          <a:endParaRPr lang="uk-UA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 custScaleY="117169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36ED0720-889B-4886-8EEC-987E4EB652CE}" srcId="{03942CB3-9D9C-4136-8880-46DADD6644AC}" destId="{2E481D92-1E9E-4BCB-AB0A-72C5DB93E22A}" srcOrd="1" destOrd="0" parTransId="{9ACCD016-64D1-4B75-B0B2-D196DB1705AF}" sibTransId="{3544818E-1504-4A77-8DBE-3497B6DFA78D}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8BAD0434-C10D-4D16-9BC9-C7CEDD8E1370}" type="presOf" srcId="{2E481D92-1E9E-4BCB-AB0A-72C5DB93E22A}" destId="{79C596E9-7AAA-4AAC-BDB2-B5ED843AC08D}" srcOrd="1" destOrd="2" presId="urn:microsoft.com/office/officeart/2005/8/layout/vList4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0ECA4477-8993-41EB-A568-BB35C3994405}" type="presOf" srcId="{2E481D92-1E9E-4BCB-AB0A-72C5DB93E22A}" destId="{B0B5F2F0-467F-45EA-827F-B947316FAE2A}" srcOrd="0" destOrd="2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4859EBA2-1BB3-4390-BA82-A7CB954BCE61}" type="presOf" srcId="{F1EFF0EE-164A-4736-97B1-CEB536CB780F}" destId="{C0D450B1-33D8-4B63-AC48-24C92858B4C9}" srcOrd="1" destOrd="2" presId="urn:microsoft.com/office/officeart/2005/8/layout/vList4"/>
    <dgm:cxn modelId="{06E10FBD-7D06-4754-8B25-6DD413C06F66}" type="presOf" srcId="{F1EFF0EE-164A-4736-97B1-CEB536CB780F}" destId="{BDAA947B-83D1-4802-AE95-32137525D2E9}" srcOrd="0" destOrd="2" presId="urn:microsoft.com/office/officeart/2005/8/layout/vList4"/>
    <dgm:cxn modelId="{7D77BBDD-0E8A-482D-89DC-50B7D9618A04}" srcId="{EA4EAAA4-3102-49A9-8391-4D88A61E3350}" destId="{F1EFF0EE-164A-4736-97B1-CEB536CB780F}" srcOrd="1" destOrd="0" parTransId="{04C42D8B-FD87-47B5-9FEA-3DF33CDAB188}" sibTransId="{5175F1B3-7671-4DC7-8AB4-90A00BE666D7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м'ясній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лавці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продавали як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ідольські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жертви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так і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непринесені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Віруючий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повинен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запитувати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про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походження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щоб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створити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враження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вважає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забороненим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їсти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таке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м’ясо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(1Кор.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Невіруючий запросив віруючого поїсти. Віруючий їв без питань (йому все дозволено). Але господар сказав, що м’ясо було принесено в жертву ідолу. Тому, щоб не образити сумління господаря, віруючому вважалося неприпустимим їсти це м’ясо (1 </a:t>
          </a:r>
          <a:r>
            <a:rPr lang="uk-UA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10832" custLinFactNeighborX="50520" custLinFactNeighborY="-59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10494" custLinFactNeighborY="-591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10832" custLinFactNeighborX="-5085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LinFactX="100000" custLinFactNeighborX="110495" custLinFactNeighborY="-972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1-е </a:t>
          </a:r>
          <a:r>
            <a:rPr lang="ru-RU" sz="2000" b="1" kern="1200" dirty="0" err="1"/>
            <a:t>Послання</a:t>
          </a:r>
          <a:r>
            <a:rPr lang="ru-RU" sz="2000" b="1" kern="1200" dirty="0"/>
            <a:t> до </a:t>
          </a:r>
          <a:r>
            <a:rPr lang="ru-RU" sz="2000" b="1" kern="1200" dirty="0" err="1"/>
            <a:t>Коринтян</a:t>
          </a:r>
          <a:r>
            <a:rPr lang="ru-RU" sz="2000" b="1" kern="1200" dirty="0"/>
            <a:t> 8</a:t>
          </a:r>
          <a:endParaRPr lang="uk-UA" sz="2000" b="1" kern="1200" dirty="0"/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2000" b="1" kern="1200" dirty="0" err="1">
              <a:solidFill>
                <a:srgbClr val="105660"/>
              </a:solidFill>
            </a:rPr>
            <a:t>Їжа</a:t>
          </a:r>
          <a:r>
            <a:rPr lang="ru-RU" sz="2000" b="1" kern="1200" dirty="0">
              <a:solidFill>
                <a:srgbClr val="105660"/>
              </a:solidFill>
            </a:rPr>
            <a:t>, принесена в жертву </a:t>
          </a:r>
          <a:r>
            <a:rPr lang="ru-RU" sz="2000" b="1" kern="1200" dirty="0" err="1">
              <a:solidFill>
                <a:srgbClr val="105660"/>
              </a:solidFill>
            </a:rPr>
            <a:t>ідолам</a:t>
          </a:r>
          <a:endParaRPr lang="es-ES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</a:t>
          </a:r>
          <a:r>
            <a:rPr lang="uk-UA" sz="2000" b="1" kern="1200" dirty="0"/>
            <a:t>Знання та любов</a:t>
          </a:r>
          <a:r>
            <a:rPr lang="es-ES" sz="2000" b="1" kern="1200" dirty="0"/>
            <a:t>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1-е </a:t>
          </a:r>
          <a:r>
            <a:rPr lang="ru-RU" sz="2000" b="1" kern="1200" dirty="0" err="1"/>
            <a:t>Послання</a:t>
          </a:r>
          <a:r>
            <a:rPr lang="ru-RU" sz="2000" b="1" kern="1200" dirty="0"/>
            <a:t> до </a:t>
          </a:r>
          <a:r>
            <a:rPr lang="ru-RU" sz="2000" b="1" kern="1200" dirty="0" err="1"/>
            <a:t>Коринтян</a:t>
          </a:r>
          <a:r>
            <a:rPr lang="ru-RU" sz="2000" b="1" kern="1200" dirty="0"/>
            <a:t> </a:t>
          </a:r>
          <a:r>
            <a:rPr lang="es-ES" sz="2000" b="1" kern="1200" dirty="0"/>
            <a:t>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2000" b="1" kern="1200" dirty="0">
              <a:solidFill>
                <a:schemeClr val="accent1">
                  <a:lumMod val="50000"/>
                </a:schemeClr>
              </a:solidFill>
            </a:rPr>
            <a:t>Павло </a:t>
          </a:r>
          <a:r>
            <a:rPr lang="ru-RU" sz="2000" b="1" kern="1200" dirty="0" err="1">
              <a:solidFill>
                <a:schemeClr val="accent1">
                  <a:lumMod val="50000"/>
                </a:schemeClr>
              </a:solidFill>
            </a:rPr>
            <a:t>відмовляється</a:t>
          </a:r>
          <a:r>
            <a:rPr lang="ru-RU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000" b="1" kern="1200" dirty="0" err="1">
              <a:solidFill>
                <a:schemeClr val="accent1">
                  <a:lumMod val="50000"/>
                </a:schemeClr>
              </a:solidFill>
            </a:rPr>
            <a:t>від</a:t>
          </a:r>
          <a:r>
            <a:rPr lang="ru-RU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2000" b="1" kern="1200" dirty="0" err="1">
              <a:solidFill>
                <a:schemeClr val="accent1">
                  <a:lumMod val="50000"/>
                </a:schemeClr>
              </a:solidFill>
            </a:rPr>
            <a:t>своїх</a:t>
          </a:r>
          <a:r>
            <a:rPr lang="ru-RU" sz="2000" b="1" kern="1200" dirty="0">
              <a:solidFill>
                <a:schemeClr val="accent1">
                  <a:lumMod val="50000"/>
                </a:schemeClr>
              </a:solidFill>
            </a:rPr>
            <a:t> прав</a:t>
          </a:r>
          <a:endParaRPr lang="es-ES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</a:t>
          </a:r>
          <a:r>
            <a:rPr lang="uk-UA" sz="2000" b="1" kern="1200" dirty="0"/>
            <a:t>Права Євангелія</a:t>
          </a:r>
          <a:r>
            <a:rPr lang="es-ES" sz="2000" b="1" kern="1200" dirty="0"/>
            <a:t>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1-е </a:t>
          </a:r>
          <a:r>
            <a:rPr lang="ru-RU" sz="2000" b="1" kern="1200" dirty="0" err="1"/>
            <a:t>Послання</a:t>
          </a:r>
          <a:r>
            <a:rPr lang="ru-RU" sz="2000" b="1" kern="1200" dirty="0"/>
            <a:t> до </a:t>
          </a:r>
          <a:r>
            <a:rPr lang="ru-RU" sz="2000" b="1" kern="1200" dirty="0" err="1"/>
            <a:t>Коринтян</a:t>
          </a:r>
          <a:r>
            <a:rPr lang="ru-RU" sz="2000" b="1" kern="1200" dirty="0"/>
            <a:t> </a:t>
          </a:r>
          <a:r>
            <a:rPr lang="es-ES" sz="2000" b="1" kern="1200" dirty="0"/>
            <a:t>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uk-UA" sz="2000" b="1" kern="1200" dirty="0">
              <a:solidFill>
                <a:schemeClr val="accent5">
                  <a:lumMod val="50000"/>
                </a:schemeClr>
              </a:solidFill>
            </a:rPr>
            <a:t>Застереження проти ідолопоклонства</a:t>
          </a:r>
          <a:endParaRPr lang="es-ES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</a:t>
          </a:r>
          <a:r>
            <a:rPr lang="uk-UA" sz="2000" b="1" kern="1200" dirty="0" err="1"/>
            <a:t>Уроки</a:t>
          </a:r>
          <a:r>
            <a:rPr lang="uk-UA" sz="2000" b="1" kern="1200" dirty="0"/>
            <a:t> минулого</a:t>
          </a:r>
          <a:r>
            <a:rPr lang="es-ES" sz="2000" b="1" kern="1200" dirty="0"/>
            <a:t>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1-е </a:t>
          </a:r>
          <a:r>
            <a:rPr lang="ru-RU" sz="2000" b="1" kern="1200" dirty="0" err="1"/>
            <a:t>Послання</a:t>
          </a:r>
          <a:r>
            <a:rPr lang="ru-RU" sz="2000" b="1" kern="1200" dirty="0"/>
            <a:t> до </a:t>
          </a:r>
          <a:r>
            <a:rPr lang="ru-RU" sz="2000" b="1" kern="1200" dirty="0" err="1"/>
            <a:t>Коринтян</a:t>
          </a:r>
          <a:r>
            <a:rPr lang="ru-RU" sz="2000" b="1" kern="1200" dirty="0"/>
            <a:t> </a:t>
          </a:r>
          <a:r>
            <a:rPr lang="es-ES" sz="2000" b="1" kern="1200" dirty="0"/>
            <a:t>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2000" b="1" kern="1200" dirty="0">
              <a:solidFill>
                <a:schemeClr val="accent6">
                  <a:lumMod val="50000"/>
                </a:schemeClr>
              </a:solidFill>
            </a:rPr>
            <a:t>Чаша Господня і чаша </a:t>
          </a:r>
          <a:r>
            <a:rPr lang="ru-RU" sz="2000" b="1" kern="1200" dirty="0" err="1">
              <a:solidFill>
                <a:schemeClr val="accent6">
                  <a:lumMod val="50000"/>
                </a:schemeClr>
              </a:solidFill>
            </a:rPr>
            <a:t>демонів</a:t>
          </a:r>
          <a:endParaRPr lang="es-ES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</a:t>
          </a:r>
          <a:r>
            <a:rPr lang="uk-UA" sz="2000" b="1" kern="1200" dirty="0"/>
            <a:t>Відмовитися від ідолопоклонства</a:t>
          </a:r>
          <a:r>
            <a:rPr lang="es-ES" sz="2000" b="1" kern="1200" dirty="0"/>
            <a:t>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1-е </a:t>
          </a:r>
          <a:r>
            <a:rPr lang="ru-RU" sz="2000" b="1" kern="1200" dirty="0" err="1"/>
            <a:t>Послання</a:t>
          </a:r>
          <a:r>
            <a:rPr lang="ru-RU" sz="2000" b="1" kern="1200" dirty="0"/>
            <a:t> до </a:t>
          </a:r>
          <a:r>
            <a:rPr lang="ru-RU" sz="2000" b="1" kern="1200" dirty="0" err="1"/>
            <a:t>Коринтян</a:t>
          </a:r>
          <a:r>
            <a:rPr lang="ru-RU" sz="2000" b="1" kern="1200" dirty="0"/>
            <a:t> </a:t>
          </a:r>
          <a:r>
            <a:rPr lang="es-ES" sz="2000" b="1" kern="1200" dirty="0"/>
            <a:t>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2000" b="1" kern="1200" dirty="0" err="1">
              <a:solidFill>
                <a:schemeClr val="accent3">
                  <a:lumMod val="50000"/>
                </a:schemeClr>
              </a:solidFill>
            </a:rPr>
            <a:t>Робити</a:t>
          </a:r>
          <a:r>
            <a:rPr lang="ru-RU" sz="2000" b="1" kern="1200" dirty="0">
              <a:solidFill>
                <a:schemeClr val="accent3">
                  <a:lumMod val="50000"/>
                </a:schemeClr>
              </a:solidFill>
            </a:rPr>
            <a:t> все для </a:t>
          </a:r>
          <a:r>
            <a:rPr lang="ru-RU" sz="2000" b="1" kern="1200" dirty="0" err="1">
              <a:solidFill>
                <a:schemeClr val="accent3">
                  <a:lumMod val="50000"/>
                </a:schemeClr>
              </a:solidFill>
            </a:rPr>
            <a:t>слави</a:t>
          </a:r>
          <a:r>
            <a:rPr lang="ru-RU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ru-RU" sz="2000" b="1" kern="1200" dirty="0" err="1">
              <a:solidFill>
                <a:schemeClr val="accent3">
                  <a:lumMod val="50000"/>
                </a:schemeClr>
              </a:solidFill>
            </a:rPr>
            <a:t>Божої</a:t>
          </a:r>
          <a:endParaRPr lang="es-ES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</a:t>
          </a:r>
          <a:r>
            <a:rPr lang="uk-UA" sz="2000" b="1" kern="1200" dirty="0"/>
            <a:t>Законне та доцільне</a:t>
          </a:r>
          <a:r>
            <a:rPr lang="es-ES" sz="2000" b="1" kern="1200" dirty="0"/>
            <a:t>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uk-UA" sz="2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Коринтян</a:t>
          </a:r>
          <a:r>
            <a:rPr lang="uk-UA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8:4-7а</a:t>
          </a:r>
          <a:endParaRPr lang="es-ES" sz="24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Сильні розуміють, що ідоли — ніщо, бо є лише один справжній Бог.</a:t>
          </a:r>
          <a:endParaRPr lang="es-ES" sz="2000" b="1" kern="1200" dirty="0"/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Слабкі</a:t>
          </a:r>
          <a:r>
            <a:rPr lang="ru-RU" sz="2000" b="1" kern="1200" dirty="0"/>
            <a:t> </a:t>
          </a:r>
          <a:r>
            <a:rPr lang="ru-RU" sz="2000" b="1" kern="1200" dirty="0" err="1"/>
            <a:t>ще</a:t>
          </a:r>
          <a:r>
            <a:rPr lang="ru-RU" sz="2000" b="1" kern="1200" dirty="0"/>
            <a:t> не </a:t>
          </a:r>
          <a:r>
            <a:rPr lang="ru-RU" sz="2000" b="1" kern="1200" dirty="0" err="1"/>
            <a:t>зрозуміли</a:t>
          </a:r>
          <a:r>
            <a:rPr lang="ru-RU" sz="2000" b="1" kern="1200" dirty="0"/>
            <a:t> </a:t>
          </a:r>
          <a:r>
            <a:rPr lang="ru-RU" sz="2000" b="1" kern="1200" dirty="0" err="1"/>
            <a:t>цього</a:t>
          </a:r>
          <a:r>
            <a:rPr lang="ru-RU" sz="2000" b="1" kern="1200" dirty="0"/>
            <a:t>.</a:t>
          </a:r>
          <a:endParaRPr lang="es-ES" sz="2000" b="1" kern="1200" dirty="0"/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uk-UA" sz="2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Коринтян</a:t>
          </a:r>
          <a:r>
            <a:rPr lang="uk-UA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8:7б</a:t>
          </a:r>
          <a:endParaRPr lang="es-ES" sz="24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Сильні</a:t>
          </a:r>
          <a:r>
            <a:rPr lang="ru-RU" sz="2000" b="1" kern="1200" dirty="0"/>
            <a:t> </a:t>
          </a:r>
          <a:r>
            <a:rPr lang="ru-RU" sz="2000" b="1" kern="1200" dirty="0" err="1"/>
            <a:t>їдять</a:t>
          </a:r>
          <a:r>
            <a:rPr lang="ru-RU" sz="2000" b="1" kern="1200" dirty="0"/>
            <a:t> </a:t>
          </a:r>
          <a:r>
            <a:rPr lang="ru-RU" sz="2000" b="1" kern="1200" dirty="0" err="1"/>
            <a:t>м’ясо</a:t>
          </a:r>
          <a:r>
            <a:rPr lang="ru-RU" sz="2000" b="1" kern="1200" dirty="0"/>
            <a:t>, </a:t>
          </a:r>
          <a:r>
            <a:rPr lang="ru-RU" sz="2000" b="1" kern="1200" dirty="0" err="1"/>
            <a:t>принесене</a:t>
          </a:r>
          <a:r>
            <a:rPr lang="ru-RU" sz="2000" b="1" kern="1200" dirty="0"/>
            <a:t> в жертву </a:t>
          </a:r>
          <a:r>
            <a:rPr lang="ru-RU" sz="2000" b="1" kern="1200" dirty="0" err="1"/>
            <a:t>ідолам</a:t>
          </a:r>
          <a:r>
            <a:rPr lang="ru-RU" sz="2000" b="1" kern="1200" dirty="0"/>
            <a:t>, </a:t>
          </a:r>
          <a:r>
            <a:rPr lang="ru-RU" sz="2000" b="1" kern="1200" dirty="0" err="1"/>
            <a:t>бо</a:t>
          </a:r>
          <a:r>
            <a:rPr lang="ru-RU" sz="2000" b="1" kern="1200" dirty="0"/>
            <a:t> </a:t>
          </a:r>
          <a:r>
            <a:rPr lang="ru-RU" sz="2000" b="1" kern="1200" dirty="0" err="1"/>
            <a:t>знають</a:t>
          </a:r>
          <a:r>
            <a:rPr lang="ru-RU" sz="2000" b="1" kern="1200" dirty="0"/>
            <a:t>, </a:t>
          </a:r>
          <a:r>
            <a:rPr lang="ru-RU" sz="2000" b="1" kern="1200" dirty="0" err="1"/>
            <a:t>що</a:t>
          </a:r>
          <a:r>
            <a:rPr lang="ru-RU" sz="2000" b="1" kern="1200" dirty="0"/>
            <a:t> </a:t>
          </a:r>
          <a:r>
            <a:rPr lang="ru-RU" sz="2000" b="1" kern="1200" dirty="0" err="1"/>
            <a:t>ідоли</a:t>
          </a:r>
          <a:r>
            <a:rPr lang="ru-RU" sz="2000" b="1" kern="1200" dirty="0"/>
            <a:t> не </a:t>
          </a:r>
          <a:r>
            <a:rPr lang="ru-RU" sz="2000" b="1" kern="1200" dirty="0" err="1"/>
            <a:t>можуть</a:t>
          </a:r>
          <a:r>
            <a:rPr lang="ru-RU" sz="2000" b="1" kern="1200" dirty="0"/>
            <a:t> </a:t>
          </a:r>
          <a:r>
            <a:rPr lang="ru-RU" sz="2000" b="1" kern="1200" dirty="0" err="1"/>
            <a:t>осквернити</a:t>
          </a:r>
          <a:r>
            <a:rPr lang="ru-RU" sz="2000" b="1" kern="1200" dirty="0"/>
            <a:t> </a:t>
          </a:r>
          <a:r>
            <a:rPr lang="ru-RU" sz="2000" b="1" kern="1200" dirty="0" err="1"/>
            <a:t>їжу</a:t>
          </a:r>
          <a:r>
            <a:rPr lang="ru-RU" sz="2000" b="1" kern="1200" dirty="0"/>
            <a:t>.</a:t>
          </a:r>
          <a:endParaRPr lang="es-ES" sz="2000" b="1" kern="1200" dirty="0"/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Слабкі вважають, що вони грішать, якщо їдять це м'ясо</a:t>
          </a:r>
          <a:r>
            <a:rPr lang="es-ES" sz="2000" b="1" kern="1200" dirty="0"/>
            <a:t>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66167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>
              <a:solidFill>
                <a:schemeClr val="tx1"/>
              </a:solidFill>
            </a:rPr>
            <a:t>Право на </a:t>
          </a:r>
          <a:r>
            <a:rPr lang="ru-RU" sz="2000" b="1" kern="1200" dirty="0" err="1">
              <a:solidFill>
                <a:schemeClr val="tx1"/>
              </a:solidFill>
            </a:rPr>
            <a:t>утримання</a:t>
          </a:r>
          <a:r>
            <a:rPr lang="ru-RU" sz="2000" b="1" kern="1200" dirty="0">
              <a:solidFill>
                <a:schemeClr val="tx1"/>
              </a:solidFill>
            </a:rPr>
            <a:t> з боку </a:t>
          </a:r>
          <a:r>
            <a:rPr lang="ru-RU" sz="2000" b="1" kern="1200" dirty="0" err="1">
              <a:solidFill>
                <a:schemeClr val="tx1"/>
              </a:solidFill>
            </a:rPr>
            <a:t>громади</a:t>
          </a:r>
          <a:r>
            <a:rPr lang="ru-RU" sz="2000" b="1" kern="1200" dirty="0">
              <a:solidFill>
                <a:schemeClr val="tx1"/>
              </a:solidFill>
            </a:rPr>
            <a:t> (1 Кор. 9:4)</a:t>
          </a:r>
          <a:endParaRPr lang="uk-UA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ru-RU" sz="2000" b="1" kern="1200" dirty="0">
              <a:solidFill>
                <a:schemeClr val="tx1"/>
              </a:solidFill>
            </a:rPr>
            <a:t>Павло </a:t>
          </a:r>
          <a:r>
            <a:rPr lang="ru-RU" sz="2000" b="1" kern="1200" dirty="0" err="1">
              <a:solidFill>
                <a:schemeClr val="tx1"/>
              </a:solidFill>
            </a:rPr>
            <a:t>відмовляється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від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свого</a:t>
          </a:r>
          <a:r>
            <a:rPr lang="ru-RU" sz="2000" b="1" kern="1200" dirty="0">
              <a:solidFill>
                <a:schemeClr val="tx1"/>
              </a:solidFill>
            </a:rPr>
            <a:t> права як апостола на </a:t>
          </a:r>
          <a:r>
            <a:rPr lang="ru-RU" sz="2000" b="1" kern="1200" dirty="0" err="1">
              <a:solidFill>
                <a:schemeClr val="tx1"/>
              </a:solidFill>
            </a:rPr>
            <a:t>утримання</a:t>
          </a:r>
          <a:r>
            <a:rPr lang="ru-RU" sz="2000" b="1" kern="1200" dirty="0">
              <a:solidFill>
                <a:schemeClr val="tx1"/>
              </a:solidFill>
            </a:rPr>
            <a:t> з боку </a:t>
          </a:r>
          <a:r>
            <a:rPr lang="ru-RU" sz="2000" b="1" kern="1200" dirty="0" err="1">
              <a:solidFill>
                <a:schemeClr val="tx1"/>
              </a:solidFill>
            </a:rPr>
            <a:t>церков</a:t>
          </a:r>
          <a:r>
            <a:rPr lang="ru-RU" sz="2000" b="1" kern="1200" dirty="0">
              <a:solidFill>
                <a:schemeClr val="tx1"/>
              </a:solidFill>
            </a:rPr>
            <a:t>, </a:t>
          </a:r>
          <a:r>
            <a:rPr lang="ru-RU" sz="2000" b="1" kern="1200" dirty="0" err="1">
              <a:solidFill>
                <a:schemeClr val="tx1"/>
              </a:solidFill>
            </a:rPr>
            <a:t>яким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він</a:t>
          </a:r>
          <a:r>
            <a:rPr lang="ru-RU" sz="2000" b="1" kern="1200" dirty="0">
              <a:solidFill>
                <a:schemeClr val="tx1"/>
              </a:solidFill>
            </a:rPr>
            <a:t> служить, як </a:t>
          </a:r>
          <a:r>
            <a:rPr lang="ru-RU" sz="2000" b="1" kern="1200" dirty="0" err="1">
              <a:solidFill>
                <a:schemeClr val="tx1"/>
              </a:solidFill>
            </a:rPr>
            <a:t>це</a:t>
          </a:r>
          <a:r>
            <a:rPr lang="ru-RU" sz="2000" b="1" kern="1200" dirty="0">
              <a:solidFill>
                <a:schemeClr val="tx1"/>
              </a:solidFill>
            </a:rPr>
            <a:t> робили </a:t>
          </a:r>
          <a:r>
            <a:rPr lang="ru-RU" sz="2000" b="1" kern="1200" dirty="0" err="1">
              <a:solidFill>
                <a:schemeClr val="tx1"/>
              </a:solidFill>
            </a:rPr>
            <a:t>інші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апостоли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  <a:tabLst>
              <a:tab pos="1433513" algn="l"/>
            </a:tabLst>
          </a:pPr>
          <a:endParaRPr lang="uk-UA" sz="2000" b="1" kern="1200" dirty="0">
            <a:solidFill>
              <a:schemeClr val="tx1"/>
            </a:solidFill>
          </a:endParaRPr>
        </a:p>
      </dsp:txBody>
      <dsp:txXfrm>
        <a:off x="2447301" y="0"/>
        <a:ext cx="9106121" cy="1366167"/>
      </dsp:txXfrm>
    </dsp:sp>
    <dsp:sp modelId="{AB8C7CC9-BA0B-4F46-AD9D-9D84D3686FF9}">
      <dsp:nvSpPr>
        <dsp:cNvPr id="0" name=""/>
        <dsp:cNvSpPr/>
      </dsp:nvSpPr>
      <dsp:spPr>
        <a:xfrm>
          <a:off x="136616" y="136616"/>
          <a:ext cx="2310684" cy="109293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02784"/>
          <a:ext cx="11553423" cy="1366167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Право на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супровід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дружини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Кор. 9:5)</a:t>
          </a:r>
          <a:endParaRPr lang="uk-UA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Загальною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практикою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апостолів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було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подорожувати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разом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зі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своїми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дружинами,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які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доглядали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за ними та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допомагали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їм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у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служінні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Ця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жінка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як і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її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чоловік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мала б право на </a:t>
          </a:r>
          <a:r>
            <a:rPr lang="ru-RU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утримання</a:t>
          </a: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з боку церкви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7301" y="1502784"/>
        <a:ext cx="9106121" cy="1366167"/>
      </dsp:txXfrm>
    </dsp:sp>
    <dsp:sp modelId="{5B844668-161A-40CE-834D-DBA7B2491ED1}">
      <dsp:nvSpPr>
        <dsp:cNvPr id="0" name=""/>
        <dsp:cNvSpPr/>
      </dsp:nvSpPr>
      <dsp:spPr>
        <a:xfrm>
          <a:off x="136616" y="1639401"/>
          <a:ext cx="2310684" cy="109293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05568"/>
          <a:ext cx="11553423" cy="1600724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s-ES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Право не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виконувати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звичайну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роботу для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забезпечення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свого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утримання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Кор. 9:6)</a:t>
          </a:r>
          <a:endParaRPr lang="uk-UA" sz="2000" b="1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Пабло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хоче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заробляти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собі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на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життя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,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щоб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ніхто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не подумав,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ніби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він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хоче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скористатися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своєю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аудиторією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, і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продемонструвати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їм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свою </a:t>
          </a:r>
          <a:r>
            <a:rPr lang="ru-RU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самовідданість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endParaRPr lang="uk-UA" sz="2000" b="1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2447301" y="3005568"/>
        <a:ext cx="9106121" cy="1600724"/>
      </dsp:txXfrm>
    </dsp:sp>
    <dsp:sp modelId="{099A9D28-0AA8-42AD-86D9-0B379C1B1FD4}">
      <dsp:nvSpPr>
        <dsp:cNvPr id="0" name=""/>
        <dsp:cNvSpPr/>
      </dsp:nvSpPr>
      <dsp:spPr>
        <a:xfrm>
          <a:off x="136616" y="3259464"/>
          <a:ext cx="2310684" cy="109293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906981" y="0"/>
          <a:ext cx="8913555" cy="1296989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м'ясній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лавці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продавали як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ідольські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жертви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так і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непринесені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Віруючий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повинен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запитувати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про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походження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щоб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створити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враження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вважає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забороненим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їсти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таке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м’ясо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(1Кор.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6981" y="0"/>
        <a:ext cx="8913555" cy="1296989"/>
      </dsp:txXfrm>
    </dsp:sp>
    <dsp:sp modelId="{0E39B0EA-1CF8-4763-B1A5-529D112E96FB}">
      <dsp:nvSpPr>
        <dsp:cNvPr id="0" name=""/>
        <dsp:cNvSpPr/>
      </dsp:nvSpPr>
      <dsp:spPr>
        <a:xfrm>
          <a:off x="0" y="0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0" y="1552566"/>
          <a:ext cx="8913555" cy="1296989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Невіруючий запросив віруючого поїсти. Віруючий їв без питань (йому все дозволено). Але господар сказав, що м’ясо було принесено в жертву ідолу. Тому, щоб не образити сумління господаря, віруючому вважалося неприпустимим їсти це м’ясо (1 </a:t>
          </a:r>
          <a:r>
            <a:rPr lang="uk-UA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Коринтян</a:t>
          </a: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552566"/>
        <a:ext cx="8913555" cy="1296989"/>
      </dsp:txXfrm>
    </dsp:sp>
    <dsp:sp modelId="{599A541C-F2D6-406B-8AAD-AE6417A2067B}">
      <dsp:nvSpPr>
        <dsp:cNvPr id="0" name=""/>
        <dsp:cNvSpPr/>
      </dsp:nvSpPr>
      <dsp:spPr>
        <a:xfrm>
          <a:off x="9166055" y="1552566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048494" y="332509"/>
            <a:ext cx="5238750" cy="1754326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uk-UA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УСЕ НА СЛАВУ БОЖУ</a:t>
            </a:r>
            <a:endParaRPr lang="es-ES" sz="54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909900" y="6515100"/>
            <a:ext cx="22821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uk-UA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</a:t>
            </a:r>
            <a:r>
              <a:rPr lang="es-E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</a:t>
            </a:r>
            <a:r>
              <a:rPr lang="uk-UA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es-E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uk-UA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серпня </a:t>
            </a:r>
            <a:r>
              <a:rPr lang="es-E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29549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«</a:t>
            </a:r>
            <a:r>
              <a:rPr lang="ru-RU" sz="2400" b="1" dirty="0" err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Отже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, коли </a:t>
            </a:r>
            <a:r>
              <a:rPr lang="ru-RU" sz="2400" b="1" dirty="0" err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ви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їсте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, коли </a:t>
            </a:r>
            <a:r>
              <a:rPr lang="ru-RU" sz="2400" b="1" dirty="0" err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п’єте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чи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щось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інше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 робите, все </a:t>
            </a:r>
            <a:r>
              <a:rPr lang="ru-RU" sz="2400" b="1" dirty="0" err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робіть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 на славу </a:t>
            </a:r>
            <a:r>
              <a:rPr lang="ru-RU" sz="2400" b="1" dirty="0" err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Божу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s-ES" sz="2400" b="1" dirty="0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rPr>
              <a:t>»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271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uk-U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Коринтян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10:31)</a:t>
            </a:r>
          </a:p>
        </p:txBody>
      </p:sp>
    </p:spTree>
    <p:extLst>
      <p:ext uri="{BB962C8B-B14F-4D97-AF65-F5344CB8AC3E}">
        <p14:creationId xmlns:p14="http://schemas.microsoft.com/office/powerpoint/2010/main" val="1425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3221" y="103164"/>
            <a:ext cx="58864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Починаючи</a:t>
            </a:r>
            <a:r>
              <a:rPr lang="ru-RU" sz="2000" b="1" dirty="0"/>
              <a:t> з 1-го </a:t>
            </a:r>
            <a:r>
              <a:rPr lang="ru-RU" sz="2000" b="1" dirty="0" err="1"/>
              <a:t>Послання</a:t>
            </a:r>
            <a:r>
              <a:rPr lang="ru-RU" sz="2000" b="1" dirty="0"/>
              <a:t> до </a:t>
            </a:r>
            <a:r>
              <a:rPr lang="ru-RU" sz="2000" b="1" dirty="0" err="1"/>
              <a:t>Коринтян</a:t>
            </a:r>
            <a:r>
              <a:rPr lang="ru-RU" sz="2000" b="1" dirty="0"/>
              <a:t> 7, Павло </a:t>
            </a:r>
            <a:r>
              <a:rPr lang="ru-RU" sz="2000" b="1" dirty="0" err="1"/>
              <a:t>присвячує</a:t>
            </a:r>
            <a:r>
              <a:rPr lang="ru-RU" sz="2000" b="1" dirty="0"/>
              <a:t> свою </a:t>
            </a:r>
            <a:r>
              <a:rPr lang="ru-RU" sz="2000" b="1" dirty="0" err="1"/>
              <a:t>увагу</a:t>
            </a:r>
            <a:r>
              <a:rPr lang="ru-RU" sz="2000" b="1" dirty="0"/>
              <a:t> </a:t>
            </a:r>
            <a:r>
              <a:rPr lang="ru-RU" sz="2000" b="1" dirty="0" err="1"/>
              <a:t>відповідям</a:t>
            </a:r>
            <a:r>
              <a:rPr lang="ru-RU" sz="2000" b="1" dirty="0"/>
              <a:t> на низку </a:t>
            </a:r>
            <a:r>
              <a:rPr lang="ru-RU" sz="2000" b="1" dirty="0" err="1"/>
              <a:t>запитань</a:t>
            </a:r>
            <a:r>
              <a:rPr lang="ru-RU" sz="2000" b="1" dirty="0"/>
              <a:t>, </a:t>
            </a:r>
            <a:r>
              <a:rPr lang="ru-RU" sz="2000" b="1" dirty="0" err="1"/>
              <a:t>які</a:t>
            </a:r>
            <a:r>
              <a:rPr lang="ru-RU" sz="2000" b="1" dirty="0"/>
              <a:t> </a:t>
            </a:r>
            <a:r>
              <a:rPr lang="ru-RU" sz="2000" b="1" dirty="0" err="1"/>
              <a:t>коринтяни</a:t>
            </a:r>
            <a:r>
              <a:rPr lang="ru-RU" sz="2000" b="1" dirty="0"/>
              <a:t> </a:t>
            </a:r>
            <a:r>
              <a:rPr lang="ru-RU" sz="2000" b="1" dirty="0" err="1"/>
              <a:t>надіслали</a:t>
            </a:r>
            <a:r>
              <a:rPr lang="ru-RU" sz="2000" b="1" dirty="0"/>
              <a:t> </a:t>
            </a:r>
            <a:r>
              <a:rPr lang="ru-RU" sz="2000" b="1" dirty="0" err="1"/>
              <a:t>йому</a:t>
            </a:r>
            <a:r>
              <a:rPr lang="ru-RU" sz="2000" b="1" dirty="0"/>
              <a:t> у </a:t>
            </a:r>
            <a:r>
              <a:rPr lang="ru-RU" sz="2000" b="1" dirty="0" err="1"/>
              <a:t>листі</a:t>
            </a:r>
            <a:r>
              <a:rPr lang="ru-RU" sz="2000" b="1" dirty="0"/>
              <a:t> (1 Кор. 7:1а).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0548093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3221" y="3494454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Поряд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із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цією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думкою</a:t>
            </a:r>
            <a:r>
              <a:rPr lang="ru-RU" sz="2000" b="1" dirty="0">
                <a:solidFill>
                  <a:prstClr val="black"/>
                </a:solidFill>
              </a:rPr>
              <a:t> Павло </a:t>
            </a:r>
            <a:r>
              <a:rPr lang="ru-RU" sz="2000" b="1" dirty="0" err="1">
                <a:solidFill>
                  <a:prstClr val="black"/>
                </a:solidFill>
              </a:rPr>
              <a:t>наголошує</a:t>
            </a:r>
            <a:r>
              <a:rPr lang="ru-RU" sz="2000" b="1" dirty="0">
                <a:solidFill>
                  <a:prstClr val="black"/>
                </a:solidFill>
              </a:rPr>
              <a:t> на тому,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все,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робиться в </a:t>
            </a:r>
            <a:r>
              <a:rPr lang="ru-RU" sz="2000" b="1" dirty="0" err="1">
                <a:solidFill>
                  <a:prstClr val="black"/>
                </a:solidFill>
              </a:rPr>
              <a:t>церкві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чи</a:t>
            </a:r>
            <a:r>
              <a:rPr lang="ru-RU" sz="2000" b="1" dirty="0">
                <a:solidFill>
                  <a:prstClr val="black"/>
                </a:solidFill>
              </a:rPr>
              <a:t> в </a:t>
            </a:r>
            <a:r>
              <a:rPr lang="ru-RU" sz="2000" b="1" dirty="0" err="1">
                <a:solidFill>
                  <a:prstClr val="black"/>
                </a:solidFill>
              </a:rPr>
              <a:t>особистому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житті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має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робитися</a:t>
            </a:r>
            <a:r>
              <a:rPr lang="ru-RU" sz="2000" b="1" dirty="0">
                <a:solidFill>
                  <a:prstClr val="black"/>
                </a:solidFill>
              </a:rPr>
              <a:t> на славу </a:t>
            </a:r>
            <a:r>
              <a:rPr lang="ru-RU" sz="2000" b="1" dirty="0" err="1">
                <a:solidFill>
                  <a:prstClr val="black"/>
                </a:solidFill>
              </a:rPr>
              <a:t>Божу</a:t>
            </a:r>
            <a:r>
              <a:rPr lang="ru-RU" sz="2000" b="1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1" y="2557033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Проте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він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намагається</a:t>
            </a:r>
            <a:r>
              <a:rPr lang="ru-RU" sz="2000" b="1" dirty="0">
                <a:solidFill>
                  <a:prstClr val="black"/>
                </a:solidFill>
              </a:rPr>
              <a:t> в </a:t>
            </a:r>
            <a:r>
              <a:rPr lang="ru-RU" sz="2000" b="1" dirty="0" err="1">
                <a:solidFill>
                  <a:prstClr val="black"/>
                </a:solidFill>
              </a:rPr>
              <a:t>кожній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темі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висвітлити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спільну</a:t>
            </a:r>
            <a:r>
              <a:rPr lang="ru-RU" sz="2000" b="1" dirty="0">
                <a:solidFill>
                  <a:prstClr val="black"/>
                </a:solidFill>
              </a:rPr>
              <a:t> нитку: </a:t>
            </a:r>
            <a:r>
              <a:rPr lang="ru-RU" sz="2000" b="1" dirty="0" err="1">
                <a:solidFill>
                  <a:prstClr val="black"/>
                </a:solidFill>
              </a:rPr>
              <a:t>любов</a:t>
            </a:r>
            <a:r>
              <a:rPr lang="ru-RU" sz="2000" b="1" dirty="0">
                <a:solidFill>
                  <a:prstClr val="black"/>
                </a:solidFill>
              </a:rPr>
              <a:t> і </a:t>
            </a:r>
            <a:r>
              <a:rPr lang="ru-RU" sz="2000" b="1" dirty="0" err="1">
                <a:solidFill>
                  <a:prstClr val="black"/>
                </a:solidFill>
              </a:rPr>
              <a:t>взаємну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повагу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які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мають</a:t>
            </a:r>
            <a:r>
              <a:rPr lang="ru-RU" sz="2000" b="1" dirty="0">
                <a:solidFill>
                  <a:prstClr val="black"/>
                </a:solidFill>
              </a:rPr>
              <a:t> привести </a:t>
            </a:r>
            <a:r>
              <a:rPr lang="ru-RU" sz="2000" b="1" dirty="0" err="1">
                <a:solidFill>
                  <a:prstClr val="black"/>
                </a:solidFill>
              </a:rPr>
              <a:t>церкву</a:t>
            </a:r>
            <a:r>
              <a:rPr lang="ru-RU" sz="2000" b="1" dirty="0">
                <a:solidFill>
                  <a:prstClr val="black"/>
                </a:solidFill>
              </a:rPr>
              <a:t> до </a:t>
            </a:r>
            <a:r>
              <a:rPr lang="ru-RU" sz="2000" b="1" dirty="0" err="1">
                <a:solidFill>
                  <a:prstClr val="black"/>
                </a:solidFill>
              </a:rPr>
              <a:t>єдності</a:t>
            </a:r>
            <a:r>
              <a:rPr lang="ru-RU" sz="2000" b="1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295939"/>
            <a:ext cx="58864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Саме</a:t>
            </a:r>
            <a:r>
              <a:rPr lang="ru-RU" sz="2000" b="1" dirty="0">
                <a:solidFill>
                  <a:prstClr val="black"/>
                </a:solidFill>
              </a:rPr>
              <a:t> тому, </a:t>
            </a:r>
            <a:r>
              <a:rPr lang="ru-RU" sz="2000" b="1" dirty="0" err="1">
                <a:solidFill>
                  <a:prstClr val="black"/>
                </a:solidFill>
              </a:rPr>
              <a:t>хоча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розділи</a:t>
            </a:r>
            <a:r>
              <a:rPr lang="ru-RU" sz="2000" b="1" dirty="0">
                <a:solidFill>
                  <a:prstClr val="black"/>
                </a:solidFill>
              </a:rPr>
              <a:t> 8–10 </a:t>
            </a:r>
            <a:r>
              <a:rPr lang="ru-RU" sz="2000" b="1" dirty="0" err="1">
                <a:solidFill>
                  <a:prstClr val="black"/>
                </a:solidFill>
              </a:rPr>
              <a:t>присвячені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переважно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ідолопоклонству</a:t>
            </a:r>
            <a:r>
              <a:rPr lang="ru-RU" sz="2000" b="1" dirty="0">
                <a:solidFill>
                  <a:prstClr val="black"/>
                </a:solidFill>
              </a:rPr>
              <a:t>, Павло </a:t>
            </a:r>
            <a:r>
              <a:rPr lang="ru-RU" sz="2000" b="1" dirty="0" err="1">
                <a:solidFill>
                  <a:prstClr val="black"/>
                </a:solidFill>
              </a:rPr>
              <a:t>вставляє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деякі</a:t>
            </a:r>
            <a:r>
              <a:rPr lang="ru-RU" sz="2000" b="1" dirty="0">
                <a:solidFill>
                  <a:prstClr val="black"/>
                </a:solidFill>
              </a:rPr>
              <a:t> теми, </a:t>
            </a:r>
            <a:r>
              <a:rPr lang="ru-RU" sz="2000" b="1" dirty="0" err="1">
                <a:solidFill>
                  <a:prstClr val="black"/>
                </a:solidFill>
              </a:rPr>
              <a:t>які</a:t>
            </a:r>
            <a:r>
              <a:rPr lang="ru-RU" sz="2000" b="1" dirty="0">
                <a:solidFill>
                  <a:prstClr val="black"/>
                </a:solidFill>
              </a:rPr>
              <a:t>, на перший </a:t>
            </a:r>
            <a:r>
              <a:rPr lang="ru-RU" sz="2000" b="1" dirty="0" err="1">
                <a:solidFill>
                  <a:prstClr val="black"/>
                </a:solidFill>
              </a:rPr>
              <a:t>погляд</a:t>
            </a:r>
            <a:r>
              <a:rPr lang="ru-RU" sz="2000" b="1" dirty="0">
                <a:solidFill>
                  <a:prstClr val="black"/>
                </a:solidFill>
              </a:rPr>
              <a:t>, не </a:t>
            </a:r>
            <a:r>
              <a:rPr lang="ru-RU" sz="2000" b="1" dirty="0" err="1">
                <a:solidFill>
                  <a:prstClr val="black"/>
                </a:solidFill>
              </a:rPr>
              <a:t>мають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жодного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стосунку</a:t>
            </a:r>
            <a:r>
              <a:rPr lang="ru-RU" sz="2000" b="1" dirty="0">
                <a:solidFill>
                  <a:prstClr val="black"/>
                </a:solidFill>
              </a:rPr>
              <a:t> до </a:t>
            </a:r>
            <a:r>
              <a:rPr lang="ru-RU" sz="2000" b="1" dirty="0" err="1">
                <a:solidFill>
                  <a:prstClr val="black"/>
                </a:solidFill>
              </a:rPr>
              <a:t>цього</a:t>
            </a:r>
            <a:r>
              <a:rPr lang="ru-RU" sz="2000" b="1" dirty="0">
                <a:solidFill>
                  <a:prstClr val="black"/>
                </a:solidFill>
              </a:rPr>
              <a:t> конкретного </a:t>
            </a:r>
            <a:r>
              <a:rPr lang="ru-RU" sz="2000" b="1" dirty="0" err="1">
                <a:solidFill>
                  <a:prstClr val="black"/>
                </a:solidFill>
              </a:rPr>
              <a:t>гріха</a:t>
            </a:r>
            <a:r>
              <a:rPr lang="ru-RU" sz="20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4000" b="1" dirty="0">
                <a:ln/>
                <a:solidFill>
                  <a:schemeClr val="accent3"/>
                </a:solidFill>
              </a:rPr>
              <a:t>ЗНАННЯ ТА ЛЮБОВ</a:t>
            </a:r>
          </a:p>
          <a:p>
            <a:pPr algn="ctr"/>
            <a:r>
              <a:rPr lang="uk-UA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uk-UA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Коринтян</a:t>
            </a:r>
            <a:r>
              <a:rPr lang="uk-UA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</a:t>
            </a:r>
            <a:r>
              <a:rPr lang="es-E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ru-RU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Їжа</a:t>
            </a:r>
            <a:r>
              <a:rPr lang="ru-RU" sz="2000" b="1" dirty="0">
                <a:ln/>
                <a:solidFill>
                  <a:schemeClr val="accent4">
                    <a:lumMod val="50000"/>
                  </a:schemeClr>
                </a:solidFill>
              </a:rPr>
              <a:t>, принесена в жертву </a:t>
            </a:r>
            <a:r>
              <a:rPr lang="ru-RU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ідолам</a:t>
            </a:r>
            <a:r>
              <a:rPr lang="ru-RU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  <a:endParaRPr lang="es-ES" sz="2000" b="1" dirty="0">
              <a:ln/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02772" y="1015663"/>
            <a:ext cx="738645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Проте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знання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приводить до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зарозумілості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а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любов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збудовує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!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 </a:t>
            </a:r>
            <a:r>
              <a:rPr lang="uk-UA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</a:t>
            </a:r>
            <a:r>
              <a:rPr lang="uk-UA" sz="12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б</a:t>
            </a:r>
            <a:r>
              <a:rPr lang="uk-UA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000" b="1" dirty="0"/>
              <a:t>Павло «</a:t>
            </a:r>
            <a:r>
              <a:rPr lang="ru-RU" sz="2000" b="1" dirty="0" err="1"/>
              <a:t>поділяє</a:t>
            </a:r>
            <a:r>
              <a:rPr lang="ru-RU" sz="2000" b="1" dirty="0"/>
              <a:t>» </a:t>
            </a:r>
            <a:r>
              <a:rPr lang="ru-RU" sz="2000" b="1" dirty="0" err="1"/>
              <a:t>церкву</a:t>
            </a:r>
            <a:r>
              <a:rPr lang="ru-RU" sz="2000" b="1" dirty="0"/>
              <a:t> на </a:t>
            </a:r>
            <a:r>
              <a:rPr lang="ru-RU" sz="2000" b="1" dirty="0" err="1"/>
              <a:t>дві</a:t>
            </a:r>
            <a:r>
              <a:rPr lang="ru-RU" sz="2000" b="1" dirty="0"/>
              <a:t> </a:t>
            </a:r>
            <a:r>
              <a:rPr lang="ru-RU" sz="2000" b="1" dirty="0" err="1"/>
              <a:t>групи</a:t>
            </a:r>
            <a:r>
              <a:rPr lang="ru-RU" sz="2000" b="1" dirty="0"/>
              <a:t>: «</a:t>
            </a:r>
            <a:r>
              <a:rPr lang="ru-RU" sz="2000" b="1" dirty="0" err="1"/>
              <a:t>сильних</a:t>
            </a:r>
            <a:r>
              <a:rPr lang="ru-RU" sz="2000" b="1" dirty="0"/>
              <a:t>» і «</a:t>
            </a:r>
            <a:r>
              <a:rPr lang="ru-RU" sz="2000" b="1" dirty="0" err="1"/>
              <a:t>слабких</a:t>
            </a:r>
            <a:r>
              <a:rPr lang="ru-RU" sz="2000" b="1"/>
              <a:t>».</a:t>
            </a:r>
            <a:endParaRPr lang="ru-RU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458554"/>
            <a:ext cx="67579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Але </a:t>
            </a:r>
            <a:r>
              <a:rPr lang="ru-RU" sz="2000" b="1" dirty="0" err="1"/>
              <a:t>сильні</a:t>
            </a:r>
            <a:r>
              <a:rPr lang="ru-RU" sz="2000" b="1" dirty="0"/>
              <a:t>, </a:t>
            </a:r>
            <a:r>
              <a:rPr lang="ru-RU" sz="2000" b="1" dirty="0" err="1"/>
              <a:t>своїми</a:t>
            </a:r>
            <a:r>
              <a:rPr lang="ru-RU" sz="2000" b="1" dirty="0"/>
              <a:t> </a:t>
            </a:r>
            <a:r>
              <a:rPr lang="ru-RU" sz="2000" b="1" dirty="0" err="1"/>
              <a:t>знаннями</a:t>
            </a:r>
            <a:r>
              <a:rPr lang="ru-RU" sz="2000" b="1" dirty="0"/>
              <a:t> та прикладом, </a:t>
            </a:r>
            <a:r>
              <a:rPr lang="ru-RU" sz="2000" b="1" dirty="0" err="1"/>
              <a:t>можуть</a:t>
            </a:r>
            <a:r>
              <a:rPr lang="ru-RU" sz="2000" b="1" dirty="0"/>
              <a:t> </a:t>
            </a:r>
            <a:r>
              <a:rPr lang="ru-RU" sz="2000" b="1" dirty="0" err="1"/>
              <a:t>призвести</a:t>
            </a:r>
            <a:r>
              <a:rPr lang="ru-RU" sz="2000" b="1" dirty="0"/>
              <a:t> до </a:t>
            </a:r>
            <a:r>
              <a:rPr lang="ru-RU" sz="2000" b="1" dirty="0" err="1"/>
              <a:t>падіння</a:t>
            </a:r>
            <a:r>
              <a:rPr lang="ru-RU" sz="2000" b="1" dirty="0"/>
              <a:t> </a:t>
            </a:r>
            <a:r>
              <a:rPr lang="ru-RU" sz="2000" b="1" dirty="0" err="1"/>
              <a:t>слабких</a:t>
            </a:r>
            <a:r>
              <a:rPr lang="ru-RU" sz="2000" b="1" dirty="0"/>
              <a:t> (1 Кор. 8:10). З любові до брата сильний повинен стримувати себе </a:t>
            </a:r>
            <a:br>
              <a:rPr lang="es-ES" sz="2000" b="1" dirty="0"/>
            </a:br>
            <a:r>
              <a:rPr lang="ru-RU" sz="2000" b="1" dirty="0"/>
              <a:t>(1 Кор. 8:11-13).</a:t>
            </a:r>
            <a:endParaRPr lang="es-ES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3559621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800790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Християни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повинні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ставити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любов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вище</a:t>
            </a:r>
            <a:r>
              <a:rPr lang="ru-RU" sz="2000" b="1" dirty="0">
                <a:solidFill>
                  <a:prstClr val="black"/>
                </a:solidFill>
              </a:rPr>
              <a:t> за </a:t>
            </a:r>
            <a:r>
              <a:rPr lang="ru-RU" sz="2000" b="1" dirty="0" err="1">
                <a:solidFill>
                  <a:prstClr val="black"/>
                </a:solidFill>
              </a:rPr>
              <a:t>знання</a:t>
            </a:r>
            <a:r>
              <a:rPr lang="ru-RU" sz="2000" b="1" dirty="0">
                <a:solidFill>
                  <a:prstClr val="black"/>
                </a:solidFill>
              </a:rPr>
              <a:t>, коли </a:t>
            </a:r>
            <a:r>
              <a:rPr lang="ru-RU" sz="2000" b="1" dirty="0" err="1">
                <a:solidFill>
                  <a:prstClr val="black"/>
                </a:solidFill>
              </a:rPr>
              <a:t>знання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можуть</a:t>
            </a:r>
            <a:r>
              <a:rPr lang="ru-RU" sz="2000" b="1" dirty="0">
                <a:solidFill>
                  <a:prstClr val="black"/>
                </a:solidFill>
              </a:rPr>
              <a:t> бути </a:t>
            </a:r>
            <a:r>
              <a:rPr lang="ru-RU" sz="2000" b="1" dirty="0" err="1">
                <a:solidFill>
                  <a:prstClr val="black"/>
                </a:solidFill>
              </a:rPr>
              <a:t>каменем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спотикання</a:t>
            </a:r>
            <a:r>
              <a:rPr lang="ru-RU" sz="2000" b="1" dirty="0">
                <a:solidFill>
                  <a:prstClr val="black"/>
                </a:solidFill>
              </a:rPr>
              <a:t> для «</a:t>
            </a:r>
            <a:r>
              <a:rPr lang="ru-RU" sz="2000" b="1" dirty="0" err="1">
                <a:solidFill>
                  <a:prstClr val="black"/>
                </a:solidFill>
              </a:rPr>
              <a:t>слабкого</a:t>
            </a:r>
            <a:r>
              <a:rPr lang="ru-RU" sz="2000" b="1" dirty="0">
                <a:solidFill>
                  <a:prstClr val="black"/>
                </a:solidFill>
              </a:rPr>
              <a:t>» брата (у </a:t>
            </a:r>
            <a:r>
              <a:rPr lang="ru-RU" sz="2000" b="1" dirty="0" err="1">
                <a:solidFill>
                  <a:prstClr val="black"/>
                </a:solidFill>
              </a:rPr>
              <a:t>процесі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зростання</a:t>
            </a:r>
            <a:r>
              <a:rPr lang="ru-RU" sz="2000" b="1" dirty="0">
                <a:solidFill>
                  <a:prstClr val="black"/>
                </a:solidFill>
              </a:rPr>
              <a:t>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517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ПРАВА ЄВАНГЕЛІЯ</a:t>
            </a:r>
            <a:endParaRPr lang="en-US" sz="4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ru-RU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 </a:t>
            </a:r>
            <a:r>
              <a:rPr lang="ru-RU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Коринтян</a:t>
            </a:r>
            <a:r>
              <a:rPr lang="ru-RU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9 (Павло </a:t>
            </a:r>
            <a:r>
              <a:rPr lang="ru-RU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зрікається</a:t>
            </a:r>
            <a:r>
              <a:rPr lang="ru-RU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ru-RU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своїх</a:t>
            </a:r>
            <a:r>
              <a:rPr lang="ru-RU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прав)</a:t>
            </a:r>
            <a:r>
              <a:rPr kumimoji="0" lang="es-E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518851" y="74462"/>
            <a:ext cx="359582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Так само й Господь наказав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тим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які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проповідують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Євангелію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жити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з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Євангелії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(1ª</a:t>
            </a:r>
            <a:r>
              <a:rPr lang="uk-UA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9:14)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064372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Павло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відмовився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щонайменше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від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трьох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прав з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любові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до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слабких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125395"/>
              </p:ext>
            </p:extLst>
          </p:nvPr>
        </p:nvGraphicFramePr>
        <p:xfrm>
          <a:off x="112395" y="1511165"/>
          <a:ext cx="11553423" cy="4609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10326" y="6197463"/>
            <a:ext cx="12296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b="1" dirty="0"/>
              <a:t>Хоча Ісус чітко зазначив, що ті, хто проповідує Євангеліє, повинні жити за рахунок Євангелія, як Павло, так і </a:t>
            </a:r>
            <a:r>
              <a:rPr lang="uk-UA" b="1" dirty="0" err="1"/>
              <a:t>Варнава</a:t>
            </a:r>
            <a:r>
              <a:rPr lang="uk-UA" b="1" dirty="0"/>
              <a:t> добровільно відмовилися від цього, щоб не створювати перешкод для віруючих </a:t>
            </a:r>
            <a:r>
              <a:rPr lang="uk-UA" sz="1600" b="1" dirty="0"/>
              <a:t>(1 </a:t>
            </a:r>
            <a:r>
              <a:rPr lang="uk-UA" sz="1600" b="1" dirty="0" err="1"/>
              <a:t>Кор</a:t>
            </a:r>
            <a:r>
              <a:rPr lang="uk-UA" sz="1600" b="1" dirty="0"/>
              <a:t>. 9:12–14; </a:t>
            </a:r>
            <a:r>
              <a:rPr lang="uk-UA" sz="1600" b="1" dirty="0" err="1"/>
              <a:t>Лк</a:t>
            </a:r>
            <a:r>
              <a:rPr lang="uk-UA" sz="1600" b="1" dirty="0"/>
              <a:t>. 10:7).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УРОКИ МИНУЛОГО</a:t>
            </a:r>
          </a:p>
          <a:p>
            <a:pPr algn="ctr"/>
            <a:r>
              <a:rPr lang="ru-RU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ru-RU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Коринтян</a:t>
            </a:r>
            <a:r>
              <a:rPr lang="ru-RU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10:1-13 </a:t>
            </a:r>
            <a:r>
              <a:rPr lang="ru-RU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Застереження</a:t>
            </a:r>
            <a:r>
              <a:rPr lang="ru-RU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проти</a:t>
            </a:r>
            <a:r>
              <a:rPr lang="ru-RU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ідолопоклонства</a:t>
            </a:r>
            <a:r>
              <a:rPr lang="ru-RU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kumimoji="0" lang="es-E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533776" y="1168109"/>
            <a:ext cx="8522283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Не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служіть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ідолам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як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деякі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з них, як написано: Народ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сів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їсти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й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пити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і встали,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щоби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забавлятися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 </a:t>
            </a:r>
            <a:r>
              <a:rPr lang="uk-UA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Досвід</a:t>
            </a:r>
            <a:r>
              <a:rPr lang="ru-RU" sz="2000" b="1" dirty="0"/>
              <a:t> </a:t>
            </a:r>
            <a:r>
              <a:rPr lang="ru-RU" sz="2000" b="1" dirty="0" err="1"/>
              <a:t>Виходу</a:t>
            </a:r>
            <a:r>
              <a:rPr lang="ru-RU" sz="2000" b="1" dirty="0"/>
              <a:t>, </a:t>
            </a:r>
            <a:r>
              <a:rPr lang="ru-RU" sz="2000" b="1" dirty="0" err="1"/>
              <a:t>зрозумілий</a:t>
            </a:r>
            <a:r>
              <a:rPr lang="ru-RU" sz="2000" b="1" dirty="0"/>
              <a:t> духовно, є </a:t>
            </a:r>
            <a:r>
              <a:rPr lang="ru-RU" sz="2000" b="1" dirty="0" err="1"/>
              <a:t>паралеллю</a:t>
            </a:r>
            <a:r>
              <a:rPr lang="ru-RU" sz="2000" b="1" dirty="0"/>
              <a:t> з нашим </a:t>
            </a:r>
            <a:r>
              <a:rPr lang="ru-RU" sz="2000" b="1" dirty="0" err="1"/>
              <a:t>власним</a:t>
            </a:r>
            <a:r>
              <a:rPr lang="ru-RU" sz="2000" b="1" dirty="0"/>
              <a:t>. </a:t>
            </a:r>
            <a:r>
              <a:rPr lang="ru-RU" sz="2000" b="1" dirty="0" err="1"/>
              <a:t>Перехід</a:t>
            </a:r>
            <a:r>
              <a:rPr lang="ru-RU" sz="2000" b="1" dirty="0"/>
              <a:t> через море </a:t>
            </a:r>
            <a:r>
              <a:rPr lang="ru-RU" sz="2000" b="1" dirty="0" err="1"/>
              <a:t>подібний</a:t>
            </a:r>
            <a:r>
              <a:rPr lang="ru-RU" sz="2000" b="1" dirty="0"/>
              <a:t> до </a:t>
            </a:r>
            <a:r>
              <a:rPr lang="ru-RU" sz="2000" b="1" dirty="0" err="1"/>
              <a:t>нашого</a:t>
            </a:r>
            <a:r>
              <a:rPr lang="ru-RU" sz="2000" b="1" dirty="0"/>
              <a:t> </a:t>
            </a:r>
            <a:r>
              <a:rPr lang="ru-RU" sz="2000" b="1" dirty="0" err="1"/>
              <a:t>завіту</a:t>
            </a:r>
            <a:r>
              <a:rPr lang="ru-RU" sz="2000" b="1" dirty="0"/>
              <a:t> </a:t>
            </a:r>
            <a:r>
              <a:rPr lang="ru-RU" sz="2000" b="1" dirty="0" err="1"/>
              <a:t>хрещення</a:t>
            </a:r>
            <a:r>
              <a:rPr lang="ru-RU" sz="2000" b="1" dirty="0"/>
              <a:t> (1 Кор. 10:1-2).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4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5757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356933" y="4372342"/>
            <a:ext cx="583506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Обережно</a:t>
            </a:r>
            <a:r>
              <a:rPr lang="ru-RU" sz="2000" b="1" dirty="0"/>
              <a:t>! </a:t>
            </a:r>
            <a:r>
              <a:rPr lang="ru-RU" sz="2000" b="1" dirty="0" err="1"/>
              <a:t>Незважаючи</a:t>
            </a:r>
            <a:r>
              <a:rPr lang="ru-RU" sz="2000" b="1" dirty="0"/>
              <a:t> на </a:t>
            </a:r>
            <a:r>
              <a:rPr lang="ru-RU" sz="2000" b="1" dirty="0" err="1"/>
              <a:t>свій</a:t>
            </a:r>
            <a:r>
              <a:rPr lang="ru-RU" sz="2000" b="1" dirty="0"/>
              <a:t> </a:t>
            </a:r>
            <a:r>
              <a:rPr lang="ru-RU" sz="2000" b="1" dirty="0" err="1"/>
              <a:t>досвід</a:t>
            </a:r>
            <a:r>
              <a:rPr lang="ru-RU" sz="2000" b="1" dirty="0"/>
              <a:t>, </a:t>
            </a:r>
            <a:r>
              <a:rPr lang="ru-RU" sz="2000" b="1" dirty="0" err="1"/>
              <a:t>ізраїльтяни</a:t>
            </a:r>
            <a:r>
              <a:rPr lang="ru-RU" sz="2000" b="1" dirty="0"/>
              <a:t> впали у </a:t>
            </a:r>
            <a:r>
              <a:rPr lang="ru-RU" sz="2000" b="1" dirty="0" err="1"/>
              <a:t>тяжкі</a:t>
            </a:r>
            <a:r>
              <a:rPr lang="ru-RU" sz="2000" b="1" dirty="0"/>
              <a:t> </a:t>
            </a:r>
            <a:r>
              <a:rPr lang="ru-RU" sz="2000" b="1" dirty="0" err="1"/>
              <a:t>гріхи</a:t>
            </a:r>
            <a:r>
              <a:rPr lang="ru-RU" sz="2000" b="1" dirty="0"/>
              <a:t>, </a:t>
            </a:r>
            <a:r>
              <a:rPr lang="ru-RU" sz="2000" b="1" dirty="0" err="1"/>
              <a:t>зокрема</a:t>
            </a:r>
            <a:r>
              <a:rPr lang="ru-RU" sz="2000" b="1" dirty="0"/>
              <a:t> в </a:t>
            </a:r>
            <a:r>
              <a:rPr lang="ru-RU" sz="2000" b="1" dirty="0" err="1"/>
              <a:t>ідолопоклонство</a:t>
            </a:r>
            <a:r>
              <a:rPr lang="ru-RU" sz="2000" b="1" dirty="0"/>
              <a:t> та </a:t>
            </a:r>
            <a:r>
              <a:rPr lang="ru-RU" sz="2000" b="1" dirty="0" err="1"/>
              <a:t>аморальність</a:t>
            </a:r>
            <a:r>
              <a:rPr lang="ru-RU" sz="2000" b="1" dirty="0"/>
              <a:t>. Нехай з нами не </a:t>
            </a:r>
            <a:r>
              <a:rPr lang="ru-RU" sz="2000" b="1" dirty="0" err="1"/>
              <a:t>трапиться</a:t>
            </a:r>
            <a:r>
              <a:rPr lang="ru-RU" sz="2000" b="1" dirty="0"/>
              <a:t> те </a:t>
            </a:r>
            <a:r>
              <a:rPr lang="ru-RU" sz="2000" b="1" dirty="0" err="1"/>
              <a:t>саме</a:t>
            </a:r>
            <a:r>
              <a:rPr lang="ru-RU" sz="2000" b="1" dirty="0"/>
              <a:t>! (1 Кор. 10:5–10).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6313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Їжа</a:t>
            </a:r>
            <a:r>
              <a:rPr lang="ru-RU" sz="2000" b="1" dirty="0">
                <a:solidFill>
                  <a:prstClr val="black"/>
                </a:solidFill>
              </a:rPr>
              <a:t> та </a:t>
            </a:r>
            <a:r>
              <a:rPr lang="ru-RU" sz="2000" b="1" dirty="0" err="1">
                <a:solidFill>
                  <a:prstClr val="black"/>
                </a:solidFill>
              </a:rPr>
              <a:t>напій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які</a:t>
            </a:r>
            <a:r>
              <a:rPr lang="ru-RU" sz="2000" b="1" dirty="0">
                <a:solidFill>
                  <a:prstClr val="black"/>
                </a:solidFill>
              </a:rPr>
              <a:t> вони </a:t>
            </a:r>
            <a:r>
              <a:rPr lang="ru-RU" sz="2000" b="1" dirty="0" err="1">
                <a:solidFill>
                  <a:prstClr val="black"/>
                </a:solidFill>
              </a:rPr>
              <a:t>споживали</a:t>
            </a:r>
            <a:r>
              <a:rPr lang="ru-RU" sz="2000" b="1" dirty="0">
                <a:solidFill>
                  <a:prstClr val="black"/>
                </a:solidFill>
              </a:rPr>
              <a:t> в </a:t>
            </a:r>
            <a:r>
              <a:rPr lang="ru-RU" sz="2000" b="1" dirty="0" err="1">
                <a:solidFill>
                  <a:prstClr val="black"/>
                </a:solidFill>
              </a:rPr>
              <a:t>пустелі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подібні</a:t>
            </a:r>
            <a:r>
              <a:rPr lang="ru-RU" sz="2000" b="1" dirty="0">
                <a:solidFill>
                  <a:prstClr val="black"/>
                </a:solidFill>
              </a:rPr>
              <a:t> до </a:t>
            </a:r>
            <a:r>
              <a:rPr lang="ru-RU" sz="2000" b="1" dirty="0" err="1">
                <a:solidFill>
                  <a:prstClr val="black"/>
                </a:solidFill>
              </a:rPr>
              <a:t>нашої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участі</a:t>
            </a:r>
            <a:r>
              <a:rPr lang="ru-RU" sz="2000" b="1" dirty="0">
                <a:solidFill>
                  <a:prstClr val="black"/>
                </a:solidFill>
              </a:rPr>
              <a:t> у </a:t>
            </a:r>
            <a:r>
              <a:rPr lang="ru-RU" sz="2000" b="1" dirty="0" err="1">
                <a:solidFill>
                  <a:prstClr val="black"/>
                </a:solidFill>
              </a:rPr>
              <a:t>Святій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Вечері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під</a:t>
            </a:r>
            <a:r>
              <a:rPr lang="ru-RU" sz="2000" b="1" dirty="0">
                <a:solidFill>
                  <a:prstClr val="black"/>
                </a:solidFill>
              </a:rPr>
              <a:t> час </a:t>
            </a:r>
            <a:r>
              <a:rPr lang="ru-RU" sz="2000" b="1" dirty="0" err="1">
                <a:solidFill>
                  <a:prstClr val="black"/>
                </a:solidFill>
              </a:rPr>
              <a:t>якої</a:t>
            </a:r>
            <a:r>
              <a:rPr lang="ru-RU" sz="2000" b="1" dirty="0">
                <a:solidFill>
                  <a:prstClr val="black"/>
                </a:solidFill>
              </a:rPr>
              <a:t> ми духовно </a:t>
            </a:r>
            <a:r>
              <a:rPr lang="ru-RU" sz="2000" b="1" dirty="0" err="1">
                <a:solidFill>
                  <a:prstClr val="black"/>
                </a:solidFill>
              </a:rPr>
              <a:t>споживаємо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тіло</a:t>
            </a:r>
            <a:r>
              <a:rPr lang="ru-RU" sz="2000" b="1" dirty="0">
                <a:solidFill>
                  <a:prstClr val="black"/>
                </a:solidFill>
              </a:rPr>
              <a:t> та кров </a:t>
            </a:r>
            <a:r>
              <a:rPr lang="ru-RU" sz="2000" b="1" dirty="0" err="1">
                <a:solidFill>
                  <a:prstClr val="black"/>
                </a:solidFill>
              </a:rPr>
              <a:t>Ісуса</a:t>
            </a:r>
            <a:r>
              <a:rPr lang="ru-RU" sz="2000" b="1" dirty="0">
                <a:solidFill>
                  <a:prstClr val="black"/>
                </a:solidFill>
              </a:rPr>
              <a:t> (1 Кор.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356933" y="5689574"/>
            <a:ext cx="58350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Отже</a:t>
            </a:r>
            <a:r>
              <a:rPr lang="ru-RU" sz="2000" b="1" dirty="0">
                <a:solidFill>
                  <a:prstClr val="black"/>
                </a:solidFill>
              </a:rPr>
              <a:t>, апостол </a:t>
            </a:r>
            <a:r>
              <a:rPr lang="ru-RU" sz="2000" b="1" dirty="0" err="1">
                <a:solidFill>
                  <a:prstClr val="black"/>
                </a:solidFill>
              </a:rPr>
              <a:t>завершує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цей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розділ</a:t>
            </a:r>
            <a:r>
              <a:rPr lang="ru-RU" sz="2000" b="1" dirty="0">
                <a:solidFill>
                  <a:prstClr val="black"/>
                </a:solidFill>
              </a:rPr>
              <a:t> потужною </a:t>
            </a:r>
            <a:r>
              <a:rPr lang="ru-RU" sz="2000" b="1" dirty="0" err="1">
                <a:solidFill>
                  <a:prstClr val="black"/>
                </a:solidFill>
              </a:rPr>
              <a:t>порадою</a:t>
            </a:r>
            <a:r>
              <a:rPr lang="ru-RU" sz="2000" b="1" dirty="0">
                <a:solidFill>
                  <a:prstClr val="black"/>
                </a:solidFill>
              </a:rPr>
              <a:t>: «Тому, </a:t>
            </a:r>
            <a:r>
              <a:rPr lang="ru-RU" sz="2000" b="1" dirty="0" err="1">
                <a:solidFill>
                  <a:prstClr val="black"/>
                </a:solidFill>
              </a:rPr>
              <a:t>хто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думає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стоїть</a:t>
            </a:r>
            <a:r>
              <a:rPr lang="ru-RU" sz="2000" b="1" dirty="0">
                <a:solidFill>
                  <a:prstClr val="black"/>
                </a:solidFill>
              </a:rPr>
              <a:t>, нехай </a:t>
            </a:r>
            <a:r>
              <a:rPr lang="ru-RU" sz="2000" b="1" dirty="0" err="1">
                <a:solidFill>
                  <a:prstClr val="black"/>
                </a:solidFill>
              </a:rPr>
              <a:t>стережеться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щоб</a:t>
            </a:r>
            <a:r>
              <a:rPr lang="ru-RU" sz="2000" b="1" dirty="0">
                <a:solidFill>
                  <a:prstClr val="black"/>
                </a:solidFill>
              </a:rPr>
              <a:t> не </a:t>
            </a:r>
            <a:r>
              <a:rPr lang="ru-RU" sz="2000" b="1" dirty="0" err="1">
                <a:solidFill>
                  <a:prstClr val="black"/>
                </a:solidFill>
              </a:rPr>
              <a:t>впасти</a:t>
            </a:r>
            <a:r>
              <a:rPr lang="ru-RU" sz="2000" b="1" dirty="0">
                <a:solidFill>
                  <a:prstClr val="black"/>
                </a:solidFill>
              </a:rPr>
              <a:t>» (1 Кор. 10:12).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ПОКИНЬТЕ ІДОЛОПОНСТВО</a:t>
            </a:r>
          </a:p>
          <a:p>
            <a:pPr algn="ctr"/>
            <a:r>
              <a:rPr lang="ru-RU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 </a:t>
            </a:r>
            <a:r>
              <a:rPr lang="ru-RU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Коринтян</a:t>
            </a:r>
            <a:r>
              <a:rPr lang="ru-RU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10:14-22 (</a:t>
            </a:r>
            <a:r>
              <a:rPr lang="ru-RU" sz="20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Чаша Господня і чаша </a:t>
            </a:r>
            <a:r>
              <a:rPr lang="ru-RU" sz="20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демонів</a:t>
            </a:r>
            <a:r>
              <a:rPr lang="ru-RU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  <a:endParaRPr kumimoji="0" lang="es-ES" sz="2400" b="1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uk-UA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Тому, мої улюблені, втікайте від служіння ідолам.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 </a:t>
            </a:r>
            <a:r>
              <a:rPr lang="uk-UA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10:14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1" y="1612880"/>
            <a:ext cx="73012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Якщо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їжу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принесену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в жертву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ідолам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можна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спокійно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їсти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то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чому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Павло,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здається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радить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протилежне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в 1-му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Посланні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до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Коринтян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Беручи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участь у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Святій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Вечері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ми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стаємо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частиною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Тіла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Христового (Церкви),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тоді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як,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беручи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участь в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ідолопоклонницьких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обрядах, ми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приєднуємося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до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демонів</a:t>
            </a:r>
            <a:r>
              <a:rPr lang="ru-RU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 Кор. 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Одна справа — їсти м’ясо вдома, не маючи жодних докорів сумління, а інша — робити це під час публічного свята, де відбувається поклоніння ідолам. Беручи участь у таких святах, віруючий зрікається своєї віри та погоджується на поклоніння ідолам.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50942"/>
            <a:ext cx="7103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Ми не можемо пити з чаші Святої Вечері, славлячи Ісуса, і водночас пити з чаші, яка славить демонів </a:t>
            </a:r>
            <a:b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</a:br>
            <a:r>
              <a:rPr lang="ru-RU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(1 Кор.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ЗАКОННЕ ТА ДОЦІЛЬНЕ</a:t>
            </a:r>
          </a:p>
          <a:p>
            <a:pPr lvl="0" algn="ctr">
              <a:defRPr/>
            </a:pPr>
            <a:r>
              <a:rPr lang="ru-RU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1 </a:t>
            </a:r>
            <a:r>
              <a:rPr lang="ru-RU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Коринтян</a:t>
            </a:r>
            <a:r>
              <a:rPr lang="ru-RU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10:23-33 </a:t>
            </a:r>
            <a:r>
              <a:rPr lang="ru-RU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(Усе </a:t>
            </a:r>
            <a:r>
              <a:rPr lang="ru-RU" sz="20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робіть</a:t>
            </a:r>
            <a:r>
              <a:rPr lang="ru-RU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на славу </a:t>
            </a:r>
            <a:r>
              <a:rPr lang="ru-RU" sz="20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Божу</a:t>
            </a:r>
            <a:r>
              <a:rPr lang="ru-RU" sz="20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)</a:t>
            </a:r>
            <a:r>
              <a:rPr kumimoji="0" lang="es-E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157162" y="1236412"/>
            <a:ext cx="118776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Отже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коли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ви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їсте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коли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п’єте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чи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щось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інше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робите, все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робіть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на славу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Божу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 </a:t>
            </a:r>
            <a:r>
              <a:rPr lang="uk-UA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10:31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03382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000" b="1" dirty="0"/>
              <a:t>«Усе </a:t>
            </a:r>
            <a:r>
              <a:rPr lang="ru-RU" sz="2000" b="1" dirty="0" err="1"/>
              <a:t>можна</a:t>
            </a:r>
            <a:r>
              <a:rPr lang="ru-RU" sz="2000" b="1" dirty="0"/>
              <a:t>, та не все </a:t>
            </a:r>
            <a:r>
              <a:rPr lang="ru-RU" sz="2000" b="1" dirty="0" err="1"/>
              <a:t>корисне</a:t>
            </a:r>
            <a:r>
              <a:rPr lang="ru-RU" sz="2000" b="1" dirty="0"/>
              <a:t>» (1 </a:t>
            </a:r>
            <a:r>
              <a:rPr lang="ru-RU" sz="2000" b="1" dirty="0" err="1"/>
              <a:t>Коринтян</a:t>
            </a:r>
            <a:r>
              <a:rPr lang="ru-RU" sz="2000" b="1" dirty="0"/>
              <a:t> 10:23). Два </a:t>
            </a:r>
            <a:r>
              <a:rPr lang="ru-RU" sz="2000" b="1" dirty="0" err="1"/>
              <a:t>конкретні</a:t>
            </a:r>
            <a:r>
              <a:rPr lang="ru-RU" sz="2000" b="1" dirty="0"/>
              <a:t> </a:t>
            </a:r>
            <a:r>
              <a:rPr lang="ru-RU" sz="2000" b="1" dirty="0" err="1"/>
              <a:t>приклади</a:t>
            </a:r>
            <a:r>
              <a:rPr lang="ru-RU" sz="2000" b="1" dirty="0"/>
              <a:t>: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1189091"/>
              </p:ext>
            </p:extLst>
          </p:nvPr>
        </p:nvGraphicFramePr>
        <p:xfrm>
          <a:off x="180975" y="2201130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Основні</a:t>
            </a:r>
            <a:r>
              <a:rPr lang="ru-RU" sz="2000" b="1" dirty="0"/>
              <a:t> </a:t>
            </a:r>
            <a:r>
              <a:rPr lang="ru-RU" sz="2000" b="1" dirty="0" err="1"/>
              <a:t>принципи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лежать в </a:t>
            </a:r>
            <a:r>
              <a:rPr lang="ru-RU" sz="2000" b="1" dirty="0" err="1"/>
              <a:t>основі</a:t>
            </a:r>
            <a:r>
              <a:rPr lang="ru-RU" sz="2000" b="1" dirty="0"/>
              <a:t> </a:t>
            </a:r>
            <a:r>
              <a:rPr lang="ru-RU" sz="2000" b="1" dirty="0" err="1"/>
              <a:t>цих</a:t>
            </a:r>
            <a:r>
              <a:rPr lang="ru-RU" sz="2000" b="1" dirty="0"/>
              <a:t> </a:t>
            </a:r>
            <a:r>
              <a:rPr lang="ru-RU" sz="2000" b="1" dirty="0" err="1"/>
              <a:t>настанов</a:t>
            </a:r>
            <a:r>
              <a:rPr lang="ru-RU" sz="2000" b="1" dirty="0"/>
              <a:t>, </a:t>
            </a:r>
            <a:r>
              <a:rPr lang="ru-RU" sz="2000" b="1" dirty="0" err="1"/>
              <a:t>також</a:t>
            </a:r>
            <a:r>
              <a:rPr lang="ru-RU" sz="2000" b="1" dirty="0"/>
              <a:t> два: </a:t>
            </a:r>
            <a:r>
              <a:rPr lang="ru-RU" sz="2000" b="1" dirty="0" err="1"/>
              <a:t>хвалити</a:t>
            </a:r>
            <a:r>
              <a:rPr lang="ru-RU" sz="2000" b="1" dirty="0"/>
              <a:t> Бога в </a:t>
            </a:r>
            <a:r>
              <a:rPr lang="ru-RU" sz="2000" b="1" dirty="0" err="1"/>
              <a:t>усьому</a:t>
            </a:r>
            <a:r>
              <a:rPr lang="ru-RU" sz="2000" b="1" dirty="0"/>
              <a:t> (1 Кор. 10:31); та </a:t>
            </a:r>
            <a:r>
              <a:rPr lang="ru-RU" sz="2000" b="1" dirty="0" err="1"/>
              <a:t>шукати</a:t>
            </a:r>
            <a:r>
              <a:rPr lang="ru-RU" sz="2000" b="1" dirty="0"/>
              <a:t> блага для </a:t>
            </a:r>
            <a:r>
              <a:rPr lang="ru-RU" sz="2000" b="1" dirty="0" err="1"/>
              <a:t>інших</a:t>
            </a:r>
            <a:r>
              <a:rPr lang="ru-RU" sz="2000" b="1" dirty="0"/>
              <a:t> (1 Кор. 10:24, 32).</a:t>
            </a:r>
            <a:endParaRPr lang="es-ES" sz="20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7675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Тобто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любити</a:t>
            </a:r>
            <a:r>
              <a:rPr lang="ru-RU" sz="2000" b="1" dirty="0">
                <a:solidFill>
                  <a:prstClr val="black"/>
                </a:solidFill>
              </a:rPr>
              <a:t> Бога </a:t>
            </a:r>
            <a:r>
              <a:rPr lang="ru-RU" sz="2000" b="1" dirty="0" err="1">
                <a:solidFill>
                  <a:prstClr val="black"/>
                </a:solidFill>
              </a:rPr>
              <a:t>понад</a:t>
            </a:r>
            <a:r>
              <a:rPr lang="ru-RU" sz="2000" b="1" dirty="0">
                <a:solidFill>
                  <a:prstClr val="black"/>
                </a:solidFill>
              </a:rPr>
              <a:t> усе, а </a:t>
            </a:r>
            <a:r>
              <a:rPr lang="ru-RU" sz="2000" b="1" dirty="0" err="1">
                <a:solidFill>
                  <a:prstClr val="black"/>
                </a:solidFill>
              </a:rPr>
              <a:t>ближнього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свого</a:t>
            </a:r>
            <a:r>
              <a:rPr lang="ru-RU" sz="2000" b="1" dirty="0">
                <a:solidFill>
                  <a:prstClr val="black"/>
                </a:solidFill>
              </a:rPr>
              <a:t> як самого себе (</a:t>
            </a:r>
            <a:r>
              <a:rPr lang="ru-RU" sz="2000" b="1" dirty="0" err="1">
                <a:solidFill>
                  <a:prstClr val="black"/>
                </a:solidFill>
              </a:rPr>
              <a:t>саме</a:t>
            </a:r>
            <a:r>
              <a:rPr lang="ru-RU" sz="2000" b="1" dirty="0">
                <a:solidFill>
                  <a:prstClr val="black"/>
                </a:solidFill>
              </a:rPr>
              <a:t> так, як </a:t>
            </a:r>
            <a:r>
              <a:rPr lang="ru-RU" sz="2000" b="1" dirty="0" err="1">
                <a:solidFill>
                  <a:prstClr val="black"/>
                </a:solidFill>
              </a:rPr>
              <a:t>Ісус</a:t>
            </a:r>
            <a:r>
              <a:rPr lang="ru-RU" sz="2000" b="1" dirty="0">
                <a:solidFill>
                  <a:prstClr val="black"/>
                </a:solidFill>
              </a:rPr>
              <a:t> просив </a:t>
            </a:r>
            <a:r>
              <a:rPr lang="ru-RU" sz="2000" b="1" dirty="0" err="1">
                <a:solidFill>
                  <a:prstClr val="black"/>
                </a:solidFill>
              </a:rPr>
              <a:t>багатого</a:t>
            </a:r>
            <a:r>
              <a:rPr lang="ru-RU" sz="2000" b="1" dirty="0">
                <a:solidFill>
                  <a:prstClr val="black"/>
                </a:solidFill>
              </a:rPr>
              <a:t> юнака).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«</a:t>
            </a:r>
            <a:r>
              <a:rPr lang="uk-UA" sz="2400" b="1" dirty="0">
                <a:latin typeface="Constantia" panose="02030602050306030303" pitchFamily="18" charset="0"/>
              </a:rPr>
              <a:t>Апостол застерігає </a:t>
            </a:r>
            <a:r>
              <a:rPr lang="uk-UA" sz="2400" b="1" dirty="0" err="1">
                <a:latin typeface="Constantia" panose="02030602050306030303" pitchFamily="18" charset="0"/>
              </a:rPr>
              <a:t>коринтян</a:t>
            </a:r>
            <a:r>
              <a:rPr lang="uk-UA" sz="2400" b="1" dirty="0">
                <a:latin typeface="Constantia" panose="02030602050306030303" pitchFamily="18" charset="0"/>
              </a:rPr>
              <a:t>: «Тож хто вважає себе стійким, нехай бережеться, щоб не впасти». Якщо б вони хвалилися та покладалися на себе, нехтуючи пильністю та молитвою, то впали б у тяжкий гріх, викликавши на себе гнів Божий. […]</a:t>
            </a:r>
          </a:p>
          <a:p>
            <a:pPr>
              <a:spcBef>
                <a:spcPts val="600"/>
              </a:spcBef>
            </a:pPr>
            <a:r>
              <a:rPr lang="uk-UA" sz="2400" b="1" dirty="0">
                <a:latin typeface="Constantia" panose="02030602050306030303" pitchFamily="18" charset="0"/>
              </a:rPr>
              <a:t>Павло закликав своїх братів замислитися над тим, який вплив їхні слова та вчинки матимуть на інших, і не робити нічого — хай навіть це було б невинним саме по собі — що могло б здатися схваленням ідолопоклонства або образою для тих, хто слабкий у вірі. «Тож, чи їсте, чи п’єте, чи робите щось інше, все робіть на славу Божу. Не будьте спокусою ні для юдеїв, ні для язичників, ні для Церкви Божої</a:t>
            </a:r>
            <a:r>
              <a:rPr lang="es-ES" sz="2400" b="1" dirty="0">
                <a:latin typeface="Constantia" panose="02030602050306030303" pitchFamily="18" charset="0"/>
              </a:rPr>
              <a:t>”.»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444006" y="5661095"/>
            <a:ext cx="35040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E. G. W. (</a:t>
            </a:r>
            <a:r>
              <a:rPr lang="uk-UA" sz="1600" b="1" dirty="0"/>
              <a:t>Діяння апостолів, с. 254-255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1261</Words>
  <Application>Microsoft Office PowerPoint</Application>
  <PresentationFormat>Panorámica</PresentationFormat>
  <Paragraphs>72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Constantia</vt:lpstr>
      <vt:lpstr>Arial</vt:lpstr>
      <vt:lpstr>Aptos Display</vt:lpstr>
      <vt:lpstr>Wingdings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Sergio</dc:creator>
  <cp:lastModifiedBy>Sergio</cp:lastModifiedBy>
  <cp:revision>64</cp:revision>
  <dcterms:created xsi:type="dcterms:W3CDTF">2026-07-04T15:24:19Z</dcterms:created>
  <dcterms:modified xsi:type="dcterms:W3CDTF">2026-07-13T06:07:14Z</dcterms:modified>
</cp:coreProperties>
</file>