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дари наводить Павло як приклад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серед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багатьох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інших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існують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Кор. 12:8–10; Рим. 12:6–8;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Еф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4:11–12)</a:t>
          </a:r>
          <a:endParaRPr lang="uk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Слово мудрості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Слово науки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Віра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Охорона здоров'я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Творити чудеса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Пророцтво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Розпізнавання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Мови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Інтерпретація мови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uk-UA" sz="1800" b="1" dirty="0">
              <a:solidFill>
                <a:schemeClr val="bg1"/>
              </a:solidFill>
              <a:highlight>
                <a:srgbClr val="000080"/>
              </a:highlight>
            </a:rPr>
            <a:t>Римлянам </a:t>
          </a:r>
          <a:r>
            <a:rPr lang="es-ES" sz="1800" b="1" dirty="0">
              <a:solidFill>
                <a:schemeClr val="bg1"/>
              </a:solidFill>
              <a:highlight>
                <a:srgbClr val="000080"/>
              </a:highlight>
            </a:rPr>
            <a:t>12: 6-8</a:t>
          </a:r>
          <a:endParaRPr lang="es-ES" sz="18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/>
            <a:t>Служіння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/>
            <a:t>Учительство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 err="1"/>
            <a:t>Потішитель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 err="1"/>
            <a:t>Подаватель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/>
            <a:t>Керівництво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/>
            <a:t>Милосердя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uk-UA" sz="1800" b="1" dirty="0" err="1">
              <a:solidFill>
                <a:schemeClr val="bg1"/>
              </a:solidFill>
              <a:highlight>
                <a:srgbClr val="008000"/>
              </a:highlight>
            </a:rPr>
            <a:t>Ефесянам</a:t>
          </a:r>
          <a:r>
            <a:rPr lang="es-ES" sz="18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18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 err="1"/>
            <a:t>Апостольство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/>
            <a:t>Євангеліст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uk-UA" sz="2000" b="1" dirty="0"/>
            <a:t>Пастир та вчитель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uk-UA" sz="2000" b="1" dirty="0" err="1">
              <a:solidFill>
                <a:schemeClr val="bg1"/>
              </a:solidFill>
              <a:highlight>
                <a:srgbClr val="800000"/>
              </a:highlight>
            </a:rPr>
            <a:t>Коринтянам</a:t>
          </a:r>
          <a:r>
            <a:rPr lang="uk-UA" sz="2000" b="1" dirty="0">
              <a:solidFill>
                <a:schemeClr val="bg1"/>
              </a:solidFill>
              <a:highlight>
                <a:srgbClr val="800000"/>
              </a:highlight>
            </a:rPr>
            <a:t> </a:t>
          </a:r>
          <a:r>
            <a:rPr lang="es-ES" sz="2000" b="1" dirty="0">
              <a:solidFill>
                <a:schemeClr val="bg1"/>
              </a:solidFill>
              <a:highlight>
                <a:srgbClr val="800000"/>
              </a:highlight>
            </a:rPr>
            <a:t>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7F31B85C-4D9C-494F-B8BC-C3911599923E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uk-UA" sz="2000" b="1" dirty="0"/>
            <a:t>духів</a:t>
          </a:r>
          <a:endParaRPr lang="es-ES" sz="2000" dirty="0"/>
        </a:p>
      </dgm:t>
    </dgm:pt>
    <dgm:pt modelId="{48895A4F-988D-4E91-A8F5-0FC3D87CCF5B}" type="parTrans" cxnId="{AD239C06-A127-48E9-BDC7-0CAC972CBDD6}">
      <dgm:prSet/>
      <dgm:spPr/>
      <dgm:t>
        <a:bodyPr/>
        <a:lstStyle/>
        <a:p>
          <a:endParaRPr lang="uk-UA"/>
        </a:p>
      </dgm:t>
    </dgm:pt>
    <dgm:pt modelId="{5A9D5A95-8804-4236-B002-9683A0D0E09C}" type="sibTrans" cxnId="{AD239C06-A127-48E9-BDC7-0CAC972CBDD6}">
      <dgm:prSet/>
      <dgm:spPr/>
      <dgm:t>
        <a:bodyPr/>
        <a:lstStyle/>
        <a:p>
          <a:endParaRPr lang="uk-UA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90826E01-1D20-492F-854C-79826969B7FC}" type="presOf" srcId="{7F31B85C-4D9C-494F-B8BC-C3911599923E}" destId="{04DE4015-5369-40CD-A02D-45D8EC5F7704}" srcOrd="0" destOrd="8" presId="urn:microsoft.com/office/officeart/2005/8/layout/hList3"/>
    <dgm:cxn modelId="{AD239C06-A127-48E9-BDC7-0CAC972CBDD6}" srcId="{978AFE4D-A237-4E2E-8D91-0DF5CCB77947}" destId="{7F31B85C-4D9C-494F-B8BC-C3911599923E}" srcOrd="7" destOrd="0" parTransId="{48895A4F-988D-4E91-A8F5-0FC3D87CCF5B}" sibTransId="{5A9D5A95-8804-4236-B002-9683A0D0E09C}"/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9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8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9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10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 робить любов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 err="1"/>
            <a:t>Довготерпить</a:t>
          </a:r>
          <a:endParaRPr lang="es-ES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Милосердна</a:t>
          </a:r>
          <a:endParaRPr lang="es-ES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Чого любов НЕ робить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заздрить</a:t>
          </a:r>
          <a:endParaRPr lang="es-ES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величається</a:t>
          </a:r>
          <a:endParaRPr lang="es-ES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гордиться</a:t>
          </a:r>
          <a:endParaRPr lang="es-ES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поводиться непристойно</a:t>
          </a:r>
          <a:endParaRPr lang="es-ES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егоїстична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спалахує гнівом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Не задумує лихого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1800" b="1" dirty="0"/>
            <a:t>Не радіє несправедливості</a:t>
          </a:r>
          <a:endParaRPr lang="es-ES" sz="18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Радіє з істини</a:t>
          </a:r>
          <a:endParaRPr lang="es-ES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Все вибачає</a:t>
          </a:r>
          <a:endParaRPr lang="es-ES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Вірить у все.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Довіряє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uk-UA" sz="2000" b="1" dirty="0"/>
            <a:t>Усе терпить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76127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Оголошені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майбутні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події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—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якщо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вони не є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умовними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—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мусять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збутися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Повт.Закону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Єр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Йона 4:2)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послання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має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узгоджуватися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 </a:t>
          </a:r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посланнями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попередніх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пророків</a:t>
          </a: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(Повторення Закону 13:1-3; </a:t>
          </a:r>
          <a:br>
            <a:rPr lang="es-ES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Ісаї 8:20)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має свідчити про втілення Ісуса (1 Івана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 життя має відповідати біблійному посланню, яке він проповідує (</a:t>
          </a:r>
          <a:r>
            <a:rPr lang="uk-UA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Мт</a:t>
          </a:r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дари наводить Павло як приклад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серед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багатьох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інших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існують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(1 Кор. 12:8–10; Рим. 12:6–8;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Еф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4:11–12)</a:t>
          </a:r>
          <a:endParaRPr lang="uk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uk-UA" sz="2000" b="1" kern="1200" dirty="0" err="1">
              <a:solidFill>
                <a:schemeClr val="bg1"/>
              </a:solidFill>
              <a:highlight>
                <a:srgbClr val="800000"/>
              </a:highlight>
            </a:rPr>
            <a:t>Коринтянам</a:t>
          </a:r>
          <a:r>
            <a:rPr lang="uk-UA" sz="2000" b="1" kern="1200" dirty="0">
              <a:solidFill>
                <a:schemeClr val="bg1"/>
              </a:solidFill>
              <a:highlight>
                <a:srgbClr val="800000"/>
              </a:highlight>
            </a:rPr>
            <a:t> </a:t>
          </a:r>
          <a:r>
            <a:rPr lang="es-ES" sz="2000" b="1" kern="1200" dirty="0">
              <a:solidFill>
                <a:schemeClr val="bg1"/>
              </a:solidFill>
              <a:highlight>
                <a:srgbClr val="800000"/>
              </a:highlight>
            </a:rPr>
            <a:t>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Слово мудрості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Слово науки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Віра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Охорона здоров'я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Творити чудеса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Пророцтво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Розпізнавання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духів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Мови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uk-UA" sz="2000" b="1" kern="1200" dirty="0"/>
            <a:t>Інтерпретація мови</a:t>
          </a:r>
          <a:endParaRPr lang="es-ES" sz="2000" kern="120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>
              <a:solidFill>
                <a:schemeClr val="bg1"/>
              </a:solidFill>
              <a:highlight>
                <a:srgbClr val="000080"/>
              </a:highlight>
            </a:rPr>
            <a:t>Римлянам </a:t>
          </a:r>
          <a:r>
            <a:rPr lang="es-ES" sz="1800" b="1" kern="1200" dirty="0">
              <a:solidFill>
                <a:schemeClr val="bg1"/>
              </a:solidFill>
              <a:highlight>
                <a:srgbClr val="000080"/>
              </a:highlight>
            </a:rPr>
            <a:t>12: 6-8</a:t>
          </a:r>
          <a:endParaRPr lang="es-ES" sz="18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Служіння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Учительство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 err="1"/>
            <a:t>Потішитель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 err="1"/>
            <a:t>Подаватель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Керівництво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Милосердя</a:t>
          </a:r>
          <a:endParaRPr lang="es-ES" sz="2000" kern="120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 err="1">
              <a:solidFill>
                <a:schemeClr val="bg1"/>
              </a:solidFill>
              <a:highlight>
                <a:srgbClr val="008000"/>
              </a:highlight>
            </a:rPr>
            <a:t>Ефесянам</a:t>
          </a:r>
          <a:r>
            <a:rPr lang="es-ES" sz="18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18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 err="1"/>
            <a:t>Апостольство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Євангеліст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b="1" kern="1200" dirty="0"/>
            <a:t>Пастир та вчитель</a:t>
          </a:r>
          <a:endParaRPr lang="es-ES" sz="2000" kern="120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Що робить любов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 err="1"/>
            <a:t>Довготерпить</a:t>
          </a:r>
          <a:endParaRPr lang="es-ES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Милосердна</a:t>
          </a:r>
          <a:endParaRPr lang="es-ES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Радіє з істини</a:t>
          </a:r>
          <a:endParaRPr lang="es-ES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Все вибачає</a:t>
          </a:r>
          <a:endParaRPr lang="es-ES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Вірить у все.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Довіряє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Усе терпить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Чого любов НЕ робить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заздрить</a:t>
          </a:r>
          <a:endParaRPr lang="es-ES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величається</a:t>
          </a:r>
          <a:endParaRPr lang="es-ES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гордиться</a:t>
          </a:r>
          <a:endParaRPr lang="es-ES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поводиться непристойно</a:t>
          </a:r>
          <a:endParaRPr lang="es-ES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егоїстична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спалахує гнівом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/>
            <a:t>Не задумує лихого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248538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b="1" kern="1200" dirty="0"/>
            <a:t>Не радіє несправедливості</a:t>
          </a:r>
          <a:endParaRPr lang="es-ES" sz="1800" b="1" kern="1200" dirty="0"/>
        </a:p>
      </dsp:txBody>
      <dsp:txXfrm>
        <a:off x="3474213" y="5127672"/>
        <a:ext cx="2218726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Оголошені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майбутні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події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—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якщо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вони не є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умовними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—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мусять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збутися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Повт.Закону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18:22;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Єр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28:8-9; Йона 4:2)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послання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має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узгоджуватися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з </a:t>
          </a: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посланнями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попередніх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пророків</a:t>
          </a: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(Повторення Закону 13:1-3; </a:t>
          </a:r>
          <a:br>
            <a:rPr lang="es-E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Ісаї 8:20)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 має свідчити про втілення Ісуса (1 Івана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Його життя має відповідати біблійному посланню, яке він проповідує (</a:t>
          </a:r>
          <a:r>
            <a:rPr lang="uk-UA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Мт</a:t>
          </a: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7:15-20)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uk-UA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ДУХОВНІ ДАРИ</a:t>
            </a:r>
            <a:endParaRPr lang="es-ES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</a:t>
            </a:r>
            <a: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 </a:t>
            </a:r>
            <a:r>
              <a:rPr lang="uk-U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</a:t>
            </a:r>
            <a:r>
              <a:rPr lang="uk-UA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серпня </a:t>
            </a:r>
            <a: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ОСОБЛИВІ ДАРИ</a:t>
            </a: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uk-UA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 МОВ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Той,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говорить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мовами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нехай молиться,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щоб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умів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пояснити</a:t>
            </a:r>
            <a:r>
              <a:rPr lang="ru-RU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Те, </a:t>
            </a:r>
            <a:r>
              <a:rPr lang="ru-RU" sz="2000" b="1" dirty="0" err="1"/>
              <a:t>що</a:t>
            </a:r>
            <a:r>
              <a:rPr lang="ru-RU" sz="2000" b="1" dirty="0"/>
              <a:t> Павло </a:t>
            </a:r>
            <a:r>
              <a:rPr lang="ru-RU" sz="2000" b="1" dirty="0" err="1"/>
              <a:t>наголошує</a:t>
            </a:r>
            <a:r>
              <a:rPr lang="ru-RU" sz="2000" b="1" dirty="0"/>
              <a:t> на </a:t>
            </a:r>
            <a:r>
              <a:rPr lang="ru-RU" sz="2000" b="1" dirty="0" err="1"/>
              <a:t>дарі</a:t>
            </a:r>
            <a:r>
              <a:rPr lang="ru-RU" sz="2000" b="1" dirty="0"/>
              <a:t> </a:t>
            </a:r>
            <a:r>
              <a:rPr lang="ru-RU" sz="2000" b="1" dirty="0" err="1"/>
              <a:t>мов</a:t>
            </a:r>
            <a:r>
              <a:rPr lang="ru-RU" sz="2000" b="1" dirty="0"/>
              <a:t> і </a:t>
            </a:r>
            <a:r>
              <a:rPr lang="ru-RU" sz="2000" b="1" dirty="0" err="1"/>
              <a:t>його</a:t>
            </a:r>
            <a:r>
              <a:rPr lang="ru-RU" sz="2000" b="1" dirty="0"/>
              <a:t> правильному </a:t>
            </a:r>
            <a:r>
              <a:rPr lang="ru-RU" sz="2000" b="1" dirty="0" err="1"/>
              <a:t>використанні</a:t>
            </a:r>
            <a:r>
              <a:rPr lang="ru-RU" sz="2000" b="1" dirty="0"/>
              <a:t>, </a:t>
            </a:r>
            <a:r>
              <a:rPr lang="ru-RU" sz="2000" b="1" dirty="0" err="1"/>
              <a:t>свідчить</a:t>
            </a:r>
            <a:r>
              <a:rPr lang="ru-RU" sz="2000" b="1" dirty="0"/>
              <a:t> про те, </a:t>
            </a:r>
            <a:r>
              <a:rPr lang="ru-RU" sz="2000" b="1" dirty="0" err="1"/>
              <a:t>що</a:t>
            </a:r>
            <a:r>
              <a:rPr lang="ru-RU" sz="2000" b="1" dirty="0"/>
              <a:t> члени </a:t>
            </a:r>
            <a:r>
              <a:rPr lang="ru-RU" sz="2000" b="1" dirty="0" err="1"/>
              <a:t>коринфської</a:t>
            </a:r>
            <a:r>
              <a:rPr lang="ru-RU" sz="2000" b="1" dirty="0"/>
              <a:t> церкви </a:t>
            </a:r>
            <a:r>
              <a:rPr lang="ru-RU" sz="2000" b="1" dirty="0" err="1"/>
              <a:t>використовували</a:t>
            </a:r>
            <a:r>
              <a:rPr lang="ru-RU" sz="2000" b="1" dirty="0"/>
              <a:t> </a:t>
            </a:r>
            <a:r>
              <a:rPr lang="ru-RU" sz="2000" b="1" dirty="0" err="1"/>
              <a:t>цей</a:t>
            </a:r>
            <a:r>
              <a:rPr lang="ru-RU" sz="2000" b="1" dirty="0"/>
              <a:t> дар </a:t>
            </a:r>
            <a:r>
              <a:rPr lang="ru-RU" sz="2000" b="1" dirty="0" err="1"/>
              <a:t>неналежним</a:t>
            </a:r>
            <a:r>
              <a:rPr lang="ru-RU" sz="2000" b="1" dirty="0"/>
              <a:t> чином,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спричиняло</a:t>
            </a:r>
            <a:r>
              <a:rPr lang="ru-RU" sz="2000" b="1" dirty="0"/>
              <a:t> </a:t>
            </a:r>
            <a:r>
              <a:rPr lang="ru-RU" sz="2000" b="1" dirty="0" err="1"/>
              <a:t>безлад</a:t>
            </a:r>
            <a:r>
              <a:rPr lang="ru-RU" sz="2000" b="1" dirty="0"/>
              <a:t> і </a:t>
            </a:r>
            <a:r>
              <a:rPr lang="ru-RU" sz="2000" b="1" dirty="0" err="1"/>
              <a:t>плутанину</a:t>
            </a:r>
            <a:r>
              <a:rPr lang="ru-RU" sz="2000" b="1" dirty="0"/>
              <a:t> </a:t>
            </a:r>
            <a:r>
              <a:rPr lang="ru-RU" sz="2000" b="1" dirty="0" err="1"/>
              <a:t>під</a:t>
            </a:r>
            <a:r>
              <a:rPr lang="ru-RU" sz="2000" b="1" dirty="0"/>
              <a:t> час </a:t>
            </a:r>
            <a:r>
              <a:rPr lang="ru-RU" sz="2000" b="1" dirty="0" err="1"/>
              <a:t>публічного</a:t>
            </a:r>
            <a:r>
              <a:rPr lang="ru-RU" sz="2000" b="1" dirty="0"/>
              <a:t> </a:t>
            </a:r>
            <a:r>
              <a:rPr lang="ru-RU" sz="2000" b="1" dirty="0" err="1"/>
              <a:t>богослужіння</a:t>
            </a:r>
            <a:r>
              <a:rPr lang="ru-RU" sz="2000" b="1" dirty="0"/>
              <a:t> (1 Кор.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902400"/>
            <a:ext cx="2590600" cy="178872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2849078" y="4812521"/>
            <a:ext cx="48937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Насправді</a:t>
            </a:r>
            <a:r>
              <a:rPr lang="ru-RU" sz="2000" b="1" dirty="0"/>
              <a:t>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прагнення</a:t>
            </a:r>
            <a:r>
              <a:rPr lang="ru-RU" sz="2000" b="1" dirty="0"/>
              <a:t> </a:t>
            </a:r>
            <a:r>
              <a:rPr lang="ru-RU" sz="2000" b="1" dirty="0" err="1"/>
              <a:t>стосується</a:t>
            </a:r>
            <a:r>
              <a:rPr lang="ru-RU" sz="2000" b="1" dirty="0"/>
              <a:t> </a:t>
            </a:r>
            <a:r>
              <a:rPr lang="ru-RU" sz="2000" b="1" dirty="0" err="1"/>
              <a:t>всіх</a:t>
            </a:r>
            <a:r>
              <a:rPr lang="ru-RU" sz="2000" b="1" dirty="0"/>
              <a:t> </a:t>
            </a:r>
            <a:r>
              <a:rPr lang="ru-RU" sz="2000" b="1" dirty="0" err="1"/>
              <a:t>дарів</a:t>
            </a:r>
            <a:r>
              <a:rPr lang="ru-RU" sz="2000" b="1" dirty="0"/>
              <a:t> (1 Кор. 14:1). Павло </a:t>
            </a:r>
            <a:r>
              <a:rPr lang="ru-RU" sz="2000" b="1" dirty="0" err="1"/>
              <a:t>вже</a:t>
            </a:r>
            <a:r>
              <a:rPr lang="ru-RU" sz="2000" b="1" dirty="0"/>
              <a:t> </a:t>
            </a:r>
            <a:r>
              <a:rPr lang="ru-RU" sz="2000" b="1" dirty="0" err="1"/>
              <a:t>чітко</a:t>
            </a:r>
            <a:r>
              <a:rPr lang="ru-RU" sz="2000" b="1" dirty="0"/>
              <a:t> </a:t>
            </a:r>
            <a:r>
              <a:rPr lang="ru-RU" sz="2000" b="1" dirty="0" err="1"/>
              <a:t>зазначив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«кожному </a:t>
            </a:r>
            <a:r>
              <a:rPr lang="ru-RU" sz="2000" b="1" dirty="0" err="1"/>
              <a:t>дається</a:t>
            </a:r>
            <a:r>
              <a:rPr lang="ru-RU" sz="2000" b="1" dirty="0"/>
              <a:t> </a:t>
            </a:r>
            <a:r>
              <a:rPr lang="ru-RU" sz="2000" b="1" dirty="0" err="1"/>
              <a:t>особливий</a:t>
            </a:r>
            <a:r>
              <a:rPr lang="ru-RU" sz="2000" b="1" dirty="0"/>
              <a:t> </a:t>
            </a:r>
            <a:r>
              <a:rPr lang="ru-RU" sz="2000" b="1" dirty="0" err="1"/>
              <a:t>прояв</a:t>
            </a:r>
            <a:r>
              <a:rPr lang="ru-RU" sz="2000" b="1" dirty="0"/>
              <a:t> [дар] Духа для </a:t>
            </a:r>
            <a:r>
              <a:rPr lang="ru-RU" sz="2000" b="1" dirty="0" err="1"/>
              <a:t>користі</a:t>
            </a:r>
            <a:r>
              <a:rPr lang="ru-RU" sz="2000" b="1" dirty="0"/>
              <a:t> </a:t>
            </a:r>
            <a:r>
              <a:rPr lang="ru-RU" sz="2000" b="1" dirty="0" err="1"/>
              <a:t>інших</a:t>
            </a:r>
            <a:r>
              <a:rPr lang="ru-RU" sz="2000" b="1" dirty="0"/>
              <a:t>» (1 Кор. 12:7, NVI). </a:t>
            </a:r>
            <a:r>
              <a:rPr lang="ru-RU" sz="2000" b="1" dirty="0" err="1"/>
              <a:t>Отже</a:t>
            </a:r>
            <a:r>
              <a:rPr lang="ru-RU" sz="2000" b="1" dirty="0"/>
              <a:t>, не </a:t>
            </a:r>
            <a:r>
              <a:rPr lang="ru-RU" sz="2000" b="1" dirty="0" err="1"/>
              <a:t>всі</a:t>
            </a:r>
            <a:r>
              <a:rPr lang="ru-RU" sz="2000" b="1" dirty="0"/>
              <a:t> </a:t>
            </a:r>
            <a:r>
              <a:rPr lang="ru-RU" sz="2000" b="1" dirty="0" err="1"/>
              <a:t>отримують</a:t>
            </a:r>
            <a:r>
              <a:rPr lang="ru-RU" sz="2000" b="1" dirty="0"/>
              <a:t> </a:t>
            </a:r>
            <a:r>
              <a:rPr lang="ru-RU" sz="2000" b="1" dirty="0" err="1"/>
              <a:t>однакові</a:t>
            </a:r>
            <a:r>
              <a:rPr lang="ru-RU" sz="2000" b="1" dirty="0"/>
              <a:t> дари.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189998" y="3796858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Бажання</a:t>
            </a:r>
            <a:r>
              <a:rPr lang="ru-RU" sz="2000" b="1" dirty="0">
                <a:solidFill>
                  <a:prstClr val="black"/>
                </a:solidFill>
              </a:rPr>
              <a:t> Павла, </a:t>
            </a:r>
            <a:r>
              <a:rPr lang="ru-RU" sz="2000" b="1" dirty="0" err="1">
                <a:solidFill>
                  <a:prstClr val="black"/>
                </a:solidFill>
              </a:rPr>
              <a:t>щоб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усі</a:t>
            </a:r>
            <a:r>
              <a:rPr lang="ru-RU" sz="2000" b="1" dirty="0">
                <a:solidFill>
                  <a:prstClr val="black"/>
                </a:solidFill>
              </a:rPr>
              <a:t> говорили </a:t>
            </a:r>
            <a:r>
              <a:rPr lang="ru-RU" sz="2000" b="1" dirty="0" err="1">
                <a:solidFill>
                  <a:prstClr val="black"/>
                </a:solidFill>
              </a:rPr>
              <a:t>мовами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було</a:t>
            </a:r>
            <a:r>
              <a:rPr lang="ru-RU" sz="2000" b="1" dirty="0">
                <a:solidFill>
                  <a:prstClr val="black"/>
                </a:solidFill>
              </a:rPr>
              <a:t> неправильно </a:t>
            </a:r>
            <a:r>
              <a:rPr lang="ru-RU" sz="2000" b="1" dirty="0" err="1">
                <a:solidFill>
                  <a:prstClr val="black"/>
                </a:solidFill>
              </a:rPr>
              <a:t>витлумачено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тими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хто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вважає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всі</a:t>
            </a:r>
            <a:r>
              <a:rPr lang="ru-RU" sz="2000" b="1" dirty="0">
                <a:solidFill>
                  <a:prstClr val="black"/>
                </a:solidFill>
              </a:rPr>
              <a:t> ми </a:t>
            </a:r>
            <a:r>
              <a:rPr lang="ru-RU" sz="2000" b="1" dirty="0" err="1">
                <a:solidFill>
                  <a:prstClr val="black"/>
                </a:solidFill>
              </a:rPr>
              <a:t>повинні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мати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цей</a:t>
            </a:r>
            <a:r>
              <a:rPr lang="ru-RU" sz="2000" b="1" dirty="0">
                <a:solidFill>
                  <a:prstClr val="black"/>
                </a:solidFill>
              </a:rPr>
              <a:t> дар (1 Кор.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14061" y="2565299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Дар </a:t>
            </a:r>
            <a:r>
              <a:rPr lang="ru-RU" sz="2000" b="1" dirty="0" err="1">
                <a:solidFill>
                  <a:prstClr val="black"/>
                </a:solidFill>
              </a:rPr>
              <a:t>мов</a:t>
            </a:r>
            <a:r>
              <a:rPr lang="ru-RU" sz="2000" b="1" dirty="0">
                <a:solidFill>
                  <a:prstClr val="black"/>
                </a:solidFill>
              </a:rPr>
              <a:t> — </a:t>
            </a:r>
            <a:r>
              <a:rPr lang="ru-RU" sz="2000" b="1" dirty="0" err="1">
                <a:solidFill>
                  <a:prstClr val="black"/>
                </a:solidFill>
              </a:rPr>
              <a:t>це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здатність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говорити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людськими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або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ангельськими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мовами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невідомими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самій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людині</a:t>
            </a:r>
            <a:r>
              <a:rPr lang="ru-RU" sz="2000" b="1" dirty="0">
                <a:solidFill>
                  <a:prstClr val="black"/>
                </a:solidFill>
              </a:rPr>
              <a:t> (1 Кор. 13:1). Коли </a:t>
            </a:r>
            <a:r>
              <a:rPr lang="ru-RU" sz="2000" b="1" dirty="0" err="1">
                <a:solidFill>
                  <a:prstClr val="black"/>
                </a:solidFill>
              </a:rPr>
              <a:t>така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мова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невідома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слухачеві</a:t>
            </a:r>
            <a:r>
              <a:rPr lang="ru-RU" sz="2000" b="1" dirty="0">
                <a:solidFill>
                  <a:prstClr val="black"/>
                </a:solidFill>
              </a:rPr>
              <a:t>, вона </a:t>
            </a:r>
            <a:r>
              <a:rPr lang="ru-RU" sz="2000" b="1" dirty="0" err="1">
                <a:solidFill>
                  <a:prstClr val="black"/>
                </a:solidFill>
              </a:rPr>
              <a:t>потребує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тлумачення</a:t>
            </a:r>
            <a:r>
              <a:rPr lang="ru-RU" sz="2000" b="1" dirty="0">
                <a:solidFill>
                  <a:prstClr val="black"/>
                </a:solidFill>
              </a:rPr>
              <a:t> (</a:t>
            </a:r>
            <a:r>
              <a:rPr lang="ru-RU" sz="2000" b="1" dirty="0" err="1">
                <a:solidFill>
                  <a:prstClr val="black"/>
                </a:solidFill>
              </a:rPr>
              <a:t>Діян</a:t>
            </a:r>
            <a:r>
              <a:rPr lang="ru-RU" sz="2000" b="1" dirty="0">
                <a:solidFill>
                  <a:prstClr val="black"/>
                </a:solidFill>
              </a:rPr>
              <a:t>. 2:8; 1 Кор. 14:2, 13–14, 27–28).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uk-UA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 ПРОРОЦТВА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А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хто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пророкує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той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промовляє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до людей для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збудування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втіхи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і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розради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Коринтянам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14:3)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987893"/>
            <a:ext cx="46604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Не </a:t>
            </a:r>
            <a:r>
              <a:rPr lang="ru-RU" sz="2000" b="1" dirty="0" err="1"/>
              <a:t>слід</a:t>
            </a:r>
            <a:r>
              <a:rPr lang="ru-RU" sz="2000" b="1" dirty="0"/>
              <a:t> </a:t>
            </a:r>
            <a:r>
              <a:rPr lang="ru-RU" sz="2000" b="1" dirty="0" err="1"/>
              <a:t>обмежувати</a:t>
            </a:r>
            <a:r>
              <a:rPr lang="ru-RU" sz="2000" b="1" dirty="0"/>
              <a:t> дар </a:t>
            </a:r>
            <a:r>
              <a:rPr lang="ru-RU" sz="2000" b="1" dirty="0" err="1"/>
              <a:t>пророцтва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</a:t>
            </a:r>
            <a:r>
              <a:rPr lang="ru-RU" sz="2000" b="1" dirty="0" err="1"/>
              <a:t>передбаченням</a:t>
            </a:r>
            <a:r>
              <a:rPr lang="ru-RU" sz="2000" b="1" dirty="0"/>
              <a:t> </a:t>
            </a:r>
            <a:r>
              <a:rPr lang="ru-RU" sz="2000" b="1" dirty="0" err="1"/>
              <a:t>майбутніх</a:t>
            </a:r>
            <a:r>
              <a:rPr lang="ru-RU" sz="2000" b="1" dirty="0"/>
              <a:t> </a:t>
            </a:r>
            <a:r>
              <a:rPr lang="ru-RU" sz="2000" b="1" dirty="0" err="1"/>
              <a:t>подій</a:t>
            </a:r>
            <a:r>
              <a:rPr lang="ru-RU" sz="2000" b="1" dirty="0"/>
              <a:t>. Головне </a:t>
            </a:r>
            <a:r>
              <a:rPr lang="ru-RU" sz="2000" b="1" dirty="0" err="1"/>
              <a:t>призначення</a:t>
            </a:r>
            <a:r>
              <a:rPr lang="ru-RU" sz="2000" b="1" dirty="0"/>
              <a:t> дару </a:t>
            </a:r>
            <a:r>
              <a:rPr lang="ru-RU" sz="2000" b="1" dirty="0" err="1"/>
              <a:t>пророцтва</a:t>
            </a:r>
            <a:r>
              <a:rPr lang="ru-RU" sz="2000" b="1" dirty="0"/>
              <a:t> —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збудування</a:t>
            </a:r>
            <a:r>
              <a:rPr lang="ru-RU" sz="2000" b="1" dirty="0"/>
              <a:t>, </a:t>
            </a:r>
            <a:r>
              <a:rPr lang="ru-RU" sz="2000" b="1" dirty="0" err="1"/>
              <a:t>напучення</a:t>
            </a:r>
            <a:r>
              <a:rPr lang="ru-RU" sz="2000" b="1" dirty="0"/>
              <a:t> та </a:t>
            </a:r>
            <a:r>
              <a:rPr lang="ru-RU" sz="2000" b="1" dirty="0" err="1"/>
              <a:t>втіха</a:t>
            </a:r>
            <a:r>
              <a:rPr lang="ru-RU" sz="2000" b="1" dirty="0"/>
              <a:t> (1 Кор.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845970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38" y="1113026"/>
            <a:ext cx="1756410" cy="131401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84859" y="2521693"/>
            <a:ext cx="431532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Павло </a:t>
            </a:r>
            <a:r>
              <a:rPr lang="ru-RU" sz="2000" b="1" dirty="0" err="1"/>
              <a:t>виділяє</a:t>
            </a:r>
            <a:r>
              <a:rPr lang="ru-RU" sz="2000" b="1" dirty="0"/>
              <a:t> </a:t>
            </a:r>
            <a:r>
              <a:rPr lang="ru-RU" sz="2000" b="1" dirty="0" err="1"/>
              <a:t>цей</a:t>
            </a:r>
            <a:r>
              <a:rPr lang="ru-RU" sz="2000" b="1" dirty="0"/>
              <a:t> дар </a:t>
            </a:r>
            <a:r>
              <a:rPr lang="ru-RU" sz="2000" b="1" dirty="0" err="1"/>
              <a:t>серед</a:t>
            </a:r>
            <a:r>
              <a:rPr lang="ru-RU" sz="2000" b="1" dirty="0"/>
              <a:t> </a:t>
            </a:r>
            <a:r>
              <a:rPr lang="ru-RU" sz="2000" b="1" dirty="0" err="1"/>
              <a:t>інших</a:t>
            </a:r>
            <a:r>
              <a:rPr lang="ru-RU" sz="2000" b="1" dirty="0"/>
              <a:t> (1 Кор. 14:1, 4, 22–25). Але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також</a:t>
            </a:r>
            <a:r>
              <a:rPr lang="ru-RU" sz="2000" b="1" dirty="0"/>
              <a:t> </a:t>
            </a:r>
            <a:r>
              <a:rPr lang="ru-RU" sz="2000" b="1" dirty="0" err="1"/>
              <a:t>закликає</a:t>
            </a:r>
            <a:r>
              <a:rPr lang="ru-RU" sz="2000" b="1" dirty="0"/>
              <a:t> </a:t>
            </a:r>
            <a:r>
              <a:rPr lang="ru-RU" sz="2000" b="1" dirty="0" err="1"/>
              <a:t>використовувати</a:t>
            </a:r>
            <a:r>
              <a:rPr lang="ru-RU" sz="2000" b="1" dirty="0"/>
              <a:t> </a:t>
            </a:r>
            <a:r>
              <a:rPr lang="ru-RU" sz="2000" b="1" dirty="0" err="1"/>
              <a:t>його</a:t>
            </a:r>
            <a:r>
              <a:rPr lang="ru-RU" sz="2000" b="1" dirty="0"/>
              <a:t> правильно, </a:t>
            </a:r>
            <a:r>
              <a:rPr lang="ru-RU" sz="2000" b="1" dirty="0" err="1"/>
              <a:t>щоб</a:t>
            </a:r>
            <a:r>
              <a:rPr lang="ru-RU" sz="2000" b="1" dirty="0"/>
              <a:t> не </a:t>
            </a:r>
            <a:r>
              <a:rPr lang="ru-RU" sz="2000" b="1" dirty="0" err="1"/>
              <a:t>створювати</a:t>
            </a:r>
            <a:r>
              <a:rPr lang="ru-RU" sz="2000" b="1" dirty="0"/>
              <a:t> </a:t>
            </a:r>
            <a:r>
              <a:rPr lang="ru-RU" sz="2000" b="1" dirty="0" err="1"/>
              <a:t>плутанини</a:t>
            </a:r>
            <a:r>
              <a:rPr lang="ru-RU" sz="2000" b="1" dirty="0"/>
              <a:t>: «але нехай усе </a:t>
            </a:r>
            <a:r>
              <a:rPr lang="ru-RU" sz="2000" b="1" dirty="0" err="1"/>
              <a:t>відбувається</a:t>
            </a:r>
            <a:r>
              <a:rPr lang="ru-RU" sz="2000" b="1" dirty="0"/>
              <a:t> пристойно й </a:t>
            </a:r>
            <a:r>
              <a:rPr lang="ru-RU" sz="2000" b="1" dirty="0" err="1"/>
              <a:t>упорядковано</a:t>
            </a:r>
            <a:r>
              <a:rPr lang="ru-RU" sz="2000" b="1" dirty="0"/>
              <a:t>» (1 Кор. 14:40; див. 1 Кор. 14:29–33).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502268" y="4928634"/>
            <a:ext cx="44375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Як </a:t>
            </a:r>
            <a:r>
              <a:rPr lang="ru-RU" sz="2000" b="1" dirty="0" err="1"/>
              <a:t>характерний</a:t>
            </a:r>
            <a:r>
              <a:rPr lang="ru-RU" sz="2000" b="1" dirty="0"/>
              <a:t> дар церкви </a:t>
            </a:r>
            <a:r>
              <a:rPr lang="ru-RU" sz="2000" b="1" dirty="0" err="1"/>
              <a:t>останку</a:t>
            </a:r>
            <a:r>
              <a:rPr lang="ru-RU" sz="2000" b="1" dirty="0"/>
              <a:t>, </a:t>
            </a:r>
            <a:r>
              <a:rPr lang="ru-RU" sz="2000" b="1" dirty="0" err="1"/>
              <a:t>він</a:t>
            </a:r>
            <a:r>
              <a:rPr lang="ru-RU" sz="2000" b="1" dirty="0"/>
              <a:t> мав </a:t>
            </a:r>
            <a:r>
              <a:rPr lang="ru-RU" sz="2000" b="1" dirty="0" err="1"/>
              <a:t>свій</a:t>
            </a:r>
            <a:r>
              <a:rPr lang="ru-RU" sz="2000" b="1" dirty="0"/>
              <a:t> </a:t>
            </a:r>
            <a:r>
              <a:rPr lang="ru-RU" sz="2000" b="1" dirty="0" err="1"/>
              <a:t>особливий</a:t>
            </a:r>
            <a:r>
              <a:rPr lang="ru-RU" sz="2000" b="1" dirty="0"/>
              <a:t> </a:t>
            </a:r>
            <a:r>
              <a:rPr lang="ru-RU" sz="2000" b="1" dirty="0" err="1"/>
              <a:t>прояв</a:t>
            </a:r>
            <a:r>
              <a:rPr lang="ru-RU" sz="2000" b="1" dirty="0"/>
              <a:t> у </a:t>
            </a:r>
            <a:r>
              <a:rPr lang="ru-RU" sz="2000" b="1" dirty="0" err="1"/>
              <a:t>житті</a:t>
            </a:r>
            <a:r>
              <a:rPr lang="ru-RU" sz="2000" b="1" dirty="0"/>
              <a:t> та </a:t>
            </a:r>
            <a:r>
              <a:rPr lang="ru-RU" sz="2000" b="1" dirty="0" err="1"/>
              <a:t>діяльності</a:t>
            </a:r>
            <a:r>
              <a:rPr lang="ru-RU" sz="2000" b="1" dirty="0"/>
              <a:t> </a:t>
            </a:r>
            <a:r>
              <a:rPr lang="ru-RU" sz="2000" b="1" dirty="0" err="1"/>
              <a:t>Еллен</a:t>
            </a:r>
            <a:r>
              <a:rPr lang="ru-RU" sz="2000" b="1" dirty="0"/>
              <a:t> Г. Уайт (</a:t>
            </a:r>
            <a:r>
              <a:rPr lang="ru-RU" sz="2000" b="1" dirty="0" err="1"/>
              <a:t>Об'явлення</a:t>
            </a:r>
            <a:r>
              <a:rPr lang="ru-RU" sz="2000" b="1" dirty="0"/>
              <a:t> 12:17; 19:10). Але як ми </a:t>
            </a:r>
            <a:r>
              <a:rPr lang="ru-RU" sz="2000" b="1" dirty="0" err="1"/>
              <a:t>можемо</a:t>
            </a:r>
            <a:r>
              <a:rPr lang="ru-RU" sz="2000" b="1" dirty="0"/>
              <a:t> </a:t>
            </a:r>
            <a:r>
              <a:rPr lang="ru-RU" sz="2000" b="1" dirty="0" err="1"/>
              <a:t>розпізнати</a:t>
            </a:r>
            <a:r>
              <a:rPr lang="ru-RU" sz="2000" b="1" dirty="0"/>
              <a:t> </a:t>
            </a:r>
            <a:r>
              <a:rPr lang="ru-RU" sz="2000" b="1" dirty="0" err="1"/>
              <a:t>справжнього</a:t>
            </a:r>
            <a:r>
              <a:rPr lang="ru-RU" sz="2000" b="1" dirty="0"/>
              <a:t> пророка?</a:t>
            </a:r>
            <a:endParaRPr lang="es-ES" sz="2000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138654"/>
            <a:ext cx="2251509" cy="1541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49488" y="2830012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238250" y="592066"/>
            <a:ext cx="1095375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 dirty="0">
                <a:latin typeface="Constantia" panose="02030602050306030303" pitchFamily="18" charset="0"/>
              </a:rPr>
              <a:t>“</a:t>
            </a:r>
            <a:r>
              <a:rPr lang="uk-UA" sz="2400" b="1" dirty="0">
                <a:latin typeface="Constantia" panose="02030602050306030303" pitchFamily="18" charset="0"/>
              </a:rPr>
              <a:t>У всьому божественному устрої немає нічого прекраснішого, ніж задум наділити чоловіків і жінок різноманітними дарами. Церква — це Його сад, прикрашений великою різноманітністю дерев, рослин і квітів. Він не очікує, що гісоп досягне розмірів кедра, ані що оливкове дерево зрівняється за висотою з величною пальмою. Багато хто отримав лише обмежену релігійну та інтелектуальну освіту, але у Бога є завдання, яке ці люди можуть виконати, якщо будуть працювати смиренно, покладаючись на Нього...</a:t>
            </a:r>
          </a:p>
          <a:p>
            <a:pPr>
              <a:spcBef>
                <a:spcPts val="600"/>
              </a:spcBef>
            </a:pPr>
            <a:r>
              <a:rPr lang="uk-UA" sz="2400" b="1" dirty="0">
                <a:latin typeface="Constantia" panose="02030602050306030303" pitchFamily="18" charset="0"/>
              </a:rPr>
              <a:t>Різні дари даються різним людям, щоб працівники відчували потребу один в одному. Бог дарує їх для того, щоб вони використовувалися на Його службі; не для того, щоб прославляти їхнього володаря, ні для того, щоб підносити людину, а для того, щоб прославляти Спасителя світу. Вони повинні використовуватися на благо всього людства, для представлення істини, а не для того, щоб свідчити про неправду</a:t>
            </a:r>
            <a:r>
              <a:rPr lang="es-ES" sz="24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16127" y="5927380"/>
            <a:ext cx="3497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</a:t>
            </a:r>
            <a:r>
              <a:rPr lang="ru-RU" sz="1600" b="1" dirty="0"/>
              <a:t>Ви </a:t>
            </a:r>
            <a:r>
              <a:rPr lang="ru-RU" sz="1600" b="1" dirty="0" err="1"/>
              <a:t>отримаєте</a:t>
            </a:r>
            <a:r>
              <a:rPr lang="ru-RU" sz="1600" b="1" dirty="0"/>
              <a:t> силу 1 липня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3" y="38500"/>
            <a:ext cx="3753854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Дбайте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про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любов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прагніть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до духовного, особливо,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щоби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пророкувати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uk-U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Коринтян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100046" y="3359468"/>
            <a:ext cx="493003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highlight>
                  <a:srgbClr val="FC918D"/>
                </a:highlight>
              </a:rPr>
              <a:t> </a:t>
            </a:r>
            <a:r>
              <a:rPr lang="uk-UA" sz="2000" b="1" dirty="0">
                <a:highlight>
                  <a:srgbClr val="FC918D"/>
                </a:highlight>
              </a:rPr>
              <a:t>Духовні дари</a:t>
            </a:r>
            <a:r>
              <a:rPr lang="es-ES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Багато дарів, один Дарувальник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Багато членів, одне тіло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uk-UA" sz="2000" b="1" dirty="0">
                <a:highlight>
                  <a:srgbClr val="FCBE62"/>
                </a:highlight>
              </a:rPr>
              <a:t>Об’єднуючий елемент</a:t>
            </a:r>
            <a:r>
              <a:rPr lang="es-ES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Досконалість любові</a:t>
            </a:r>
            <a:r>
              <a:rPr lang="es-ES" sz="2000" b="1" dirty="0"/>
              <a:t>.</a:t>
            </a:r>
          </a:p>
          <a:p>
            <a:pPr algn="just">
              <a:spcBef>
                <a:spcPts val="1800"/>
              </a:spcBef>
            </a:pPr>
            <a:r>
              <a:rPr lang="es-ES" sz="2000" b="1" dirty="0">
                <a:highlight>
                  <a:srgbClr val="8ABDEA"/>
                </a:highlight>
              </a:rPr>
              <a:t> </a:t>
            </a:r>
            <a:r>
              <a:rPr lang="uk-UA" sz="2000" b="1" dirty="0">
                <a:highlight>
                  <a:srgbClr val="8ABDEA"/>
                </a:highlight>
              </a:rPr>
              <a:t>Особливі дари</a:t>
            </a:r>
            <a:r>
              <a:rPr lang="es-ES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Дар мов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Дар пророцтва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1" y="-20604"/>
            <a:ext cx="6534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Очевидно, що церква в </a:t>
            </a:r>
            <a:r>
              <a:rPr lang="uk-UA" sz="2000" b="1" dirty="0" err="1"/>
              <a:t>Коринті</a:t>
            </a:r>
            <a:r>
              <a:rPr lang="uk-UA" sz="2000" b="1" dirty="0"/>
              <a:t> була роз’єднана через різні питання. Вони не могли дійти згоди ні щодо проповідників, ні щодо способу харчування, ні щодо того, чи слід одружуватися, чи залишатися неодруженими, ні щодо того, якому з духовних дарів слід віддавати найбільшу шану.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453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1058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287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923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923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923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923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923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Який</a:t>
            </a:r>
            <a:r>
              <a:rPr lang="ru-RU" sz="2000" b="1" dirty="0">
                <a:solidFill>
                  <a:prstClr val="black"/>
                </a:solidFill>
              </a:rPr>
              <a:t> дар </a:t>
            </a:r>
            <a:r>
              <a:rPr lang="ru-RU" sz="2000" b="1" dirty="0" err="1">
                <a:solidFill>
                  <a:prstClr val="black"/>
                </a:solidFill>
              </a:rPr>
              <a:t>найкращий</a:t>
            </a:r>
            <a:r>
              <a:rPr lang="ru-RU" sz="2000" b="1" dirty="0">
                <a:solidFill>
                  <a:prstClr val="black"/>
                </a:solidFill>
              </a:rPr>
              <a:t>? </a:t>
            </a:r>
            <a:r>
              <a:rPr lang="ru-RU" sz="2000" b="1" dirty="0" err="1">
                <a:solidFill>
                  <a:prstClr val="black"/>
                </a:solidFill>
              </a:rPr>
              <a:t>Жоден</a:t>
            </a:r>
            <a:r>
              <a:rPr lang="ru-RU" sz="2000" b="1" dirty="0">
                <a:solidFill>
                  <a:prstClr val="black"/>
                </a:solidFill>
              </a:rPr>
              <a:t>! </a:t>
            </a:r>
            <a:r>
              <a:rPr lang="ru-RU" sz="2000" b="1" dirty="0" err="1">
                <a:solidFill>
                  <a:prstClr val="black"/>
                </a:solidFill>
              </a:rPr>
              <a:t>Чому</a:t>
            </a:r>
            <a:r>
              <a:rPr lang="ru-RU" sz="20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931619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Вирішивши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перші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проблеми</a:t>
            </a:r>
            <a:r>
              <a:rPr lang="ru-RU" sz="2000" b="1" dirty="0">
                <a:solidFill>
                  <a:prstClr val="black"/>
                </a:solidFill>
              </a:rPr>
              <a:t>, Павло </a:t>
            </a:r>
            <a:r>
              <a:rPr lang="ru-RU" sz="2000" b="1" dirty="0" err="1">
                <a:solidFill>
                  <a:prstClr val="black"/>
                </a:solidFill>
              </a:rPr>
              <a:t>показує</a:t>
            </a:r>
            <a:r>
              <a:rPr lang="ru-RU" sz="2000" b="1" dirty="0">
                <a:solidFill>
                  <a:prstClr val="black"/>
                </a:solidFill>
              </a:rPr>
              <a:t>, як </a:t>
            </a:r>
            <a:r>
              <a:rPr lang="ru-RU" sz="2000" b="1" dirty="0" err="1">
                <a:solidFill>
                  <a:prstClr val="black"/>
                </a:solidFill>
              </a:rPr>
              <a:t>духовні</a:t>
            </a:r>
            <a:r>
              <a:rPr lang="ru-RU" sz="2000" b="1" dirty="0">
                <a:solidFill>
                  <a:prstClr val="black"/>
                </a:solidFill>
              </a:rPr>
              <a:t> дари </a:t>
            </a:r>
            <a:r>
              <a:rPr lang="ru-RU" sz="2000" b="1" dirty="0" err="1">
                <a:solidFill>
                  <a:prstClr val="black"/>
                </a:solidFill>
              </a:rPr>
              <a:t>перетворюються</a:t>
            </a:r>
            <a:r>
              <a:rPr lang="ru-RU" sz="2000" b="1" dirty="0">
                <a:solidFill>
                  <a:prstClr val="black"/>
                </a:solidFill>
              </a:rPr>
              <a:t> з </a:t>
            </a:r>
            <a:r>
              <a:rPr lang="ru-RU" sz="2000" b="1" dirty="0" err="1">
                <a:solidFill>
                  <a:prstClr val="black"/>
                </a:solidFill>
              </a:rPr>
              <a:t>проблеми</a:t>
            </a:r>
            <a:r>
              <a:rPr lang="ru-RU" sz="2000" b="1" dirty="0">
                <a:solidFill>
                  <a:prstClr val="black"/>
                </a:solidFill>
              </a:rPr>
              <a:t> на </a:t>
            </a:r>
            <a:r>
              <a:rPr lang="ru-RU" sz="2000" b="1" dirty="0" err="1">
                <a:solidFill>
                  <a:prstClr val="black"/>
                </a:solidFill>
              </a:rPr>
              <a:t>засіб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єднання</a:t>
            </a:r>
            <a:r>
              <a:rPr lang="ru-RU" sz="2000" b="1" dirty="0">
                <a:solidFill>
                  <a:prstClr val="black"/>
                </a:solidFill>
              </a:rPr>
              <a:t> (1 Кор. 12–14).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323505" y="572707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ДУХОВНІ </a:t>
            </a:r>
          </a:p>
          <a:p>
            <a:pPr algn="ctr"/>
            <a:r>
              <a:rPr lang="uk-U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ДАРИ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БАГАТО ДАРІВ, ОДИН ДАРУВАЛЬНИК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Дари є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різноманітні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а Дух – той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самий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Коринтянам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000" b="1" dirty="0" err="1"/>
              <a:t>Хто</a:t>
            </a:r>
            <a:r>
              <a:rPr lang="ru-RU" sz="2000" b="1" dirty="0"/>
              <a:t> </a:t>
            </a:r>
            <a:r>
              <a:rPr lang="ru-RU" sz="2000" b="1" dirty="0" err="1"/>
              <a:t>дарує</a:t>
            </a:r>
            <a:r>
              <a:rPr lang="ru-RU" sz="2000" b="1" dirty="0"/>
              <a:t> </a:t>
            </a:r>
            <a:r>
              <a:rPr lang="ru-RU" sz="2000" b="1" dirty="0" err="1"/>
              <a:t>духовні</a:t>
            </a:r>
            <a:r>
              <a:rPr lang="ru-RU" sz="2000" b="1" dirty="0"/>
              <a:t> дари? (1 Кор. 12:4–6)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127730"/>
              </p:ext>
            </p:extLst>
          </p:nvPr>
        </p:nvGraphicFramePr>
        <p:xfrm>
          <a:off x="247649" y="1503174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</a:t>
                      </a:r>
                      <a:r>
                        <a:rPr lang="uk-UA" sz="2000" b="1" dirty="0" err="1"/>
                        <a:t>Кор</a:t>
                      </a:r>
                      <a:r>
                        <a:rPr lang="es-ES" sz="2000" b="1" dirty="0"/>
                        <a:t>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uk-UA" sz="2000" b="1" dirty="0"/>
                        <a:t>Існує різноманітність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/>
                        <a:t>дари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uk-UA" sz="2000" b="1" dirty="0"/>
                        <a:t>але</a:t>
                      </a:r>
                      <a:endParaRPr lang="es-ES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000" b="1" dirty="0"/>
                        <a:t>Дух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uk-UA" sz="2000" b="1" dirty="0"/>
                        <a:t>Той самий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</a:t>
                      </a:r>
                      <a:r>
                        <a:rPr lang="uk-UA" sz="2000" b="1" dirty="0"/>
                        <a:t>К</a:t>
                      </a:r>
                      <a:r>
                        <a:rPr lang="es-ES" sz="2000" b="1" dirty="0"/>
                        <a:t>o</a:t>
                      </a:r>
                      <a:r>
                        <a:rPr lang="uk-UA" sz="2000" b="1" dirty="0"/>
                        <a:t>р</a:t>
                      </a:r>
                      <a:r>
                        <a:rPr lang="es-ES" sz="2000" b="1" dirty="0"/>
                        <a:t>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/>
                        <a:t>служіння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/>
                        <a:t>Господь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 dirty="0"/>
                        <a:t>1</a:t>
                      </a:r>
                      <a:r>
                        <a:rPr lang="uk-UA" sz="2000" b="1" dirty="0" err="1"/>
                        <a:t>Кор</a:t>
                      </a:r>
                      <a:r>
                        <a:rPr lang="es-ES" sz="2000" b="1" dirty="0"/>
                        <a:t>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/>
                        <a:t>Діяльність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b="1" dirty="0"/>
                        <a:t>Бог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079064"/>
            <a:ext cx="8436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Щоб допомогти нам зрозуміти зв'язок між духовними дарами та їхнім Дарівником, Павло використовує три терміни для їх визначення, підкреслюючи їхню різноманітність: дари; служіння; та діяльність.</a:t>
            </a:r>
            <a:endParaRPr lang="es-ES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1921710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57612" y="2807534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accent2">
                    <a:lumMod val="50000"/>
                  </a:schemeClr>
                </a:solidFill>
              </a:rPr>
              <a:t>Духовні дари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028226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818800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accent4">
                    <a:lumMod val="50000"/>
                  </a:schemeClr>
                </a:solidFill>
              </a:rPr>
              <a:t>Дарувальник</a:t>
            </a:r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303786"/>
            <a:ext cx="55518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Але Бог не </a:t>
            </a:r>
            <a:r>
              <a:rPr lang="ru-RU" sz="2000" b="1" dirty="0" err="1"/>
              <a:t>дарує</a:t>
            </a:r>
            <a:r>
              <a:rPr lang="ru-RU" sz="2000" b="1" dirty="0"/>
              <a:t> дари так, як </a:t>
            </a:r>
            <a:r>
              <a:rPr lang="ru-RU" sz="2000" b="1" dirty="0" err="1"/>
              <a:t>це</a:t>
            </a:r>
            <a:r>
              <a:rPr lang="ru-RU" sz="2000" b="1" dirty="0"/>
              <a:t> робили греко-</a:t>
            </a:r>
            <a:r>
              <a:rPr lang="ru-RU" sz="2000" b="1" dirty="0" err="1"/>
              <a:t>римські</a:t>
            </a:r>
            <a:r>
              <a:rPr lang="ru-RU" sz="2000" b="1" dirty="0"/>
              <a:t> «боги» (1 Кор. 12:2). </a:t>
            </a:r>
            <a:r>
              <a:rPr lang="ru-RU" sz="2000" b="1" dirty="0" err="1"/>
              <a:t>Немає</a:t>
            </a:r>
            <a:r>
              <a:rPr lang="ru-RU" sz="2000" b="1" dirty="0"/>
              <a:t> </a:t>
            </a:r>
            <a:r>
              <a:rPr lang="ru-RU" sz="2000" b="1" dirty="0" err="1"/>
              <a:t>екстазу</a:t>
            </a:r>
            <a:r>
              <a:rPr lang="ru-RU" sz="2000" b="1" dirty="0"/>
              <a:t>, </a:t>
            </a:r>
            <a:r>
              <a:rPr lang="ru-RU" sz="2000" b="1" dirty="0" err="1"/>
              <a:t>ані</a:t>
            </a:r>
            <a:r>
              <a:rPr lang="ru-RU" sz="2000" b="1" dirty="0"/>
              <a:t> </a:t>
            </a:r>
            <a:r>
              <a:rPr lang="ru-RU" sz="2000" b="1" dirty="0" err="1"/>
              <a:t>ієрархічного</a:t>
            </a:r>
            <a:r>
              <a:rPr lang="ru-RU" sz="2000" b="1" dirty="0"/>
              <a:t> </a:t>
            </a:r>
            <a:r>
              <a:rPr lang="ru-RU" sz="2000" b="1" dirty="0" err="1"/>
              <a:t>відбору</a:t>
            </a:r>
            <a:r>
              <a:rPr lang="ru-RU" sz="2000" b="1" dirty="0"/>
              <a:t> тих, кому </a:t>
            </a:r>
            <a:r>
              <a:rPr lang="ru-RU" sz="2000" b="1" dirty="0" err="1"/>
              <a:t>даруються</a:t>
            </a:r>
            <a:r>
              <a:rPr lang="ru-RU" sz="2000" b="1" dirty="0"/>
              <a:t> дари (як, </a:t>
            </a:r>
            <a:r>
              <a:rPr lang="ru-RU" sz="2000" b="1" dirty="0" err="1"/>
              <a:t>наприклад</a:t>
            </a:r>
            <a:r>
              <a:rPr lang="ru-RU" sz="2000" b="1" dirty="0"/>
              <a:t>, </a:t>
            </a:r>
            <a:r>
              <a:rPr lang="ru-RU" sz="2000" b="1" dirty="0" err="1"/>
              <a:t>жриці</a:t>
            </a:r>
            <a:r>
              <a:rPr lang="ru-RU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436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Однак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Дарувальник</a:t>
            </a:r>
            <a:r>
              <a:rPr lang="ru-RU" sz="2000" b="1" dirty="0">
                <a:solidFill>
                  <a:prstClr val="black"/>
                </a:solidFill>
              </a:rPr>
              <a:t> є </a:t>
            </a:r>
            <a:r>
              <a:rPr lang="ru-RU" sz="2000" b="1" dirty="0" err="1">
                <a:solidFill>
                  <a:prstClr val="black"/>
                </a:solidFill>
              </a:rPr>
              <a:t>лише</a:t>
            </a:r>
            <a:r>
              <a:rPr lang="ru-RU" sz="2000" b="1" dirty="0">
                <a:solidFill>
                  <a:prstClr val="black"/>
                </a:solidFill>
              </a:rPr>
              <a:t> Один: Дух [</a:t>
            </a:r>
            <a:r>
              <a:rPr lang="ru-RU" sz="2000" b="1" dirty="0" err="1">
                <a:solidFill>
                  <a:prstClr val="black"/>
                </a:solidFill>
              </a:rPr>
              <a:t>Святий</a:t>
            </a:r>
            <a:r>
              <a:rPr lang="ru-RU" sz="2000" b="1" dirty="0">
                <a:solidFill>
                  <a:prstClr val="black"/>
                </a:solidFill>
              </a:rPr>
              <a:t>]; Господь [</a:t>
            </a:r>
            <a:r>
              <a:rPr lang="ru-RU" sz="2000" b="1" dirty="0" err="1">
                <a:solidFill>
                  <a:prstClr val="black"/>
                </a:solidFill>
              </a:rPr>
              <a:t>Ісус</a:t>
            </a:r>
            <a:r>
              <a:rPr lang="ru-RU" sz="2000" b="1" dirty="0">
                <a:solidFill>
                  <a:prstClr val="black"/>
                </a:solidFill>
              </a:rPr>
              <a:t>]; і Бог [</a:t>
            </a:r>
            <a:r>
              <a:rPr lang="ru-RU" sz="2000" b="1" dirty="0" err="1">
                <a:solidFill>
                  <a:prstClr val="black"/>
                </a:solidFill>
              </a:rPr>
              <a:t>Отець</a:t>
            </a:r>
            <a:r>
              <a:rPr lang="ru-RU" sz="2000" b="1" dirty="0">
                <a:solidFill>
                  <a:prstClr val="black"/>
                </a:solidFill>
              </a:rPr>
              <a:t>]. </a:t>
            </a:r>
            <a:r>
              <a:rPr lang="ru-RU" sz="2000" b="1" dirty="0" err="1">
                <a:solidFill>
                  <a:prstClr val="black"/>
                </a:solidFill>
              </a:rPr>
              <a:t>Тобто</a:t>
            </a:r>
            <a:r>
              <a:rPr lang="ru-RU" sz="2000" b="1" dirty="0">
                <a:solidFill>
                  <a:prstClr val="black"/>
                </a:solidFill>
              </a:rPr>
              <a:t>: Божество,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діє</a:t>
            </a:r>
            <a:r>
              <a:rPr lang="ru-RU" sz="2000" b="1" dirty="0">
                <a:solidFill>
                  <a:prstClr val="black"/>
                </a:solidFill>
              </a:rPr>
              <a:t> в </a:t>
            </a:r>
            <a:r>
              <a:rPr lang="ru-RU" sz="2000" b="1" dirty="0" err="1">
                <a:solidFill>
                  <a:prstClr val="black"/>
                </a:solidFill>
              </a:rPr>
              <a:t>єдності</a:t>
            </a:r>
            <a:r>
              <a:rPr lang="ru-RU" sz="2000" b="1" dirty="0">
                <a:solidFill>
                  <a:prstClr val="black"/>
                </a:solidFill>
              </a:rPr>
              <a:t> (</a:t>
            </a:r>
            <a:r>
              <a:rPr lang="ru-RU" sz="2000" b="1" dirty="0" err="1">
                <a:solidFill>
                  <a:prstClr val="black"/>
                </a:solidFill>
              </a:rPr>
              <a:t>Ів</a:t>
            </a:r>
            <a:r>
              <a:rPr lang="ru-RU" sz="2000" b="1" dirty="0">
                <a:solidFill>
                  <a:prstClr val="black"/>
                </a:solidFill>
              </a:rPr>
              <a:t>.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276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Чому</a:t>
            </a:r>
            <a:r>
              <a:rPr lang="ru-RU" sz="2000" b="1" dirty="0"/>
              <a:t> Бог </a:t>
            </a:r>
            <a:r>
              <a:rPr lang="ru-RU" sz="2000" b="1" dirty="0" err="1"/>
              <a:t>дарує</a:t>
            </a:r>
            <a:r>
              <a:rPr lang="ru-RU" sz="2000" b="1" dirty="0"/>
              <a:t> </a:t>
            </a:r>
            <a:r>
              <a:rPr lang="ru-RU" sz="2000" b="1" dirty="0" err="1"/>
              <a:t>різні</a:t>
            </a:r>
            <a:r>
              <a:rPr lang="ru-RU" sz="2000" b="1" dirty="0"/>
              <a:t> дари </a:t>
            </a:r>
            <a:r>
              <a:rPr lang="ru-RU" sz="2000" b="1" dirty="0" err="1"/>
              <a:t>різним</a:t>
            </a:r>
            <a:r>
              <a:rPr lang="ru-RU" sz="2000" b="1" dirty="0"/>
              <a:t> людям? (1 Кор.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696065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БАГАТО ДАРІВ, ОДИН ДАРУВАЛЬНИК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Дари є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різноманітні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а Дух – той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самий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uk-UA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Коринтянам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1957165"/>
            <a:ext cx="4276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Духовні</a:t>
            </a:r>
            <a:r>
              <a:rPr lang="ru-RU" sz="2000" b="1" dirty="0">
                <a:solidFill>
                  <a:prstClr val="black"/>
                </a:solidFill>
              </a:rPr>
              <a:t> дари </a:t>
            </a:r>
            <a:r>
              <a:rPr lang="ru-RU" sz="2000" b="1" dirty="0" err="1">
                <a:solidFill>
                  <a:prstClr val="black"/>
                </a:solidFill>
              </a:rPr>
              <a:t>використовуються</a:t>
            </a:r>
            <a:r>
              <a:rPr lang="ru-RU" sz="2000" b="1" dirty="0">
                <a:solidFill>
                  <a:prstClr val="black"/>
                </a:solidFill>
              </a:rPr>
              <a:t> «на благо» Церкви. </a:t>
            </a:r>
            <a:r>
              <a:rPr lang="ru-RU" sz="2000" b="1" dirty="0" err="1">
                <a:solidFill>
                  <a:prstClr val="black"/>
                </a:solidFill>
              </a:rPr>
              <a:t>Тільки</a:t>
            </a:r>
            <a:r>
              <a:rPr lang="ru-RU" sz="2000" b="1" dirty="0">
                <a:solidFill>
                  <a:prstClr val="black"/>
                </a:solidFill>
              </a:rPr>
              <a:t> Бог </a:t>
            </a:r>
            <a:r>
              <a:rPr lang="ru-RU" sz="2000" b="1" dirty="0" err="1">
                <a:solidFill>
                  <a:prstClr val="black"/>
                </a:solidFill>
              </a:rPr>
              <a:t>знає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саме</a:t>
            </a:r>
            <a:r>
              <a:rPr lang="ru-RU" sz="2000" b="1" dirty="0">
                <a:solidFill>
                  <a:prstClr val="black"/>
                </a:solidFill>
              </a:rPr>
              <a:t> люди </a:t>
            </a:r>
            <a:r>
              <a:rPr lang="ru-RU" sz="2000" b="1" dirty="0" err="1">
                <a:solidFill>
                  <a:prstClr val="black"/>
                </a:solidFill>
              </a:rPr>
              <a:t>можуть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використовувати</a:t>
            </a:r>
            <a:r>
              <a:rPr lang="ru-RU" sz="2000" b="1" dirty="0">
                <a:solidFill>
                  <a:prstClr val="black"/>
                </a:solidFill>
              </a:rPr>
              <a:t> той </a:t>
            </a:r>
            <a:r>
              <a:rPr lang="ru-RU" sz="2000" b="1" dirty="0" err="1">
                <a:solidFill>
                  <a:prstClr val="black"/>
                </a:solidFill>
              </a:rPr>
              <a:t>чи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інший</a:t>
            </a:r>
            <a:r>
              <a:rPr lang="ru-RU" sz="2000" b="1" dirty="0">
                <a:solidFill>
                  <a:prstClr val="black"/>
                </a:solidFill>
              </a:rPr>
              <a:t> дар для </a:t>
            </a:r>
            <a:r>
              <a:rPr lang="ru-RU" sz="2000" b="1" dirty="0" err="1">
                <a:solidFill>
                  <a:prstClr val="black"/>
                </a:solidFill>
              </a:rPr>
              <a:t>досягнення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цієї</a:t>
            </a:r>
            <a:r>
              <a:rPr lang="ru-RU" sz="2000" b="1" dirty="0">
                <a:solidFill>
                  <a:prstClr val="black"/>
                </a:solidFill>
              </a:rPr>
              <a:t> мети.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uk-UA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БАГАТО ЧЛЕНІВ, ОДНЕ ТІЛО</a:t>
            </a:r>
            <a:endParaRPr lang="es-ES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як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тіло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одне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але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має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багато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членів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так і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всі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члени: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хоч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їх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багато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становлять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[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одне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] </a:t>
            </a:r>
            <a:r>
              <a:rPr lang="ru-RU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тіло</a:t>
            </a:r>
            <a:r>
              <a:rPr lang="ru-RU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– так і Христос.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uk-UA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Коринтянам</a:t>
            </a:r>
            <a:r>
              <a:rPr lang="uk-UA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38958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Бог </a:t>
            </a:r>
            <a:r>
              <a:rPr lang="ru-RU" sz="2000" b="1" dirty="0" err="1"/>
              <a:t>єдиний</a:t>
            </a:r>
            <a:r>
              <a:rPr lang="ru-RU" sz="2000" b="1" dirty="0"/>
              <a:t>, але </a:t>
            </a:r>
            <a:r>
              <a:rPr lang="ru-RU" sz="2000" b="1" dirty="0" err="1"/>
              <a:t>кожна</a:t>
            </a:r>
            <a:r>
              <a:rPr lang="ru-RU" sz="2000" b="1" dirty="0"/>
              <a:t> Особа Божества </a:t>
            </a:r>
            <a:r>
              <a:rPr lang="ru-RU" sz="2000" b="1" dirty="0" err="1"/>
              <a:t>виконує</a:t>
            </a:r>
            <a:r>
              <a:rPr lang="ru-RU" sz="2000" b="1" dirty="0"/>
              <a:t> свою </a:t>
            </a:r>
            <a:r>
              <a:rPr lang="ru-RU" sz="2000" b="1" dirty="0" err="1"/>
              <a:t>власну</a:t>
            </a:r>
            <a:r>
              <a:rPr lang="ru-RU" sz="2000" b="1" dirty="0"/>
              <a:t> </a:t>
            </a:r>
            <a:r>
              <a:rPr lang="ru-RU" sz="2000" b="1" dirty="0" err="1"/>
              <a:t>функцію</a:t>
            </a:r>
            <a:r>
              <a:rPr lang="ru-RU" sz="2000" b="1" dirty="0"/>
              <a:t>. Так само і </a:t>
            </a:r>
            <a:r>
              <a:rPr lang="ru-RU" sz="2000" b="1" dirty="0" err="1"/>
              <a:t>церква</a:t>
            </a:r>
            <a:r>
              <a:rPr lang="ru-RU" sz="2000" b="1" dirty="0"/>
              <a:t> </a:t>
            </a:r>
            <a:r>
              <a:rPr lang="ru-RU" sz="2000" b="1" dirty="0" err="1"/>
              <a:t>єдина</a:t>
            </a:r>
            <a:r>
              <a:rPr lang="ru-RU" sz="2000" b="1" dirty="0"/>
              <a:t>, але </a:t>
            </a:r>
            <a:r>
              <a:rPr lang="ru-RU" sz="2000" b="1" dirty="0" err="1"/>
              <a:t>кожна</a:t>
            </a:r>
            <a:r>
              <a:rPr lang="ru-RU" sz="2000" b="1" dirty="0"/>
              <a:t> </a:t>
            </a:r>
            <a:r>
              <a:rPr lang="ru-RU" sz="2000" b="1" dirty="0" err="1"/>
              <a:t>її</a:t>
            </a:r>
            <a:r>
              <a:rPr lang="ru-RU" sz="2000" b="1" dirty="0"/>
              <a:t> </a:t>
            </a:r>
            <a:r>
              <a:rPr lang="ru-RU" sz="2000" b="1" dirty="0" err="1"/>
              <a:t>складова</a:t>
            </a:r>
            <a:r>
              <a:rPr lang="ru-RU" sz="2000" b="1" dirty="0"/>
              <a:t> </a:t>
            </a:r>
            <a:r>
              <a:rPr lang="ru-RU" sz="2000" b="1" dirty="0" err="1"/>
              <a:t>виконує</a:t>
            </a:r>
            <a:r>
              <a:rPr lang="ru-RU" sz="2000" b="1" dirty="0"/>
              <a:t> свою </a:t>
            </a:r>
            <a:r>
              <a:rPr lang="ru-RU" sz="2000" b="1" dirty="0" err="1"/>
              <a:t>власну</a:t>
            </a:r>
            <a:r>
              <a:rPr lang="ru-RU" sz="2000" b="1" dirty="0"/>
              <a:t> </a:t>
            </a:r>
            <a:r>
              <a:rPr lang="ru-RU" sz="2000" b="1" dirty="0" err="1"/>
              <a:t>функцію</a:t>
            </a:r>
            <a:r>
              <a:rPr lang="ru-RU" sz="2000" b="1" dirty="0"/>
              <a:t> як </a:t>
            </a:r>
            <a:r>
              <a:rPr lang="ru-RU" sz="2000" b="1" dirty="0" err="1"/>
              <a:t>частина</a:t>
            </a:r>
            <a:r>
              <a:rPr lang="ru-RU" sz="2000" b="1" dirty="0"/>
              <a:t> </a:t>
            </a:r>
            <a:r>
              <a:rPr lang="ru-RU" sz="2000" b="1" dirty="0" err="1"/>
              <a:t>Тіла</a:t>
            </a:r>
            <a:r>
              <a:rPr lang="ru-RU" sz="2000" b="1" dirty="0"/>
              <a:t> Христового на </a:t>
            </a:r>
            <a:r>
              <a:rPr lang="ru-RU" sz="2000" b="1" dirty="0" err="1"/>
              <a:t>Землі</a:t>
            </a:r>
            <a:r>
              <a:rPr lang="ru-RU" sz="2000" b="1" dirty="0"/>
              <a:t> (1 Кор. 12:12–13).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43951" y="5565828"/>
            <a:ext cx="62173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Це означає, що всі необхідні; що ніхто не важливіший за іншого; що всі повинні дбати про благо інших; і що всі повинні прагнути єдності Церкви (1 </a:t>
            </a:r>
            <a:r>
              <a:rPr lang="uk-UA" sz="2000" b="1" dirty="0" err="1"/>
              <a:t>Кор</a:t>
            </a:r>
            <a:r>
              <a:rPr lang="uk-UA" sz="2000" b="1" dirty="0"/>
              <a:t>. 12:15–27).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10386" y="4633613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43147"/>
            <a:ext cx="66859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Павло використовує порівняння людського тіла з церквою, щоб підкреслити єдність у різноманітності. Око має «дар» зору, а вухо — ні. Проте вони доповнюють одне одного, працюючи разом. Так само й у церкві кожен виконує свою справу відповідно до отриманих дарів (1 </a:t>
            </a:r>
            <a:r>
              <a:rPr lang="uk-UA" sz="2000" b="1" dirty="0" err="1">
                <a:solidFill>
                  <a:prstClr val="black"/>
                </a:solidFill>
              </a:rPr>
              <a:t>Кор</a:t>
            </a:r>
            <a:r>
              <a:rPr lang="uk-UA" sz="2000" b="1" dirty="0">
                <a:solidFill>
                  <a:prstClr val="black"/>
                </a:solidFill>
              </a:rPr>
              <a:t>. 12:28–30).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ОБ'ЄДНУЮЧИЙ ЕЛЕМЕНТ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201991"/>
              </p:ext>
            </p:extLst>
          </p:nvPr>
        </p:nvGraphicFramePr>
        <p:xfrm>
          <a:off x="6249003" y="1160138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ДОСКОНАЛІСТЬ ЛЮБОВІ</a:t>
            </a:r>
            <a:endParaRPr lang="es-ES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Тож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ревно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дбайте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про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більші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дари, а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далі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я вам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показую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ще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кращий</a:t>
            </a:r>
            <a:r>
              <a:rPr lang="ru-RU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шлях.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endParaRPr lang="uk-UA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uk-UA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 </a:t>
            </a:r>
            <a:r>
              <a:rPr lang="uk-UA" sz="1400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</a:t>
            </a:r>
            <a:r>
              <a:rPr lang="es-E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460688"/>
            <a:ext cx="3114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Любов</a:t>
            </a:r>
            <a:r>
              <a:rPr lang="ru-RU" sz="2000" b="1" dirty="0"/>
              <a:t> — </a:t>
            </a:r>
            <a:r>
              <a:rPr lang="ru-RU" sz="2000" b="1" dirty="0" err="1"/>
              <a:t>це</a:t>
            </a:r>
            <a:r>
              <a:rPr lang="ru-RU" sz="2000" b="1" dirty="0"/>
              <a:t> не дар, а «шлях… </a:t>
            </a:r>
            <a:r>
              <a:rPr lang="ru-RU" sz="2000" b="1" dirty="0" err="1"/>
              <a:t>найдосконаліший</a:t>
            </a:r>
            <a:r>
              <a:rPr lang="ru-RU" sz="2000" b="1" dirty="0"/>
              <a:t>» (1 Кор. 12:31).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плід</a:t>
            </a:r>
            <a:r>
              <a:rPr lang="ru-RU" sz="2000" b="1" dirty="0"/>
              <a:t> Святого Духа в </a:t>
            </a:r>
            <a:r>
              <a:rPr lang="ru-RU" sz="2000" b="1" dirty="0" err="1"/>
              <a:t>житті</a:t>
            </a:r>
            <a:r>
              <a:rPr lang="ru-RU" sz="2000" b="1" dirty="0"/>
              <a:t> </a:t>
            </a:r>
            <a:r>
              <a:rPr lang="ru-RU" sz="2000" b="1" dirty="0" err="1"/>
              <a:t>віруючого</a:t>
            </a:r>
            <a:r>
              <a:rPr lang="ru-RU" sz="2000" b="1" dirty="0"/>
              <a:t> (Гал. 5:22). </a:t>
            </a:r>
            <a:r>
              <a:rPr lang="ru-RU" sz="2000" b="1" dirty="0" err="1"/>
              <a:t>Духовні</a:t>
            </a:r>
            <a:r>
              <a:rPr lang="ru-RU" sz="2000" b="1" dirty="0"/>
              <a:t> дари </a:t>
            </a:r>
            <a:r>
              <a:rPr lang="ru-RU" sz="2000" b="1" dirty="0" err="1"/>
              <a:t>можна</a:t>
            </a:r>
            <a:r>
              <a:rPr lang="ru-RU" sz="2000" b="1" dirty="0"/>
              <a:t> правильно </a:t>
            </a:r>
            <a:r>
              <a:rPr lang="ru-RU" sz="2000" b="1" dirty="0" err="1"/>
              <a:t>використовувати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через </a:t>
            </a:r>
            <a:r>
              <a:rPr lang="ru-RU" sz="2000" b="1" dirty="0" err="1"/>
              <a:t>любов</a:t>
            </a:r>
            <a:r>
              <a:rPr lang="ru-RU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-10126" y="4549616"/>
            <a:ext cx="65603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Дар мов без любові — це «мідь дзвінка чи </a:t>
            </a:r>
            <a:r>
              <a:rPr lang="uk-UA" sz="2000" b="1" dirty="0" err="1"/>
              <a:t>цимбал</a:t>
            </a:r>
            <a:r>
              <a:rPr lang="uk-UA" sz="2000" b="1" dirty="0"/>
              <a:t> дзвонить». Дар пророцтва, дар знання та дар віри без любові — ніщо. Дар щедрості та дар мучеництва без любові нічого не варті (1 </a:t>
            </a:r>
            <a:r>
              <a:rPr lang="uk-UA" sz="2000" b="1" dirty="0" err="1"/>
              <a:t>Кор</a:t>
            </a:r>
            <a:r>
              <a:rPr lang="uk-UA" sz="2000" b="1" dirty="0"/>
              <a:t>. 13:1-3).</a:t>
            </a:r>
            <a:endParaRPr lang="es-ES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5873055"/>
            <a:ext cx="63722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1-е </a:t>
            </a:r>
            <a:r>
              <a:rPr lang="ru-RU" sz="2000" b="1" dirty="0" err="1">
                <a:solidFill>
                  <a:prstClr val="black"/>
                </a:solidFill>
              </a:rPr>
              <a:t>Послання</a:t>
            </a:r>
            <a:r>
              <a:rPr lang="ru-RU" sz="2000" b="1" dirty="0">
                <a:solidFill>
                  <a:prstClr val="black"/>
                </a:solidFill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</a:rPr>
              <a:t>Коринтян</a:t>
            </a:r>
            <a:r>
              <a:rPr lang="ru-RU" sz="2000" b="1" dirty="0">
                <a:solidFill>
                  <a:prstClr val="black"/>
                </a:solidFill>
              </a:rPr>
              <a:t> 13:4–7 </a:t>
            </a:r>
            <a:r>
              <a:rPr lang="ru-RU" sz="2000" b="1" dirty="0" err="1">
                <a:solidFill>
                  <a:prstClr val="black"/>
                </a:solidFill>
              </a:rPr>
              <a:t>містить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надійні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настанови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щодо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належної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поведінки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під</a:t>
            </a:r>
            <a:r>
              <a:rPr lang="ru-RU" sz="2000" b="1" dirty="0">
                <a:solidFill>
                  <a:prstClr val="black"/>
                </a:solidFill>
              </a:rPr>
              <a:t> час </a:t>
            </a:r>
            <a:r>
              <a:rPr lang="ru-RU" sz="2000" b="1" dirty="0" err="1">
                <a:solidFill>
                  <a:prstClr val="black"/>
                </a:solidFill>
              </a:rPr>
              <a:t>використання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дарів</a:t>
            </a:r>
            <a:r>
              <a:rPr lang="ru-RU" sz="2000" b="1" dirty="0">
                <a:solidFill>
                  <a:prstClr val="black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1328</Words>
  <Application>Microsoft Office PowerPoint</Application>
  <PresentationFormat>Panorámica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Aptos Display</vt:lpstr>
      <vt:lpstr>Arial</vt:lpstr>
      <vt:lpstr>Comic Sans MS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Sergio</dc:creator>
  <cp:lastModifiedBy>Isabel Laveda</cp:lastModifiedBy>
  <cp:revision>87</cp:revision>
  <dcterms:created xsi:type="dcterms:W3CDTF">2026-07-08T13:31:31Z</dcterms:created>
  <dcterms:modified xsi:type="dcterms:W3CDTF">2026-08-06T14:20:31Z</dcterms:modified>
</cp:coreProperties>
</file>