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9" r:id="rId2"/>
    <p:sldId id="265" r:id="rId3"/>
    <p:sldId id="270" r:id="rId4"/>
    <p:sldId id="271" r:id="rId5"/>
    <p:sldId id="260" r:id="rId6"/>
    <p:sldId id="274" r:id="rId7"/>
    <p:sldId id="275" r:id="rId8"/>
    <p:sldId id="276" r:id="rId9"/>
    <p:sldId id="272" r:id="rId10"/>
    <p:sldId id="279" r:id="rId11"/>
    <p:sldId id="280" r:id="rId12"/>
    <p:sldId id="267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746" autoAdjust="0"/>
  </p:normalViewPr>
  <p:slideViewPr>
    <p:cSldViewPr snapToGrid="0">
      <p:cViewPr varScale="1">
        <p:scale>
          <a:sx n="35" d="100"/>
          <a:sy n="35" d="100"/>
        </p:scale>
        <p:origin x="5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uk-UA" sz="2400" b="1" dirty="0">
              <a:solidFill>
                <a:schemeClr val="bg2">
                  <a:lumMod val="50000"/>
                </a:schemeClr>
              </a:solidFill>
            </a:rPr>
            <a:t>Воскресіння Ісуса</a:t>
          </a:r>
          <a:endParaRPr lang="ru-UA" sz="2400" b="1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було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воскресіння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історичним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фактом?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(1-е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uk-UA" sz="2400" b="1" dirty="0">
              <a:solidFill>
                <a:schemeClr val="accent3">
                  <a:lumMod val="50000"/>
                </a:schemeClr>
              </a:solidFill>
            </a:rPr>
            <a:t>Наслідки воскресіння Ісуса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якби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Христос не воскрес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із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мертвих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гарантує воскресіння?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uk-UA" sz="2400" b="1" dirty="0">
              <a:solidFill>
                <a:schemeClr val="accent5">
                  <a:lumMod val="50000"/>
                </a:schemeClr>
              </a:solidFill>
            </a:rPr>
            <a:t>Наше воскресіння</a:t>
          </a: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якому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тілі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ми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воскреснемо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15:35–49)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uk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Коли ми воскреснемо?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15:50–58)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 проповідується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 отримують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цьому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продовжують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наполегливо</a:t>
          </a:r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працювати</a:t>
          </a:r>
          <a:endParaRPr lang="ru-U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Отримується спасіння</a:t>
          </a:r>
          <a:endParaRPr lang="ru-UA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15218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99501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20657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effectLst/>
            </a:rPr>
            <a:t>Христос помер за </a:t>
          </a:r>
          <a:r>
            <a:rPr lang="ru-RU" sz="2000" b="1" dirty="0" err="1">
              <a:solidFill>
                <a:schemeClr val="tx1"/>
              </a:solidFill>
              <a:effectLst/>
            </a:rPr>
            <a:t>наші</a:t>
          </a:r>
          <a:r>
            <a:rPr lang="ru-RU" sz="2000" b="1" dirty="0">
              <a:solidFill>
                <a:schemeClr val="tx1"/>
              </a:solidFill>
              <a:effectLst/>
            </a:rPr>
            <a:t> </a:t>
          </a:r>
          <a:r>
            <a:rPr lang="ru-RU" sz="2000" b="1" dirty="0" err="1">
              <a:solidFill>
                <a:schemeClr val="tx1"/>
              </a:solidFill>
              <a:effectLst/>
            </a:rPr>
            <a:t>гріхи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effectLst/>
            </a:rPr>
            <a:t>Христа поховали</a:t>
          </a:r>
          <a:endParaRPr lang="es-ES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воскрес на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третій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день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uk-UA" sz="2000" b="1" dirty="0">
              <a:solidFill>
                <a:srgbClr val="6B00B4"/>
              </a:solidFill>
            </a:rPr>
            <a:t>Петро та дванадцять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ru-RU" sz="2000" b="1" dirty="0" err="1">
              <a:solidFill>
                <a:srgbClr val="6B00B4"/>
              </a:solidFill>
            </a:rPr>
            <a:t>Більше</a:t>
          </a:r>
          <a:r>
            <a:rPr lang="ru-RU" sz="2000" b="1" dirty="0">
              <a:solidFill>
                <a:srgbClr val="6B00B4"/>
              </a:solidFill>
            </a:rPr>
            <a:t> 500 </a:t>
          </a:r>
          <a:r>
            <a:rPr lang="ru-RU" sz="2000" b="1" dirty="0" err="1">
              <a:solidFill>
                <a:srgbClr val="6B00B4"/>
              </a:solidFill>
            </a:rPr>
            <a:t>братів</a:t>
          </a:r>
          <a:r>
            <a:rPr lang="ru-RU" sz="2000" b="1" dirty="0">
              <a:solidFill>
                <a:srgbClr val="6B00B4"/>
              </a:solidFill>
            </a:rPr>
            <a:t> і сестер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uk-UA" sz="2000" b="1" dirty="0">
              <a:solidFill>
                <a:srgbClr val="6B00B4"/>
              </a:solidFill>
            </a:rPr>
            <a:t>Яків та апостоли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uk-UA" sz="2000" b="1" dirty="0">
              <a:solidFill>
                <a:srgbClr val="6B00B4"/>
              </a:solidFill>
            </a:rPr>
            <a:t>Павло 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 custScaleX="120793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 custScaleX="11893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94659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62201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/>
            <a:t>Проповідування</a:t>
          </a:r>
          <a:r>
            <a:rPr lang="ru-RU" sz="2000" b="1" dirty="0"/>
            <a:t> </a:t>
          </a:r>
          <a:r>
            <a:rPr lang="ru-RU" sz="2000" b="1" dirty="0" err="1"/>
            <a:t>Євангелія</a:t>
          </a:r>
          <a:r>
            <a:rPr lang="ru-RU" sz="2000" b="1" dirty="0"/>
            <a:t> є </a:t>
          </a:r>
          <a:r>
            <a:rPr lang="ru-RU" sz="2000" b="1" dirty="0" err="1"/>
            <a:t>марним</a:t>
          </a:r>
          <a:r>
            <a:rPr lang="ru-RU" sz="2000" b="1" dirty="0"/>
            <a:t> [</a:t>
          </a:r>
          <a:r>
            <a:rPr lang="ru-RU" sz="2000" b="1" dirty="0" err="1"/>
            <a:t>позбавленим</a:t>
          </a:r>
          <a:r>
            <a:rPr lang="ru-RU" sz="2000" b="1" dirty="0"/>
            <a:t> </a:t>
          </a:r>
          <a:r>
            <a:rPr lang="ru-RU" sz="2000" b="1" dirty="0" err="1"/>
            <a:t>сенсу</a:t>
          </a:r>
          <a:r>
            <a:rPr lang="ru-RU" sz="2000" b="1" dirty="0"/>
            <a:t>] (1 Кор. 15:14а)</a:t>
          </a:r>
          <a:endParaRPr lang="ru-UA" sz="2000" b="1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Наша </a:t>
          </a:r>
          <a:r>
            <a:rPr lang="ru-RU" sz="2000" b="1" dirty="0" err="1"/>
            <a:t>віра</a:t>
          </a:r>
          <a:r>
            <a:rPr lang="ru-RU" sz="2000" b="1" dirty="0"/>
            <a:t> є </a:t>
          </a:r>
          <a:r>
            <a:rPr lang="ru-RU" sz="2000" b="1" dirty="0" err="1"/>
            <a:t>марною</a:t>
          </a:r>
          <a:r>
            <a:rPr lang="ru-RU" sz="2000" b="1" dirty="0"/>
            <a:t> [</a:t>
          </a:r>
          <a:r>
            <a:rPr lang="ru-RU" sz="2000" b="1" dirty="0" err="1"/>
            <a:t>позбавленою</a:t>
          </a:r>
          <a:r>
            <a:rPr lang="ru-RU" sz="2000" b="1" dirty="0"/>
            <a:t> </a:t>
          </a:r>
          <a:r>
            <a:rPr lang="ru-RU" sz="2000" b="1" dirty="0" err="1"/>
            <a:t>сенсу</a:t>
          </a:r>
          <a:r>
            <a:rPr lang="ru-RU" sz="2000" b="1" dirty="0"/>
            <a:t>] (1 Кор. 15:14б) [безрезультатною] (1 Кор. 15:17а</a:t>
          </a:r>
          <a:endParaRPr lang="ru-UA" sz="2000" b="1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Ми є </a:t>
          </a:r>
          <a:r>
            <a:rPr lang="ru-RU" sz="2000" b="1" dirty="0" err="1"/>
            <a:t>фальшивими</a:t>
          </a:r>
          <a:r>
            <a:rPr lang="ru-RU" sz="2000" b="1" dirty="0"/>
            <a:t> </a:t>
          </a:r>
          <a:r>
            <a:rPr lang="ru-RU" sz="2000" b="1" dirty="0" err="1"/>
            <a:t>свідками</a:t>
          </a:r>
          <a:r>
            <a:rPr lang="ru-RU" sz="2000" b="1" dirty="0"/>
            <a:t> (1 Кор. 15:15)</a:t>
          </a:r>
          <a:endParaRPr lang="ru-UA" sz="2000" b="1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Ми все </a:t>
          </a:r>
          <a:r>
            <a:rPr lang="ru-RU" sz="2000" b="1" dirty="0" err="1"/>
            <a:t>ще</a:t>
          </a:r>
          <a:r>
            <a:rPr lang="ru-RU" sz="2000" b="1" dirty="0"/>
            <a:t> </a:t>
          </a:r>
          <a:r>
            <a:rPr lang="ru-RU" sz="2000" b="1" dirty="0" err="1"/>
            <a:t>перебуваємо</a:t>
          </a:r>
          <a:r>
            <a:rPr lang="ru-RU" sz="2000" b="1" dirty="0"/>
            <a:t> у </a:t>
          </a:r>
          <a:r>
            <a:rPr lang="ru-RU" sz="2000" b="1" dirty="0" err="1"/>
            <a:t>своїх</a:t>
          </a:r>
          <a:r>
            <a:rPr lang="ru-RU" sz="2000" b="1" dirty="0"/>
            <a:t> </a:t>
          </a:r>
          <a:r>
            <a:rPr lang="ru-RU" sz="2000" b="1" dirty="0" err="1"/>
            <a:t>гріхах</a:t>
          </a:r>
          <a:r>
            <a:rPr lang="ru-RU" sz="2000" b="1" dirty="0"/>
            <a:t> (1 Кор. 15:17б)</a:t>
          </a:r>
          <a:r>
            <a:rPr lang="es-ES" sz="2000" b="1" dirty="0"/>
            <a:t>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хто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померли,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вже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повернуться до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життя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Кор. 15:18)</a:t>
          </a:r>
          <a:endParaRPr lang="ru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 custScaleX="102662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s-ES" sz="1800" b="1" dirty="0"/>
            <a:t>1</a:t>
          </a:r>
          <a:r>
            <a:rPr lang="uk-UA" sz="1800" b="1" dirty="0" err="1"/>
            <a:t>Кор</a:t>
          </a:r>
          <a:r>
            <a:rPr lang="es-ES" sz="1800" b="1" dirty="0"/>
            <a:t>. 15:30-32</a:t>
          </a:r>
          <a:endParaRPr lang="es-ES" sz="18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uk-UA" sz="1800" b="1" dirty="0"/>
            <a:t>1 </a:t>
          </a:r>
          <a:r>
            <a:rPr lang="uk-UA" sz="1800" b="1" dirty="0" err="1"/>
            <a:t>Кор</a:t>
          </a:r>
          <a:r>
            <a:rPr lang="uk-UA" sz="1800" b="1" dirty="0"/>
            <a:t>. 15:33-34</a:t>
          </a:r>
          <a:endParaRPr lang="es-ES" sz="18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ru-RU" sz="2000" b="1" dirty="0"/>
            <a:t>Варто </a:t>
          </a:r>
          <a:r>
            <a:rPr lang="ru-RU" sz="2000" b="1" dirty="0" err="1"/>
            <a:t>проповідувати</a:t>
          </a:r>
          <a:r>
            <a:rPr lang="ru-RU" sz="2000" b="1" dirty="0"/>
            <a:t> </a:t>
          </a:r>
          <a:r>
            <a:rPr lang="ru-RU" sz="2000" b="1" dirty="0" err="1"/>
            <a:t>Євангеліє</a:t>
          </a:r>
          <a:r>
            <a:rPr lang="ru-RU" sz="2000" b="1" dirty="0"/>
            <a:t>, </a:t>
          </a:r>
          <a:r>
            <a:rPr lang="ru-RU" sz="2000" b="1" dirty="0" err="1"/>
            <a:t>навіть</a:t>
          </a:r>
          <a:r>
            <a:rPr lang="ru-RU" sz="2000" b="1" dirty="0"/>
            <a:t> </a:t>
          </a:r>
          <a:r>
            <a:rPr lang="ru-RU" sz="2000" b="1" dirty="0" err="1"/>
            <a:t>якщо</a:t>
          </a:r>
          <a:r>
            <a:rPr lang="ru-RU" sz="2000" b="1" dirty="0"/>
            <a:t> </a:t>
          </a:r>
          <a:r>
            <a:rPr lang="ru-RU" sz="2000" b="1" dirty="0" err="1"/>
            <a:t>це</a:t>
          </a:r>
          <a:r>
            <a:rPr lang="ru-RU" sz="2000" b="1" dirty="0"/>
            <a:t> </a:t>
          </a:r>
          <a:r>
            <a:rPr lang="ru-RU" sz="2000" b="1" dirty="0" err="1"/>
            <a:t>пов’язано</a:t>
          </a:r>
          <a:r>
            <a:rPr lang="ru-RU" sz="2000" b="1" dirty="0"/>
            <a:t> </a:t>
          </a:r>
          <a:r>
            <a:rPr lang="ru-RU" sz="2000" b="1" dirty="0" err="1"/>
            <a:t>зі</a:t>
          </a:r>
          <a:r>
            <a:rPr lang="ru-RU" sz="2000" b="1" dirty="0"/>
            <a:t> </a:t>
          </a:r>
          <a:r>
            <a:rPr lang="ru-RU" sz="2000" b="1" dirty="0" err="1"/>
            <a:t>стражданнями</a:t>
          </a:r>
          <a:r>
            <a:rPr lang="ru-RU" sz="2000" b="1" dirty="0"/>
            <a:t> </a:t>
          </a:r>
          <a:r>
            <a:rPr lang="ru-RU" sz="2000" b="1" dirty="0" err="1"/>
            <a:t>чи</a:t>
          </a:r>
          <a:r>
            <a:rPr lang="ru-RU" sz="2000" b="1" dirty="0"/>
            <a:t> </a:t>
          </a:r>
          <a:r>
            <a:rPr lang="ru-RU" sz="2000" b="1" dirty="0" err="1"/>
            <a:t>небезпеками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ru-RU" sz="2000" b="1" dirty="0"/>
            <a:t>Варто </a:t>
          </a:r>
          <a:r>
            <a:rPr lang="ru-RU" sz="2000" b="1" dirty="0" err="1"/>
            <a:t>жити</a:t>
          </a:r>
          <a:r>
            <a:rPr lang="ru-RU" sz="2000" b="1" dirty="0"/>
            <a:t> </a:t>
          </a:r>
          <a:r>
            <a:rPr lang="ru-RU" sz="2000" b="1" dirty="0" err="1"/>
            <a:t>життям</a:t>
          </a:r>
          <a:r>
            <a:rPr lang="ru-RU" sz="2000" b="1" dirty="0"/>
            <a:t>, </a:t>
          </a:r>
          <a:r>
            <a:rPr lang="ru-RU" sz="2000" b="1" dirty="0" err="1"/>
            <a:t>що</a:t>
          </a:r>
          <a:r>
            <a:rPr lang="ru-RU" sz="2000" b="1" dirty="0"/>
            <a:t> </a:t>
          </a:r>
          <a:r>
            <a:rPr lang="ru-RU" sz="2000" b="1" dirty="0" err="1"/>
            <a:t>відповідає</a:t>
          </a:r>
          <a:r>
            <a:rPr lang="ru-RU" sz="2000" b="1" dirty="0"/>
            <a:t> </a:t>
          </a:r>
          <a:r>
            <a:rPr lang="ru-RU" sz="2000" b="1" dirty="0" err="1"/>
            <a:t>біблійним</a:t>
          </a:r>
          <a:r>
            <a:rPr lang="ru-RU" sz="2000" b="1" dirty="0"/>
            <a:t> принципам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156D5776-AAAD-4349-8EDA-FC651211FF69}">
      <dgm:prSet custT="1"/>
      <dgm:spPr/>
      <dgm:t>
        <a:bodyPr/>
        <a:lstStyle/>
        <a:p>
          <a:endParaRPr lang="ru-UA" sz="2000" b="1" dirty="0"/>
        </a:p>
      </dgm:t>
    </dgm:pt>
    <dgm:pt modelId="{C334E986-5436-4E81-B591-DE7EF7E2A199}" type="parTrans" cxnId="{84CE6972-1F56-492E-95FF-A47942BD852D}">
      <dgm:prSet/>
      <dgm:spPr/>
      <dgm:t>
        <a:bodyPr/>
        <a:lstStyle/>
        <a:p>
          <a:endParaRPr lang="ru-UA"/>
        </a:p>
      </dgm:t>
    </dgm:pt>
    <dgm:pt modelId="{B1A9A0D5-F73B-47B9-86D3-DA580300E0A9}" type="sibTrans" cxnId="{84CE6972-1F56-492E-95FF-A47942BD852D}">
      <dgm:prSet/>
      <dgm:spPr/>
      <dgm:t>
        <a:bodyPr/>
        <a:lstStyle/>
        <a:p>
          <a:endParaRPr lang="ru-UA"/>
        </a:p>
      </dgm:t>
    </dgm:pt>
    <dgm:pt modelId="{2BF7BCD3-D9B8-40FB-969C-27F5C9E5D923}">
      <dgm:prSet custT="1"/>
      <dgm:spPr/>
      <dgm:t>
        <a:bodyPr/>
        <a:lstStyle/>
        <a:p>
          <a:endParaRPr lang="ru-UA" sz="2000" b="1" dirty="0"/>
        </a:p>
      </dgm:t>
    </dgm:pt>
    <dgm:pt modelId="{AE459DA1-220E-4F1C-BA0F-F473679FE6CC}" type="parTrans" cxnId="{E66CB878-01FA-4F89-95C1-6E80D942C601}">
      <dgm:prSet/>
      <dgm:spPr/>
      <dgm:t>
        <a:bodyPr/>
        <a:lstStyle/>
        <a:p>
          <a:endParaRPr lang="ru-UA"/>
        </a:p>
      </dgm:t>
    </dgm:pt>
    <dgm:pt modelId="{F03E306A-66E5-4555-8BCE-0221ACDF6107}" type="sibTrans" cxnId="{E66CB878-01FA-4F89-95C1-6E80D942C601}">
      <dgm:prSet/>
      <dgm:spPr/>
      <dgm:t>
        <a:bodyPr/>
        <a:lstStyle/>
        <a:p>
          <a:endParaRPr lang="ru-UA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E2574E18-B9B4-4E99-A654-12EB5C4332C0}" type="presOf" srcId="{156D5776-AAAD-4349-8EDA-FC651211FF69}" destId="{6A701035-EFDB-4B6C-B7A0-DE80378EE925}" srcOrd="0" destOrd="1" presId="urn:microsoft.com/office/officeart/2009/3/layout/SnapshotPictureList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84CE6972-1F56-492E-95FF-A47942BD852D}" srcId="{E43E1EF8-035D-4E2C-8DDD-8C63DBBAE97A}" destId="{156D5776-AAAD-4349-8EDA-FC651211FF69}" srcOrd="1" destOrd="0" parTransId="{C334E986-5436-4E81-B591-DE7EF7E2A199}" sibTransId="{B1A9A0D5-F73B-47B9-86D3-DA580300E0A9}"/>
    <dgm:cxn modelId="{E66CB878-01FA-4F89-95C1-6E80D942C601}" srcId="{A8D39C99-3C5A-4419-B52B-99CF34CBFC15}" destId="{2BF7BCD3-D9B8-40FB-969C-27F5C9E5D923}" srcOrd="1" destOrd="0" parTransId="{AE459DA1-220E-4F1C-BA0F-F473679FE6CC}" sibTransId="{F03E306A-66E5-4555-8BCE-0221ACDF6107}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5BE152C2-9AF7-4922-86C8-021E32AFCC9D}" type="presOf" srcId="{2BF7BCD3-D9B8-40FB-969C-27F5C9E5D923}" destId="{33F95000-01A7-40D4-B95E-9A5C63CA5C7F}" srcOrd="0" destOrd="1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Рослинні тіла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15:35–38)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Насіння посіяно</a:t>
          </a:r>
          <a:endParaRPr lang="es-ES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Фізичні тіла</a:t>
          </a:r>
          <a:endParaRPr lang="ru-UA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algn="ctr"/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uk-UA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</a:t>
          </a: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  <a:endParaRPr lang="ru-UA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uk-UA" sz="2000" b="1" dirty="0"/>
        </a:p>
        <a:p>
          <a:r>
            <a:rPr lang="uk-UA" sz="2000" b="1" dirty="0"/>
            <a:t>Збирають урожай зерна</a:t>
          </a:r>
          <a:endParaRPr lang="ru-UA" sz="2000" b="1" dirty="0"/>
        </a:p>
        <a:p>
          <a:endParaRPr lang="es-ES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Людські тіла</a:t>
          </a:r>
          <a:endParaRPr lang="es-ES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Тіла тварин</a:t>
          </a:r>
          <a:endParaRPr lang="es-ES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Тіло риби</a:t>
          </a:r>
          <a:endParaRPr lang="es-ES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Тіло птаха</a:t>
          </a:r>
          <a:endParaRPr lang="es-ES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Небесні тіла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Слава сонця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Слава місяця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Слава зірок</a:t>
          </a:r>
          <a:endParaRPr lang="es-ES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uk-UA" sz="1800" b="1" dirty="0"/>
            <a:t>Кожне має, свою славу (блиск)</a:t>
          </a:r>
          <a:endParaRPr lang="es-ES" sz="18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uk-UA" sz="2000" b="1" dirty="0"/>
            <a:t>Бог наділяє кожну рослину тілом, яке Він бажає</a:t>
          </a:r>
          <a:endParaRPr lang="ru-UA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800" b="1" dirty="0"/>
            <a:t>Теперішнє тіло</a:t>
          </a:r>
          <a:endParaRPr lang="es-ES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Тлінне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800" b="1" dirty="0"/>
            <a:t>Воскресле тіло</a:t>
          </a:r>
          <a:endParaRPr lang="ru-UA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Нетлінне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Знеславлене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Славне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Немічне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В силі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Фізичне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Духовне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bg2">
                  <a:lumMod val="50000"/>
                </a:schemeClr>
              </a:solidFill>
            </a:rPr>
            <a:t>Воскресіння Ісуса</a:t>
          </a:r>
          <a:endParaRPr lang="ru-UA" sz="2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було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воскресіння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історичним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фактом?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(1-е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15:1–11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accent3">
                  <a:lumMod val="50000"/>
                </a:schemeClr>
              </a:solidFill>
            </a:rPr>
            <a:t>Наслідки воскресіння Ісуса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якби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Христос не воскрес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із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мертвих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гарантує воскресіння?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accent5">
                  <a:lumMod val="50000"/>
                </a:schemeClr>
              </a:solidFill>
            </a:rPr>
            <a:t>Наше воскресіння</a:t>
          </a: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якому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тілі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ми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воскреснемо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15:35–49)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Коли ми воскреснемо?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15:50–58)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11139" y="0"/>
          <a:ext cx="153163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 проповідується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823" y="17684"/>
        <a:ext cx="1496265" cy="568398"/>
      </dsp:txXfrm>
    </dsp:sp>
    <dsp:sp modelId="{AF37FF43-353A-4927-B701-7D3665336D78}">
      <dsp:nvSpPr>
        <dsp:cNvPr id="0" name=""/>
        <dsp:cNvSpPr/>
      </dsp:nvSpPr>
      <dsp:spPr>
        <a:xfrm>
          <a:off x="1675706" y="137045"/>
          <a:ext cx="281819" cy="3296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75706" y="202980"/>
        <a:ext cx="197273" cy="197805"/>
      </dsp:txXfrm>
    </dsp:sp>
    <dsp:sp modelId="{EAD085D7-2CFB-403A-908B-420116A5AECF}">
      <dsp:nvSpPr>
        <dsp:cNvPr id="0" name=""/>
        <dsp:cNvSpPr/>
      </dsp:nvSpPr>
      <dsp:spPr>
        <a:xfrm>
          <a:off x="2074507" y="0"/>
          <a:ext cx="132933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 отримують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92191" y="17684"/>
        <a:ext cx="1293967" cy="568398"/>
      </dsp:txXfrm>
    </dsp:sp>
    <dsp:sp modelId="{C5E937D9-F6F8-4C40-A5FD-52900AF2D166}">
      <dsp:nvSpPr>
        <dsp:cNvPr id="0" name=""/>
        <dsp:cNvSpPr/>
      </dsp:nvSpPr>
      <dsp:spPr>
        <a:xfrm>
          <a:off x="3536776" y="137045"/>
          <a:ext cx="281819" cy="3296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536776" y="202980"/>
        <a:ext cx="197273" cy="197805"/>
      </dsp:txXfrm>
    </dsp:sp>
    <dsp:sp modelId="{513371BA-BC18-4303-A20F-DD0852FD91EA}">
      <dsp:nvSpPr>
        <dsp:cNvPr id="0" name=""/>
        <dsp:cNvSpPr/>
      </dsp:nvSpPr>
      <dsp:spPr>
        <a:xfrm>
          <a:off x="3935576" y="0"/>
          <a:ext cx="265203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цьому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продовжують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наполегливо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працювати</a:t>
          </a:r>
          <a:endParaRPr lang="ru-U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53260" y="17684"/>
        <a:ext cx="2616669" cy="568398"/>
      </dsp:txXfrm>
    </dsp:sp>
    <dsp:sp modelId="{304BD7EC-1449-4DA1-963A-84B74052439F}">
      <dsp:nvSpPr>
        <dsp:cNvPr id="0" name=""/>
        <dsp:cNvSpPr/>
      </dsp:nvSpPr>
      <dsp:spPr>
        <a:xfrm>
          <a:off x="6720547" y="137045"/>
          <a:ext cx="281819" cy="3296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720547" y="202980"/>
        <a:ext cx="197273" cy="197805"/>
      </dsp:txXfrm>
    </dsp:sp>
    <dsp:sp modelId="{F9596D62-913C-41FA-ADE4-FD54834BAACF}">
      <dsp:nvSpPr>
        <dsp:cNvPr id="0" name=""/>
        <dsp:cNvSpPr/>
      </dsp:nvSpPr>
      <dsp:spPr>
        <a:xfrm>
          <a:off x="7119348" y="0"/>
          <a:ext cx="160393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Отримується спасіння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7137032" y="17684"/>
        <a:ext cx="1568568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effectLst/>
            </a:rPr>
            <a:t>Христос помер за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наші</a:t>
          </a:r>
          <a:r>
            <a:rPr lang="ru-RU" sz="2000" b="1" kern="1200" dirty="0">
              <a:solidFill>
                <a:schemeClr val="tx1"/>
              </a:solidFill>
              <a:effectLst/>
            </a:rPr>
            <a:t>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гріхи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effectLst/>
            </a:rPr>
            <a:t>Христа поховали</a:t>
          </a:r>
          <a:endParaRPr lang="es-ES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воскрес на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третій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день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9015" y="0"/>
          <a:ext cx="199583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6B00B4"/>
              </a:solidFill>
            </a:rPr>
            <a:t>Петро та дванадцять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6699" y="17684"/>
        <a:ext cx="1960464" cy="568398"/>
      </dsp:txXfrm>
    </dsp:sp>
    <dsp:sp modelId="{AF37FF43-353A-4927-B701-7D3665336D78}">
      <dsp:nvSpPr>
        <dsp:cNvPr id="0" name=""/>
        <dsp:cNvSpPr/>
      </dsp:nvSpPr>
      <dsp:spPr>
        <a:xfrm>
          <a:off x="2170075" y="97000"/>
          <a:ext cx="350282" cy="4097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2170075" y="178953"/>
        <a:ext cx="245197" cy="245858"/>
      </dsp:txXfrm>
    </dsp:sp>
    <dsp:sp modelId="{EAD085D7-2CFB-403A-908B-420116A5AECF}">
      <dsp:nvSpPr>
        <dsp:cNvPr id="0" name=""/>
        <dsp:cNvSpPr/>
      </dsp:nvSpPr>
      <dsp:spPr>
        <a:xfrm>
          <a:off x="2665757" y="0"/>
          <a:ext cx="196510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rgbClr val="6B00B4"/>
              </a:solidFill>
            </a:rPr>
            <a:t>Більше</a:t>
          </a:r>
          <a:r>
            <a:rPr lang="ru-RU" sz="2000" b="1" kern="1200" dirty="0">
              <a:solidFill>
                <a:srgbClr val="6B00B4"/>
              </a:solidFill>
            </a:rPr>
            <a:t> 500 </a:t>
          </a:r>
          <a:r>
            <a:rPr lang="ru-RU" sz="2000" b="1" kern="1200" dirty="0" err="1">
              <a:solidFill>
                <a:srgbClr val="6B00B4"/>
              </a:solidFill>
            </a:rPr>
            <a:t>братів</a:t>
          </a:r>
          <a:r>
            <a:rPr lang="ru-RU" sz="2000" b="1" kern="1200" dirty="0">
              <a:solidFill>
                <a:srgbClr val="6B00B4"/>
              </a:solidFill>
            </a:rPr>
            <a:t> і сестер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683441" y="17684"/>
        <a:ext cx="1929732" cy="568398"/>
      </dsp:txXfrm>
    </dsp:sp>
    <dsp:sp modelId="{C5E937D9-F6F8-4C40-A5FD-52900AF2D166}">
      <dsp:nvSpPr>
        <dsp:cNvPr id="0" name=""/>
        <dsp:cNvSpPr/>
      </dsp:nvSpPr>
      <dsp:spPr>
        <a:xfrm>
          <a:off x="4796085" y="97000"/>
          <a:ext cx="350282" cy="4097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4796085" y="178953"/>
        <a:ext cx="245197" cy="245858"/>
      </dsp:txXfrm>
    </dsp:sp>
    <dsp:sp modelId="{513371BA-BC18-4303-A20F-DD0852FD91EA}">
      <dsp:nvSpPr>
        <dsp:cNvPr id="0" name=""/>
        <dsp:cNvSpPr/>
      </dsp:nvSpPr>
      <dsp:spPr>
        <a:xfrm>
          <a:off x="5291767" y="0"/>
          <a:ext cx="156402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6B00B4"/>
              </a:solidFill>
            </a:rPr>
            <a:t>Яків та апостоли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5309451" y="17684"/>
        <a:ext cx="1528658" cy="568398"/>
      </dsp:txXfrm>
    </dsp:sp>
    <dsp:sp modelId="{304BD7EC-1449-4DA1-963A-84B74052439F}">
      <dsp:nvSpPr>
        <dsp:cNvPr id="0" name=""/>
        <dsp:cNvSpPr/>
      </dsp:nvSpPr>
      <dsp:spPr>
        <a:xfrm>
          <a:off x="7021021" y="97000"/>
          <a:ext cx="350282" cy="40976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7021021" y="178953"/>
        <a:ext cx="245197" cy="245858"/>
      </dsp:txXfrm>
    </dsp:sp>
    <dsp:sp modelId="{F9596D62-913C-41FA-ADE4-FD54834BAACF}">
      <dsp:nvSpPr>
        <dsp:cNvPr id="0" name=""/>
        <dsp:cNvSpPr/>
      </dsp:nvSpPr>
      <dsp:spPr>
        <a:xfrm>
          <a:off x="7516704" y="0"/>
          <a:ext cx="102773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6B00B4"/>
              </a:solidFill>
            </a:rPr>
            <a:t>Павло 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7534388" y="17684"/>
        <a:ext cx="992363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-7229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0625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Проповідування</a:t>
          </a:r>
          <a:r>
            <a:rPr lang="ru-RU" sz="2000" b="1" kern="1200" dirty="0"/>
            <a:t> </a:t>
          </a:r>
          <a:r>
            <a:rPr lang="ru-RU" sz="2000" b="1" kern="1200" dirty="0" err="1"/>
            <a:t>Євангелія</a:t>
          </a:r>
          <a:r>
            <a:rPr lang="ru-RU" sz="2000" b="1" kern="1200" dirty="0"/>
            <a:t> є </a:t>
          </a:r>
          <a:r>
            <a:rPr lang="ru-RU" sz="2000" b="1" kern="1200" dirty="0" err="1"/>
            <a:t>марним</a:t>
          </a:r>
          <a:r>
            <a:rPr lang="ru-RU" sz="2000" b="1" kern="1200" dirty="0"/>
            <a:t> [</a:t>
          </a:r>
          <a:r>
            <a:rPr lang="ru-RU" sz="2000" b="1" kern="1200" dirty="0" err="1"/>
            <a:t>позбавленим</a:t>
          </a:r>
          <a:r>
            <a:rPr lang="ru-RU" sz="2000" b="1" kern="1200" dirty="0"/>
            <a:t> </a:t>
          </a:r>
          <a:r>
            <a:rPr lang="ru-RU" sz="2000" b="1" kern="1200" dirty="0" err="1"/>
            <a:t>сенсу</a:t>
          </a:r>
          <a:r>
            <a:rPr lang="ru-RU" sz="2000" b="1" kern="1200" dirty="0"/>
            <a:t>] (1 Кор. 15:14а)</a:t>
          </a:r>
          <a:endParaRPr lang="ru-UA" sz="2000" b="1" kern="1200" dirty="0"/>
        </a:p>
      </dsp:txBody>
      <dsp:txXfrm>
        <a:off x="90625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133203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761672" y="313133"/>
          <a:ext cx="11151745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Наша </a:t>
          </a:r>
          <a:r>
            <a:rPr lang="ru-RU" sz="2000" b="1" kern="1200" dirty="0" err="1"/>
            <a:t>віра</a:t>
          </a:r>
          <a:r>
            <a:rPr lang="ru-RU" sz="2000" b="1" kern="1200" dirty="0"/>
            <a:t> є </a:t>
          </a:r>
          <a:r>
            <a:rPr lang="ru-RU" sz="2000" b="1" kern="1200" dirty="0" err="1"/>
            <a:t>марною</a:t>
          </a:r>
          <a:r>
            <a:rPr lang="ru-RU" sz="2000" b="1" kern="1200" dirty="0"/>
            <a:t> [</a:t>
          </a:r>
          <a:r>
            <a:rPr lang="ru-RU" sz="2000" b="1" kern="1200" dirty="0" err="1"/>
            <a:t>позбавленою</a:t>
          </a:r>
          <a:r>
            <a:rPr lang="ru-RU" sz="2000" b="1" kern="1200" dirty="0"/>
            <a:t> </a:t>
          </a:r>
          <a:r>
            <a:rPr lang="ru-RU" sz="2000" b="1" kern="1200" dirty="0" err="1"/>
            <a:t>сенсу</a:t>
          </a:r>
          <a:r>
            <a:rPr lang="ru-RU" sz="2000" b="1" kern="1200" dirty="0"/>
            <a:t>] (1 Кор. 15:14б) [безрезультатною] (1 Кор. 15:17а</a:t>
          </a:r>
          <a:endParaRPr lang="ru-UA" sz="2000" b="1" kern="1200" dirty="0"/>
        </a:p>
      </dsp:txBody>
      <dsp:txXfrm>
        <a:off x="761672" y="313133"/>
        <a:ext cx="11151745" cy="313133"/>
      </dsp:txXfrm>
    </dsp:sp>
    <dsp:sp modelId="{07C7EC39-99BA-42BB-A972-C76C08FD5A7F}">
      <dsp:nvSpPr>
        <dsp:cNvPr id="0" name=""/>
        <dsp:cNvSpPr/>
      </dsp:nvSpPr>
      <dsp:spPr>
        <a:xfrm>
          <a:off x="338697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0625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Ми є </a:t>
          </a:r>
          <a:r>
            <a:rPr lang="ru-RU" sz="2000" b="1" kern="1200" dirty="0" err="1"/>
            <a:t>фальшивими</a:t>
          </a:r>
          <a:r>
            <a:rPr lang="ru-RU" sz="2000" b="1" kern="1200" dirty="0"/>
            <a:t> </a:t>
          </a:r>
          <a:r>
            <a:rPr lang="ru-RU" sz="2000" b="1" kern="1200" dirty="0" err="1"/>
            <a:t>свідками</a:t>
          </a:r>
          <a:r>
            <a:rPr lang="ru-RU" sz="2000" b="1" kern="1200" dirty="0"/>
            <a:t> (1 Кор. 15:15)</a:t>
          </a:r>
          <a:endParaRPr lang="ru-UA" sz="2000" b="1" kern="1200" dirty="0"/>
        </a:p>
      </dsp:txBody>
      <dsp:txXfrm>
        <a:off x="90625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544191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0625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Ми все </a:t>
          </a:r>
          <a:r>
            <a:rPr lang="ru-RU" sz="2000" b="1" kern="1200" dirty="0" err="1"/>
            <a:t>ще</a:t>
          </a:r>
          <a:r>
            <a:rPr lang="ru-RU" sz="2000" b="1" kern="1200" dirty="0"/>
            <a:t> </a:t>
          </a:r>
          <a:r>
            <a:rPr lang="ru-RU" sz="2000" b="1" kern="1200" dirty="0" err="1"/>
            <a:t>перебуваємо</a:t>
          </a:r>
          <a:r>
            <a:rPr lang="ru-RU" sz="2000" b="1" kern="1200" dirty="0"/>
            <a:t> у </a:t>
          </a:r>
          <a:r>
            <a:rPr lang="ru-RU" sz="2000" b="1" kern="1200" dirty="0" err="1"/>
            <a:t>своїх</a:t>
          </a:r>
          <a:r>
            <a:rPr lang="ru-RU" sz="2000" b="1" kern="1200" dirty="0"/>
            <a:t> </a:t>
          </a:r>
          <a:r>
            <a:rPr lang="ru-RU" sz="2000" b="1" kern="1200" dirty="0" err="1"/>
            <a:t>гріхах</a:t>
          </a:r>
          <a:r>
            <a:rPr lang="ru-RU" sz="2000" b="1" kern="1200" dirty="0"/>
            <a:t> (1 Кор. 15:17б)</a:t>
          </a:r>
          <a:r>
            <a:rPr lang="es-ES" sz="2000" b="1" kern="1200" dirty="0"/>
            <a:t>)</a:t>
          </a:r>
          <a:endParaRPr lang="es-ES" sz="2000" kern="1200" dirty="0"/>
        </a:p>
      </dsp:txBody>
      <dsp:txXfrm>
        <a:off x="90625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74968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0625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хто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померли,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вже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повернуться до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життя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Кор. 15:18)</a:t>
          </a:r>
          <a:endParaRPr lang="ru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0625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1</a:t>
          </a:r>
          <a:r>
            <a:rPr lang="uk-UA" sz="1800" b="1" kern="1200" dirty="0" err="1"/>
            <a:t>Кор</a:t>
          </a:r>
          <a:r>
            <a:rPr lang="es-ES" sz="1800" b="1" kern="1200" dirty="0"/>
            <a:t>. 15:30-32</a:t>
          </a:r>
          <a:endParaRPr lang="es-ES" sz="18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Варто </a:t>
          </a:r>
          <a:r>
            <a:rPr lang="ru-RU" sz="2000" b="1" kern="1200" dirty="0" err="1"/>
            <a:t>проповідувати</a:t>
          </a:r>
          <a:r>
            <a:rPr lang="ru-RU" sz="2000" b="1" kern="1200" dirty="0"/>
            <a:t> </a:t>
          </a:r>
          <a:r>
            <a:rPr lang="ru-RU" sz="2000" b="1" kern="1200" dirty="0" err="1"/>
            <a:t>Євангеліє</a:t>
          </a:r>
          <a:r>
            <a:rPr lang="ru-RU" sz="2000" b="1" kern="1200" dirty="0"/>
            <a:t>, </a:t>
          </a:r>
          <a:r>
            <a:rPr lang="ru-RU" sz="2000" b="1" kern="1200" dirty="0" err="1"/>
            <a:t>навіть</a:t>
          </a:r>
          <a:r>
            <a:rPr lang="ru-RU" sz="2000" b="1" kern="1200" dirty="0"/>
            <a:t> </a:t>
          </a:r>
          <a:r>
            <a:rPr lang="ru-RU" sz="2000" b="1" kern="1200" dirty="0" err="1"/>
            <a:t>якщо</a:t>
          </a:r>
          <a:r>
            <a:rPr lang="ru-RU" sz="2000" b="1" kern="1200" dirty="0"/>
            <a:t> </a:t>
          </a:r>
          <a:r>
            <a:rPr lang="ru-RU" sz="2000" b="1" kern="1200" dirty="0" err="1"/>
            <a:t>це</a:t>
          </a:r>
          <a:r>
            <a:rPr lang="ru-RU" sz="2000" b="1" kern="1200" dirty="0"/>
            <a:t> </a:t>
          </a:r>
          <a:r>
            <a:rPr lang="ru-RU" sz="2000" b="1" kern="1200" dirty="0" err="1"/>
            <a:t>пов’язано</a:t>
          </a:r>
          <a:r>
            <a:rPr lang="ru-RU" sz="2000" b="1" kern="1200" dirty="0"/>
            <a:t> </a:t>
          </a:r>
          <a:r>
            <a:rPr lang="ru-RU" sz="2000" b="1" kern="1200" dirty="0" err="1"/>
            <a:t>зі</a:t>
          </a:r>
          <a:r>
            <a:rPr lang="ru-RU" sz="2000" b="1" kern="1200" dirty="0"/>
            <a:t> </a:t>
          </a:r>
          <a:r>
            <a:rPr lang="ru-RU" sz="2000" b="1" kern="1200" dirty="0" err="1"/>
            <a:t>стражданнями</a:t>
          </a:r>
          <a:r>
            <a:rPr lang="ru-RU" sz="2000" b="1" kern="1200" dirty="0"/>
            <a:t> </a:t>
          </a:r>
          <a:r>
            <a:rPr lang="ru-RU" sz="2000" b="1" kern="1200" dirty="0" err="1"/>
            <a:t>чи</a:t>
          </a:r>
          <a:r>
            <a:rPr lang="ru-RU" sz="2000" b="1" kern="1200" dirty="0"/>
            <a:t> </a:t>
          </a:r>
          <a:r>
            <a:rPr lang="ru-RU" sz="2000" b="1" kern="1200" dirty="0" err="1"/>
            <a:t>небезпеками</a:t>
          </a:r>
          <a:endParaRPr lang="es-E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UA" sz="2000" b="1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68580" rIns="1828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1 </a:t>
          </a:r>
          <a:r>
            <a:rPr lang="uk-UA" sz="1800" b="1" kern="1200" dirty="0" err="1"/>
            <a:t>Кор</a:t>
          </a:r>
          <a:r>
            <a:rPr lang="uk-UA" sz="1800" b="1" kern="1200" dirty="0"/>
            <a:t>. 15:33-34</a:t>
          </a:r>
          <a:endParaRPr lang="es-ES" sz="18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Варто </a:t>
          </a:r>
          <a:r>
            <a:rPr lang="ru-RU" sz="2000" b="1" kern="1200" dirty="0" err="1"/>
            <a:t>жити</a:t>
          </a:r>
          <a:r>
            <a:rPr lang="ru-RU" sz="2000" b="1" kern="1200" dirty="0"/>
            <a:t> </a:t>
          </a:r>
          <a:r>
            <a:rPr lang="ru-RU" sz="2000" b="1" kern="1200" dirty="0" err="1"/>
            <a:t>життям</a:t>
          </a:r>
          <a:r>
            <a:rPr lang="ru-RU" sz="2000" b="1" kern="1200" dirty="0"/>
            <a:t>, </a:t>
          </a:r>
          <a:r>
            <a:rPr lang="ru-RU" sz="2000" b="1" kern="1200" dirty="0" err="1"/>
            <a:t>що</a:t>
          </a:r>
          <a:r>
            <a:rPr lang="ru-RU" sz="2000" b="1" kern="1200" dirty="0"/>
            <a:t> </a:t>
          </a:r>
          <a:r>
            <a:rPr lang="ru-RU" sz="2000" b="1" kern="1200" dirty="0" err="1"/>
            <a:t>відповідає</a:t>
          </a:r>
          <a:r>
            <a:rPr lang="ru-RU" sz="2000" b="1" kern="1200" dirty="0"/>
            <a:t> </a:t>
          </a:r>
          <a:r>
            <a:rPr lang="ru-RU" sz="2000" b="1" kern="1200" dirty="0" err="1"/>
            <a:t>біблійним</a:t>
          </a:r>
          <a:r>
            <a:rPr lang="ru-RU" sz="2000" b="1" kern="1200" dirty="0"/>
            <a:t> принципам</a:t>
          </a:r>
          <a:endParaRPr lang="es-E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UA" sz="2000" b="1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Рослинні тіла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15:35–38)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Насіння посіяно</a:t>
          </a:r>
          <a:endParaRPr lang="es-ES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Збирають урожай зерна</a:t>
          </a:r>
          <a:endParaRPr lang="ru-UA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Бог наділяє кожну рослину тілом, яке Він бажає</a:t>
          </a:r>
          <a:endParaRPr lang="ru-UA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Фізичні тіла</a:t>
          </a:r>
          <a:endParaRPr lang="ru-UA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algn="ctr"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uk-UA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</a:t>
          </a: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  <a:endParaRPr lang="ru-UA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Людські тіла</a:t>
          </a:r>
          <a:endParaRPr lang="es-ES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Тіла тварин</a:t>
          </a:r>
          <a:endParaRPr lang="es-ES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Тіло риби</a:t>
          </a:r>
          <a:endParaRPr lang="es-ES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Тіло птаха</a:t>
          </a:r>
          <a:endParaRPr lang="es-ES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Небесні тіла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Слава сонця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Слава місяця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Слава зірок</a:t>
          </a:r>
          <a:endParaRPr lang="es-ES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Кожне має, свою славу (блиск)</a:t>
          </a:r>
          <a:endParaRPr lang="es-ES" sz="18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Теперішнє тіло</a:t>
          </a:r>
          <a:endParaRPr lang="es-ES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Тлінне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Знеславлене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Немічне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Фізичне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/>
            <a:t>Воскресле тіло</a:t>
          </a:r>
          <a:endParaRPr lang="ru-UA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Нетлінне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Славне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В силі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Духовне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2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560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 </a:t>
            </a:r>
            <a:r>
              <a:rPr lang="uk-UA" dirty="0" err="1"/>
              <a:t>Кор</a:t>
            </a:r>
            <a:r>
              <a:rPr lang="uk-UA" dirty="0"/>
              <a:t>. 15:14 — </a:t>
            </a:r>
            <a:r>
              <a:rPr lang="es-ES" dirty="0"/>
              <a:t>G2756 — </a:t>
            </a:r>
            <a:r>
              <a:rPr lang="el-GR" dirty="0"/>
              <a:t>κενός — </a:t>
            </a:r>
            <a:r>
              <a:rPr lang="es-ES" dirty="0"/>
              <a:t>kenós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Визначення: порожній (у прямому чи переносному значенні)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 </a:t>
            </a:r>
            <a:r>
              <a:rPr lang="uk-UA" dirty="0" err="1"/>
              <a:t>Кор</a:t>
            </a:r>
            <a:r>
              <a:rPr lang="uk-UA" dirty="0"/>
              <a:t>. 15:17 — </a:t>
            </a:r>
            <a:r>
              <a:rPr lang="es-ES" dirty="0"/>
              <a:t>G3152 — </a:t>
            </a:r>
            <a:r>
              <a:rPr lang="el-GR" dirty="0"/>
              <a:t>μάταιος — </a:t>
            </a:r>
            <a:r>
              <a:rPr lang="es-ES" dirty="0"/>
              <a:t>mátaios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Визначення: порожній, тобто (у прямому значенні) марний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551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26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diagramColors" Target="../diagrams/colors7.xml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30.jpeg"/><Relationship Id="rId5" Type="http://schemas.openxmlformats.org/officeDocument/2006/relationships/diagramLayout" Target="../diagrams/layout7.xml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19" Type="http://schemas.openxmlformats.org/officeDocument/2006/relationships/image" Target="../media/image38.jpeg"/><Relationship Id="rId4" Type="http://schemas.openxmlformats.org/officeDocument/2006/relationships/diagramData" Target="../diagrams/data7.xml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9.jpe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8.xml"/><Relationship Id="rId11" Type="http://schemas.openxmlformats.org/officeDocument/2006/relationships/image" Target="../media/image42.jpeg"/><Relationship Id="rId5" Type="http://schemas.openxmlformats.org/officeDocument/2006/relationships/diagramData" Target="../diagrams/data8.xml"/><Relationship Id="rId10" Type="http://schemas.openxmlformats.org/officeDocument/2006/relationships/image" Target="../media/image41.jpg"/><Relationship Id="rId4" Type="http://schemas.openxmlformats.org/officeDocument/2006/relationships/image" Target="../media/image40.png"/><Relationship Id="rId9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jpeg"/><Relationship Id="rId5" Type="http://schemas.openxmlformats.org/officeDocument/2006/relationships/diagramData" Target="../diagrams/data1.xml"/><Relationship Id="rId10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8.jpg"/><Relationship Id="rId21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6" Type="http://schemas.openxmlformats.org/officeDocument/2006/relationships/diagramQuickStyle" Target="../diagrams/quickStyle4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19" Type="http://schemas.openxmlformats.org/officeDocument/2006/relationships/image" Target="../media/image9.jpeg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uk-UA" sz="4000" b="1" dirty="0">
                <a:ln/>
                <a:solidFill>
                  <a:schemeClr val="bg2"/>
                </a:solidFill>
              </a:rPr>
              <a:t>СИЛА ХРИСТОВОГО ВОСКРЕСІННЯ</a:t>
            </a:r>
            <a:endParaRPr lang="es-ES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544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</a:t>
            </a:r>
            <a:r>
              <a:rPr lang="uk-U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uk-U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es-E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4">
                    <a:lumMod val="75000"/>
                  </a:schemeClr>
                </a:solidFill>
              </a:rPr>
              <a:t>У ЯКОМУ ТІЛІ МИ ВОСКРЕСНЕМО?</a:t>
            </a:r>
            <a:endParaRPr lang="es-E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 само й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воскресіння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мертвих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сіється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тлінні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встає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нетлінні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uk-UA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uk-UA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217468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Аналогії щодо воскреслого тіла:</a:t>
            </a:r>
            <a:endParaRPr lang="es-ES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99005"/>
            <a:ext cx="5058162" cy="68132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000" b="1" dirty="0">
                <a:solidFill>
                  <a:schemeClr val="tx1"/>
                </a:solidFill>
              </a:rPr>
              <a:t>Яка різниця між теперішнім тілом і воскреслим? (1 </a:t>
            </a:r>
            <a:r>
              <a:rPr lang="uk-UA" sz="2000" b="1" dirty="0" err="1">
                <a:solidFill>
                  <a:schemeClr val="tx1"/>
                </a:solidFill>
              </a:rPr>
              <a:t>Кор</a:t>
            </a:r>
            <a:r>
              <a:rPr lang="uk-UA" sz="2000" b="1" dirty="0">
                <a:solidFill>
                  <a:schemeClr val="tx1"/>
                </a:solidFill>
              </a:rPr>
              <a:t>. 15:42-44)</a:t>
            </a:r>
            <a:endParaRPr lang="es-ES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Адам мав </a:t>
            </a:r>
            <a:r>
              <a:rPr lang="ru-RU" sz="2000" b="1" dirty="0" err="1"/>
              <a:t>земне</a:t>
            </a:r>
            <a:r>
              <a:rPr lang="ru-RU" sz="2000" b="1" dirty="0"/>
              <a:t> </a:t>
            </a:r>
            <a:r>
              <a:rPr lang="ru-RU" sz="2000" b="1" dirty="0" err="1"/>
              <a:t>тіло</a:t>
            </a:r>
            <a:r>
              <a:rPr lang="ru-RU" sz="2000" b="1" dirty="0"/>
              <a:t>, </a:t>
            </a:r>
            <a:r>
              <a:rPr lang="ru-RU" sz="2000" b="1" dirty="0" err="1"/>
              <a:t>другий</a:t>
            </a:r>
            <a:r>
              <a:rPr lang="ru-RU" sz="2000" b="1" dirty="0"/>
              <a:t> Адам [</a:t>
            </a:r>
            <a:r>
              <a:rPr lang="ru-RU" sz="2000" b="1" dirty="0" err="1"/>
              <a:t>Ісус</a:t>
            </a:r>
            <a:r>
              <a:rPr lang="ru-RU" sz="2000" b="1" dirty="0"/>
              <a:t>] — </a:t>
            </a:r>
            <a:r>
              <a:rPr lang="ru-RU" sz="2000" b="1" dirty="0" err="1"/>
              <a:t>небесне</a:t>
            </a:r>
            <a:r>
              <a:rPr lang="ru-RU" sz="2000" b="1" dirty="0"/>
              <a:t>. У </a:t>
            </a:r>
            <a:r>
              <a:rPr lang="ru-RU" sz="2000" b="1" dirty="0" err="1"/>
              <a:t>воскресінні</a:t>
            </a:r>
            <a:r>
              <a:rPr lang="ru-RU" sz="2000" b="1" dirty="0"/>
              <a:t> наше </a:t>
            </a:r>
            <a:r>
              <a:rPr lang="ru-RU" sz="2000" b="1" dirty="0" err="1"/>
              <a:t>тіло</a:t>
            </a:r>
            <a:r>
              <a:rPr lang="ru-RU" sz="2000" b="1" dirty="0"/>
              <a:t> </a:t>
            </a:r>
            <a:r>
              <a:rPr lang="ru-RU" sz="2000" b="1" dirty="0" err="1"/>
              <a:t>перетвориться</a:t>
            </a:r>
            <a:r>
              <a:rPr lang="ru-RU" sz="2000" b="1" dirty="0"/>
              <a:t> на </a:t>
            </a:r>
            <a:r>
              <a:rPr lang="ru-RU" sz="2000" b="1" dirty="0" err="1"/>
              <a:t>подобу</a:t>
            </a:r>
            <a:r>
              <a:rPr lang="ru-RU" sz="2000" b="1" dirty="0"/>
              <a:t> </a:t>
            </a:r>
            <a:r>
              <a:rPr lang="ru-RU" sz="2000" b="1" dirty="0" err="1"/>
              <a:t>тіла</a:t>
            </a:r>
            <a:r>
              <a:rPr lang="ru-RU" sz="2000" b="1" dirty="0"/>
              <a:t> Христового, </a:t>
            </a:r>
            <a:r>
              <a:rPr lang="ru-RU" sz="2000" b="1" dirty="0" err="1"/>
              <a:t>тобто</a:t>
            </a:r>
            <a:r>
              <a:rPr lang="ru-RU" sz="2000" b="1" dirty="0"/>
              <a:t> </a:t>
            </a:r>
            <a:r>
              <a:rPr lang="ru-RU" sz="2000" b="1" dirty="0" err="1"/>
              <a:t>нетлінне</a:t>
            </a:r>
            <a:r>
              <a:rPr lang="ru-RU" sz="2000" b="1" dirty="0"/>
              <a:t>, </a:t>
            </a:r>
            <a:r>
              <a:rPr lang="ru-RU" sz="2000" b="1" dirty="0" err="1"/>
              <a:t>славне</a:t>
            </a:r>
            <a:r>
              <a:rPr lang="ru-RU" sz="2000" b="1" dirty="0"/>
              <a:t>, </a:t>
            </a:r>
            <a:r>
              <a:rPr lang="ru-RU" sz="2000" b="1" dirty="0" err="1"/>
              <a:t>могутнє</a:t>
            </a:r>
            <a:r>
              <a:rPr lang="ru-RU" sz="2000" b="1" dirty="0"/>
              <a:t>, </a:t>
            </a:r>
            <a:r>
              <a:rPr lang="ru-RU" sz="2000" b="1" dirty="0" err="1"/>
              <a:t>духовне</a:t>
            </a:r>
            <a:r>
              <a:rPr lang="ru-RU" sz="2000" b="1" dirty="0"/>
              <a:t>, </a:t>
            </a:r>
            <a:r>
              <a:rPr lang="ru-RU" sz="2000" b="1" dirty="0" err="1"/>
              <a:t>небесне</a:t>
            </a:r>
            <a:r>
              <a:rPr lang="ru-RU" sz="2000" b="1" dirty="0"/>
              <a:t> (1 Кор. 15:45-49).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853259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4">
                    <a:lumMod val="75000"/>
                  </a:schemeClr>
                </a:solidFill>
              </a:rPr>
              <a:t>У ЯКОМУ ТІЛІ МИ ВОСКРЕСНЕМО?</a:t>
            </a:r>
            <a:endParaRPr lang="es-E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166686" y="712291"/>
            <a:ext cx="11858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 само й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воскресіння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мертвих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сіється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тлінні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встає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нетлінні</a:t>
            </a:r>
            <a:r>
              <a:rPr lang="ru-RU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s-E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uk-UA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</a:t>
            </a:r>
            <a:r>
              <a:rPr lang="es-ES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КОЛИ МИ ВОСКРЕСНЕМО?</a:t>
            </a:r>
            <a:endParaRPr lang="es-ES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Ось кажу вам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таємницю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не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всі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ми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впокоїмося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але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всі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перемінимося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–</a:t>
            </a:r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endParaRPr lang="uk-UA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Перш </a:t>
            </a:r>
            <a:r>
              <a:rPr lang="ru-RU" sz="2000" b="1" dirty="0" err="1"/>
              <a:t>ніж</a:t>
            </a:r>
            <a:r>
              <a:rPr lang="ru-RU" sz="2000" b="1" dirty="0"/>
              <a:t> </a:t>
            </a:r>
            <a:r>
              <a:rPr lang="ru-RU" sz="2000" b="1" dirty="0" err="1"/>
              <a:t>визначити</a:t>
            </a:r>
            <a:r>
              <a:rPr lang="ru-RU" sz="2000" b="1" dirty="0"/>
              <a:t> час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та те,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станеться</a:t>
            </a:r>
            <a:r>
              <a:rPr lang="ru-RU" sz="2000" b="1" dirty="0"/>
              <a:t> з нашими </a:t>
            </a:r>
            <a:r>
              <a:rPr lang="ru-RU" sz="2000" b="1" dirty="0" err="1"/>
              <a:t>тілами</a:t>
            </a:r>
            <a:r>
              <a:rPr lang="ru-RU" sz="2000" b="1" dirty="0"/>
              <a:t> в той момент, Павло </a:t>
            </a:r>
            <a:r>
              <a:rPr lang="ru-RU" sz="2000" b="1" dirty="0" err="1"/>
              <a:t>зазначає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«</a:t>
            </a:r>
            <a:r>
              <a:rPr lang="ru-RU" sz="2000" b="1" dirty="0" err="1"/>
              <a:t>тіло</a:t>
            </a:r>
            <a:r>
              <a:rPr lang="ru-RU" sz="2000" b="1" dirty="0"/>
              <a:t> й кров не </a:t>
            </a:r>
            <a:r>
              <a:rPr lang="ru-RU" sz="2000" b="1" dirty="0" err="1"/>
              <a:t>можуть</a:t>
            </a:r>
            <a:r>
              <a:rPr lang="ru-RU" sz="2000" b="1" dirty="0"/>
              <a:t> </a:t>
            </a:r>
            <a:r>
              <a:rPr lang="ru-RU" sz="2000" b="1" dirty="0" err="1"/>
              <a:t>успадкувати</a:t>
            </a:r>
            <a:r>
              <a:rPr lang="ru-RU" sz="2000" b="1" dirty="0"/>
              <a:t> Царства </a:t>
            </a:r>
            <a:r>
              <a:rPr lang="ru-RU" sz="2000" b="1" dirty="0" err="1"/>
              <a:t>Божого</a:t>
            </a:r>
            <a:r>
              <a:rPr lang="ru-RU" sz="2000" b="1" dirty="0"/>
              <a:t>» (1 Кор. 15:50). </a:t>
            </a:r>
            <a:r>
              <a:rPr lang="ru-RU" sz="2000" b="1" dirty="0" err="1"/>
              <a:t>Чи</a:t>
            </a:r>
            <a:r>
              <a:rPr lang="ru-RU" sz="2000" b="1" dirty="0"/>
              <a:t> </a:t>
            </a:r>
            <a:r>
              <a:rPr lang="ru-RU" sz="2000" b="1" dirty="0" err="1"/>
              <a:t>означає</a:t>
            </a:r>
            <a:r>
              <a:rPr lang="ru-RU" sz="2000" b="1" dirty="0"/>
              <a:t> </a:t>
            </a:r>
            <a:r>
              <a:rPr lang="ru-RU" sz="2000" b="1" dirty="0" err="1"/>
              <a:t>це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після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ми не </a:t>
            </a:r>
            <a:r>
              <a:rPr lang="ru-RU" sz="2000" b="1" dirty="0" err="1"/>
              <a:t>матимемо</a:t>
            </a:r>
            <a:r>
              <a:rPr lang="ru-RU" sz="2000" b="1" dirty="0"/>
              <a:t> </a:t>
            </a:r>
            <a:r>
              <a:rPr lang="ru-RU" sz="2000" b="1" dirty="0" err="1"/>
              <a:t>фізичного</a:t>
            </a:r>
            <a:r>
              <a:rPr lang="ru-RU" sz="2000" b="1" dirty="0"/>
              <a:t> </a:t>
            </a:r>
            <a:r>
              <a:rPr lang="ru-RU" sz="2000" b="1" dirty="0" err="1"/>
              <a:t>тіла</a:t>
            </a:r>
            <a:r>
              <a:rPr lang="ru-RU" sz="2000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436472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Під</a:t>
            </a:r>
            <a:r>
              <a:rPr lang="ru-RU" sz="2000" b="1" dirty="0"/>
              <a:t> час Другого </a:t>
            </a:r>
            <a:r>
              <a:rPr lang="ru-RU" sz="2000" b="1" dirty="0" err="1"/>
              <a:t>пришестя</a:t>
            </a:r>
            <a:r>
              <a:rPr lang="ru-RU" sz="2000" b="1" dirty="0"/>
              <a:t> </a:t>
            </a:r>
            <a:r>
              <a:rPr lang="ru-RU" sz="2000" b="1" dirty="0" err="1"/>
              <a:t>тіло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піддалося</a:t>
            </a:r>
            <a:r>
              <a:rPr lang="ru-RU" sz="2000" b="1" dirty="0"/>
              <a:t> </a:t>
            </a:r>
            <a:r>
              <a:rPr lang="ru-RU" sz="2000" b="1" dirty="0" err="1"/>
              <a:t>тлінню</a:t>
            </a:r>
            <a:r>
              <a:rPr lang="ru-RU" sz="2000" b="1" dirty="0"/>
              <a:t>, </a:t>
            </a:r>
            <a:r>
              <a:rPr lang="ru-RU" sz="2000" b="1" dirty="0" err="1"/>
              <a:t>перетвориться</a:t>
            </a:r>
            <a:r>
              <a:rPr lang="ru-RU" sz="2000" b="1" dirty="0"/>
              <a:t> на </a:t>
            </a:r>
            <a:r>
              <a:rPr lang="ru-RU" sz="2000" b="1" dirty="0" err="1"/>
              <a:t>нетлінне</a:t>
            </a:r>
            <a:r>
              <a:rPr lang="ru-RU" sz="2000" b="1" dirty="0"/>
              <a:t> </a:t>
            </a:r>
            <a:r>
              <a:rPr lang="ru-RU" sz="2000" b="1" dirty="0" err="1"/>
              <a:t>тіло</a:t>
            </a:r>
            <a:r>
              <a:rPr lang="ru-RU" sz="2000" b="1" dirty="0"/>
              <a:t>, </a:t>
            </a:r>
            <a:r>
              <a:rPr lang="ru-RU" sz="2000" b="1" dirty="0" err="1"/>
              <a:t>подібне</a:t>
            </a:r>
            <a:r>
              <a:rPr lang="ru-RU" sz="2000" b="1" dirty="0"/>
              <a:t> до того, з </a:t>
            </a:r>
            <a:r>
              <a:rPr lang="ru-RU" sz="2000" b="1" dirty="0" err="1"/>
              <a:t>яким</a:t>
            </a:r>
            <a:r>
              <a:rPr lang="ru-RU" sz="2000" b="1" dirty="0"/>
              <a:t> воскрес </a:t>
            </a:r>
            <a:r>
              <a:rPr lang="ru-RU" sz="2000" b="1" dirty="0" err="1"/>
              <a:t>Ісус</a:t>
            </a:r>
            <a:r>
              <a:rPr lang="ru-RU" sz="2000" b="1" dirty="0"/>
              <a:t> (1 Кор. 15:51–55; </a:t>
            </a:r>
            <a:r>
              <a:rPr lang="ru-RU" sz="2000" b="1" dirty="0" err="1"/>
              <a:t>Лк</a:t>
            </a:r>
            <a:r>
              <a:rPr lang="ru-RU" sz="2000" b="1" dirty="0"/>
              <a:t>. 24:36–40).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72694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Вираз «тіло й кров» завжди вживається як синонім слова «людина» (</a:t>
            </a:r>
            <a:r>
              <a:rPr lang="uk-UA" sz="2000" b="1" dirty="0" err="1">
                <a:solidFill>
                  <a:prstClr val="black"/>
                </a:solidFill>
              </a:rPr>
              <a:t>Мт</a:t>
            </a:r>
            <a:r>
              <a:rPr lang="uk-UA" sz="2000" b="1" dirty="0">
                <a:solidFill>
                  <a:prstClr val="black"/>
                </a:solidFill>
              </a:rPr>
              <a:t>. 16:17; Гал. 1:16; Еф. 6:12; </a:t>
            </a:r>
            <a:r>
              <a:rPr lang="uk-UA" sz="2000" b="1" dirty="0" err="1">
                <a:solidFill>
                  <a:prstClr val="black"/>
                </a:solidFill>
              </a:rPr>
              <a:t>Євр</a:t>
            </a:r>
            <a:r>
              <a:rPr lang="uk-UA" sz="2000" b="1" dirty="0">
                <a:solidFill>
                  <a:prstClr val="black"/>
                </a:solidFill>
              </a:rPr>
              <a:t>. 2:14). Павло тут проводить паралель: мешканці Землі = тлінність; мешканці Неба = нетлінність. Тут ми маємо тіло, яке піддається тлінню і яке, отже, ми не зможемо взяти з собою на Небо.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95693" y="5452135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Для тих, </a:t>
            </a:r>
            <a:r>
              <a:rPr lang="ru-RU" sz="2000" b="1" dirty="0" err="1">
                <a:solidFill>
                  <a:prstClr val="black"/>
                </a:solidFill>
              </a:rPr>
              <a:t>хто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засинає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Ісусі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здаватиметься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ніби</a:t>
            </a:r>
            <a:r>
              <a:rPr lang="ru-RU" sz="2000" b="1" dirty="0">
                <a:solidFill>
                  <a:prstClr val="black"/>
                </a:solidFill>
              </a:rPr>
              <a:t> минула </a:t>
            </a:r>
            <a:r>
              <a:rPr lang="ru-RU" sz="2000" b="1" dirty="0" err="1">
                <a:solidFill>
                  <a:prstClr val="black"/>
                </a:solidFill>
              </a:rPr>
              <a:t>лише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мить</a:t>
            </a:r>
            <a:r>
              <a:rPr lang="ru-RU" sz="2000" b="1" dirty="0">
                <a:solidFill>
                  <a:prstClr val="black"/>
                </a:solidFill>
              </a:rPr>
              <a:t>. </a:t>
            </a:r>
            <a:r>
              <a:rPr lang="ru-RU" sz="2000" b="1" dirty="0" err="1">
                <a:solidFill>
                  <a:prstClr val="black"/>
                </a:solidFill>
              </a:rPr>
              <a:t>Ще</a:t>
            </a:r>
            <a:r>
              <a:rPr lang="ru-RU" sz="2000" b="1" dirty="0">
                <a:solidFill>
                  <a:prstClr val="black"/>
                </a:solidFill>
              </a:rPr>
              <a:t> секунду тому вони </a:t>
            </a:r>
            <a:r>
              <a:rPr lang="ru-RU" sz="2000" b="1" dirty="0" err="1">
                <a:solidFill>
                  <a:prstClr val="black"/>
                </a:solidFill>
              </a:rPr>
              <a:t>відчували</a:t>
            </a:r>
            <a:r>
              <a:rPr lang="ru-RU" sz="2000" b="1" dirty="0">
                <a:solidFill>
                  <a:prstClr val="black"/>
                </a:solidFill>
              </a:rPr>
              <a:t> холод </a:t>
            </a:r>
            <a:r>
              <a:rPr lang="ru-RU" sz="2000" b="1" dirty="0" err="1">
                <a:solidFill>
                  <a:prstClr val="black"/>
                </a:solidFill>
              </a:rPr>
              <a:t>смерті</a:t>
            </a:r>
            <a:r>
              <a:rPr lang="ru-RU" sz="2000" b="1" dirty="0">
                <a:solidFill>
                  <a:prstClr val="black"/>
                </a:solidFill>
              </a:rPr>
              <a:t>, а </a:t>
            </a:r>
            <a:r>
              <a:rPr lang="ru-RU" sz="2000" b="1" dirty="0" err="1">
                <a:solidFill>
                  <a:prstClr val="black"/>
                </a:solidFill>
              </a:rPr>
              <a:t>тепер</a:t>
            </a:r>
            <a:r>
              <a:rPr lang="ru-RU" sz="2000" b="1" dirty="0">
                <a:solidFill>
                  <a:prstClr val="black"/>
                </a:solidFill>
              </a:rPr>
              <a:t> уже </a:t>
            </a:r>
            <a:r>
              <a:rPr lang="ru-RU" sz="2000" b="1" dirty="0" err="1">
                <a:solidFill>
                  <a:prstClr val="black"/>
                </a:solidFill>
              </a:rPr>
              <a:t>бачать</a:t>
            </a:r>
            <a:r>
              <a:rPr lang="ru-RU" sz="2000" b="1" dirty="0">
                <a:solidFill>
                  <a:prstClr val="black"/>
                </a:solidFill>
              </a:rPr>
              <a:t>, як </a:t>
            </a:r>
            <a:r>
              <a:rPr lang="ru-RU" sz="2000" b="1" dirty="0" err="1">
                <a:solidFill>
                  <a:prstClr val="black"/>
                </a:solidFill>
              </a:rPr>
              <a:t>наближається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Ісус</a:t>
            </a:r>
            <a:r>
              <a:rPr lang="ru-RU" sz="2000" b="1" dirty="0">
                <a:solidFill>
                  <a:prstClr val="black"/>
                </a:solidFill>
              </a:rPr>
              <a:t> (1 Кор.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742427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400" b="1" dirty="0">
                <a:latin typeface="Constantia" panose="02030602050306030303" pitchFamily="18" charset="0"/>
              </a:rPr>
              <a:t>«Воскресіння Ісуса було прообразом остаточного воскресіння всіх, хто спить разом із Ним. Воскресле тіло Спасителя, Його обличчя, інтонація Його голосу були знайомі Його послідовникам. Так само воскреснуть ті, хто спить у Ісусі. Ми впізнаємо своїх друзів так само, як учні впізнали Ісуса. Можливо, у цьому смертному житті вони були каліками, хворими чи знівеченими; проте в їхньому воскреслому й прославленому тілі їхня індивідуальна ідентичність збережеться досконало, і ми впізнаємо в обличчі, що сяє відбитим світлом обличчя Ісуса, риси тих, кого ми любимо»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280036" y="669852"/>
            <a:ext cx="3813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ru-RU" sz="1600" b="1" dirty="0" err="1"/>
              <a:t>Віра</a:t>
            </a:r>
            <a:r>
              <a:rPr lang="ru-RU" sz="1600" b="1" dirty="0"/>
              <a:t>, </a:t>
            </a:r>
            <a:r>
              <a:rPr lang="ru-RU" sz="1600" b="1" dirty="0" err="1"/>
              <a:t>якою</a:t>
            </a:r>
            <a:r>
              <a:rPr lang="ru-RU" sz="1600" b="1" dirty="0"/>
              <a:t> я живу, 23 червня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якщо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Христос не воскрес,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тоді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марна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й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проповідь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наша,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марна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й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віра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ваша.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[...]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Якщо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ж Христос не воскрес,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тоді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віра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ваша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марна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все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у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гріхах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ваших.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Коринтян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15:14, 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60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4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9178787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Згідно з грецькою філософією, що ґрунтується на теоріях Платона, тіло, яке за своєю суттю є злим, є лише в’язницею безсмертної душі. З огляду на це, який сенс мало воскресіння тіла для греків чи римлян?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120676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Саме</a:t>
            </a:r>
            <a:r>
              <a:rPr lang="ru-RU" sz="2000" b="1" dirty="0"/>
              <a:t> з </a:t>
            </a:r>
            <a:r>
              <a:rPr lang="ru-RU" sz="2000" b="1" dirty="0" err="1"/>
              <a:t>цієї</a:t>
            </a:r>
            <a:r>
              <a:rPr lang="ru-RU" sz="2000" b="1" dirty="0"/>
              <a:t> причини </a:t>
            </a:r>
            <a:r>
              <a:rPr lang="ru-RU" sz="2000" b="1" dirty="0" err="1"/>
              <a:t>частина</a:t>
            </a:r>
            <a:r>
              <a:rPr lang="ru-RU" sz="2000" b="1" dirty="0"/>
              <a:t> </a:t>
            </a:r>
            <a:r>
              <a:rPr lang="ru-RU" sz="2000" b="1" dirty="0" err="1"/>
              <a:t>коринфської</a:t>
            </a:r>
            <a:r>
              <a:rPr lang="ru-RU" sz="2000" b="1" dirty="0"/>
              <a:t> церкви </a:t>
            </a:r>
            <a:r>
              <a:rPr lang="ru-RU" sz="2000" b="1" dirty="0" err="1"/>
              <a:t>заперечувала</a:t>
            </a:r>
            <a:r>
              <a:rPr lang="ru-RU" sz="2000" b="1" dirty="0"/>
              <a:t> </a:t>
            </a:r>
            <a:r>
              <a:rPr lang="ru-RU" sz="2000" b="1" dirty="0" err="1"/>
              <a:t>існування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. Павло </a:t>
            </a:r>
            <a:r>
              <a:rPr lang="ru-RU" sz="2000" b="1" dirty="0" err="1"/>
              <a:t>розглядає</a:t>
            </a:r>
            <a:r>
              <a:rPr lang="ru-RU" sz="2000" b="1" dirty="0"/>
              <a:t> </a:t>
            </a:r>
            <a:r>
              <a:rPr lang="ru-RU" sz="2000" b="1" dirty="0" err="1"/>
              <a:t>цю</a:t>
            </a:r>
            <a:r>
              <a:rPr lang="ru-RU" sz="2000" b="1" dirty="0"/>
              <a:t> проблему в </a:t>
            </a:r>
            <a:r>
              <a:rPr lang="ru-RU" sz="2000" b="1" dirty="0" err="1"/>
              <a:t>п’ятнадцятому</a:t>
            </a:r>
            <a:r>
              <a:rPr lang="ru-RU" sz="2000" b="1" dirty="0"/>
              <a:t> </a:t>
            </a:r>
            <a:r>
              <a:rPr lang="ru-RU" sz="2000" b="1" dirty="0" err="1"/>
              <a:t>розділі</a:t>
            </a:r>
            <a:r>
              <a:rPr lang="ru-RU" sz="2000" b="1" dirty="0"/>
              <a:t> </a:t>
            </a:r>
            <a:r>
              <a:rPr lang="ru-RU" sz="2000" b="1" dirty="0" err="1"/>
              <a:t>свого</a:t>
            </a:r>
            <a:r>
              <a:rPr lang="ru-RU" sz="2000" b="1" dirty="0"/>
              <a:t> </a:t>
            </a:r>
            <a:r>
              <a:rPr lang="ru-RU" sz="2000" b="1" dirty="0" err="1"/>
              <a:t>першого</a:t>
            </a:r>
            <a:r>
              <a:rPr lang="ru-RU" sz="2000" b="1" dirty="0"/>
              <a:t> листа до коринфян.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1" y="2444115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Це не дрібниця. Воскресіння тісно пов’язане зі спасінням. Якщо немає воскресіння… чи має сенс проповідування Євангелія?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164672" y="848997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ВОСКРЕСІННЯ</a:t>
            </a:r>
          </a:p>
          <a:p>
            <a:pPr algn="ctr">
              <a:lnSpc>
                <a:spcPts val="9000"/>
              </a:lnSpc>
            </a:pPr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ІСУСА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ЧИ БУЛО ВОСКРЕСІННЯ ІСТОРИЧНОЮ ПОДІЄЮ?</a:t>
            </a:r>
            <a:endParaRPr lang="es-E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Найперше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 вам передав те,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й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прийняв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Христос,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згідно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Писанням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помер за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наші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гріхи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Він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був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похований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і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третього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дня воскрес,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згідно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Писанням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uk-UA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Перш ніж розглянути сумніви </a:t>
            </a:r>
            <a:r>
              <a:rPr lang="uk-UA" sz="2000" b="1" dirty="0" err="1"/>
              <a:t>коринтян</a:t>
            </a:r>
            <a:r>
              <a:rPr lang="uk-UA" sz="2000" b="1" dirty="0"/>
              <a:t> щодо воскресіння, Павло нагадує їм, як діє Євангеліє (1 </a:t>
            </a:r>
            <a:r>
              <a:rPr lang="uk-UA" sz="2000" b="1" dirty="0" err="1"/>
              <a:t>Кор</a:t>
            </a:r>
            <a:r>
              <a:rPr lang="uk-UA" sz="2000" b="1" dirty="0"/>
              <a:t>. 15:1-2)</a:t>
            </a:r>
            <a:endParaRPr lang="es-ES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2745058"/>
              </p:ext>
            </p:extLst>
          </p:nvPr>
        </p:nvGraphicFramePr>
        <p:xfrm>
          <a:off x="228599" y="2360385"/>
          <a:ext cx="8734424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 в </a:t>
            </a:r>
            <a:r>
              <a:rPr lang="ru-RU" sz="2000" b="1" dirty="0" err="1"/>
              <a:t>чому</a:t>
            </a:r>
            <a:r>
              <a:rPr lang="ru-RU" sz="2000" b="1" dirty="0"/>
              <a:t> </a:t>
            </a:r>
            <a:r>
              <a:rPr lang="ru-RU" sz="2000" b="1" dirty="0" err="1"/>
              <a:t>полягає</a:t>
            </a:r>
            <a:r>
              <a:rPr lang="ru-RU" sz="2000" b="1" dirty="0"/>
              <a:t> </a:t>
            </a:r>
            <a:r>
              <a:rPr lang="ru-RU" sz="2000" b="1" dirty="0" err="1"/>
              <a:t>Євангеліє</a:t>
            </a:r>
            <a:r>
              <a:rPr lang="ru-RU" sz="2000" b="1" dirty="0"/>
              <a:t>, яке </a:t>
            </a:r>
            <a:r>
              <a:rPr lang="ru-RU" sz="2000" b="1" dirty="0" err="1"/>
              <a:t>проповідується</a:t>
            </a:r>
            <a:r>
              <a:rPr lang="ru-RU" sz="2000" b="1" dirty="0"/>
              <a:t>? (1 Кор.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85869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 </a:t>
            </a:r>
            <a:r>
              <a:rPr lang="ru-RU" sz="2000" b="1" dirty="0" err="1"/>
              <a:t>звідки</a:t>
            </a:r>
            <a:r>
              <a:rPr lang="ru-RU" sz="2000" b="1" dirty="0"/>
              <a:t> ми </a:t>
            </a:r>
            <a:r>
              <a:rPr lang="ru-RU" sz="2000" b="1" dirty="0" err="1"/>
              <a:t>знаємо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</a:t>
            </a:r>
            <a:r>
              <a:rPr lang="ru-RU" sz="2000" b="1" dirty="0" err="1"/>
              <a:t>було</a:t>
            </a:r>
            <a:r>
              <a:rPr lang="ru-RU" sz="2000" b="1" dirty="0"/>
              <a:t> </a:t>
            </a:r>
            <a:r>
              <a:rPr lang="ru-RU" sz="2000" b="1" dirty="0" err="1"/>
              <a:t>історичним</a:t>
            </a:r>
            <a:r>
              <a:rPr lang="ru-RU" sz="2000" b="1" dirty="0"/>
              <a:t> фактом? </a:t>
            </a:r>
            <a:r>
              <a:rPr lang="ru-RU" sz="2000" b="1" dirty="0" err="1"/>
              <a:t>Хто</a:t>
            </a:r>
            <a:r>
              <a:rPr lang="ru-RU" sz="2000" b="1" dirty="0"/>
              <a:t> </a:t>
            </a:r>
            <a:r>
              <a:rPr lang="ru-RU" sz="2000" b="1" dirty="0" err="1"/>
              <a:t>бачив</a:t>
            </a:r>
            <a:r>
              <a:rPr lang="ru-RU" sz="2000" b="1" dirty="0"/>
              <a:t> </a:t>
            </a:r>
            <a:r>
              <a:rPr lang="ru-RU" sz="2000" b="1" dirty="0" err="1"/>
              <a:t>воскреслого</a:t>
            </a:r>
            <a:r>
              <a:rPr lang="ru-RU" sz="2000" b="1" dirty="0"/>
              <a:t> </a:t>
            </a:r>
            <a:r>
              <a:rPr lang="ru-RU" sz="2000" b="1" dirty="0" err="1"/>
              <a:t>Ісуса</a:t>
            </a:r>
            <a:r>
              <a:rPr lang="ru-RU" sz="2000" b="1" dirty="0"/>
              <a:t>? (1 Кор. 15:5–8)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4467105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Павло чітко дає зрозуміти, що Євангеліє — це Божа робота, виконана «згідно з Писанням». Тобто, це заздалегідь визначений план, у якому воскресіння відіграє фундаментальну роль. Чи є у когось сумніви? Нехай запитають свідків, які ще були живі в той час!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85061" y="725276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uk-UA" noProof="0" dirty="0">
                <a:solidFill>
                  <a:srgbClr val="207A3E"/>
                </a:solidFill>
              </a:rPr>
              <a:t>НАСЛІДКИ</a:t>
            </a:r>
            <a:r>
              <a:rPr lang="es-ES" noProof="0" dirty="0">
                <a:solidFill>
                  <a:srgbClr val="207A3E"/>
                </a:solidFill>
              </a:rPr>
              <a:t> </a:t>
            </a:r>
            <a:r>
              <a:rPr lang="uk-UA" noProof="0" dirty="0">
                <a:solidFill>
                  <a:srgbClr val="7030A0"/>
                </a:solidFill>
              </a:rPr>
              <a:t>ВОСКРЕСІННЯ ІСУСА</a:t>
            </a:r>
            <a:endParaRPr lang="es-ES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0"/>
            <a:ext cx="101966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А, ЯКБИ ХРИСТОС НЕ ВОСКРЕС?</a:t>
            </a:r>
            <a:endParaRPr lang="es-ES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якщо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Христос не воскрес,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тоді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марна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й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проповідь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наша,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марна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й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віра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ваша.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Заперечення</a:t>
            </a:r>
            <a:r>
              <a:rPr lang="ru-RU" sz="2000" b="1" dirty="0"/>
              <a:t> </a:t>
            </a:r>
            <a:r>
              <a:rPr lang="ru-RU" sz="2000" b="1" dirty="0" err="1"/>
              <a:t>можливості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</a:t>
            </a:r>
            <a:r>
              <a:rPr lang="ru-RU" sz="2000" b="1" dirty="0" err="1"/>
              <a:t>суперечить</a:t>
            </a:r>
            <a:r>
              <a:rPr lang="ru-RU" sz="2000" b="1" dirty="0"/>
              <a:t> </a:t>
            </a:r>
            <a:r>
              <a:rPr lang="ru-RU" sz="2000" b="1" dirty="0" err="1"/>
              <a:t>християнській</a:t>
            </a:r>
            <a:r>
              <a:rPr lang="ru-RU" sz="2000" b="1" dirty="0"/>
              <a:t> </a:t>
            </a:r>
            <a:r>
              <a:rPr lang="ru-RU" sz="2000" b="1" dirty="0" err="1"/>
              <a:t>вірі</a:t>
            </a:r>
            <a:r>
              <a:rPr lang="ru-RU" sz="2000" b="1" dirty="0"/>
              <a:t>, </a:t>
            </a:r>
            <a:r>
              <a:rPr lang="ru-RU" sz="2000" b="1" dirty="0" err="1"/>
              <a:t>оскільки</a:t>
            </a:r>
            <a:r>
              <a:rPr lang="ru-RU" sz="2000" b="1" dirty="0"/>
              <a:t> «</a:t>
            </a:r>
            <a:r>
              <a:rPr lang="ru-RU" sz="2000" b="1" dirty="0" err="1"/>
              <a:t>якщо</a:t>
            </a:r>
            <a:r>
              <a:rPr lang="ru-RU" sz="2000" b="1" dirty="0"/>
              <a:t> </a:t>
            </a:r>
            <a:r>
              <a:rPr lang="ru-RU" sz="2000" b="1" dirty="0" err="1"/>
              <a:t>немає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</a:t>
            </a:r>
            <a:r>
              <a:rPr lang="ru-RU" sz="2000" b="1" dirty="0" err="1"/>
              <a:t>мертвих</a:t>
            </a:r>
            <a:r>
              <a:rPr lang="ru-RU" sz="2000" b="1" dirty="0"/>
              <a:t>, то й Христос не воскрес» (1 Кор. 15:12-13). А </a:t>
            </a:r>
            <a:r>
              <a:rPr lang="ru-RU" sz="2000" b="1" dirty="0" err="1"/>
              <a:t>якщо</a:t>
            </a:r>
            <a:r>
              <a:rPr lang="ru-RU" sz="2000" b="1" dirty="0"/>
              <a:t> </a:t>
            </a:r>
            <a:r>
              <a:rPr lang="ru-RU" sz="2000" b="1" dirty="0" err="1"/>
              <a:t>Ісус</a:t>
            </a:r>
            <a:r>
              <a:rPr lang="ru-RU" sz="2000" b="1" dirty="0"/>
              <a:t> не воскрес…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555427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Без </a:t>
            </a:r>
            <a:r>
              <a:rPr lang="ru-RU" sz="2000" b="1" dirty="0" err="1"/>
              <a:t>воскресіння</a:t>
            </a:r>
            <a:r>
              <a:rPr lang="ru-RU" sz="2000" b="1" dirty="0"/>
              <a:t> </a:t>
            </a:r>
            <a:r>
              <a:rPr lang="ru-RU" sz="2000" b="1" dirty="0" err="1"/>
              <a:t>Ісус</a:t>
            </a:r>
            <a:r>
              <a:rPr lang="ru-RU" sz="2000" b="1" dirty="0"/>
              <a:t> —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</a:t>
            </a:r>
            <a:r>
              <a:rPr lang="ru-RU" sz="2000" b="1" dirty="0" err="1"/>
              <a:t>праведний</a:t>
            </a:r>
            <a:r>
              <a:rPr lang="ru-RU" sz="2000" b="1" dirty="0"/>
              <a:t> </a:t>
            </a:r>
            <a:r>
              <a:rPr lang="ru-RU" sz="2000" b="1" dirty="0" err="1"/>
              <a:t>чоловік</a:t>
            </a:r>
            <a:r>
              <a:rPr lang="ru-RU" sz="2000" b="1" dirty="0"/>
              <a:t>, </a:t>
            </a:r>
            <a:r>
              <a:rPr lang="ru-RU" sz="2000" b="1" dirty="0" err="1"/>
              <a:t>безпідставно</a:t>
            </a:r>
            <a:r>
              <a:rPr lang="ru-RU" sz="2000" b="1" dirty="0"/>
              <a:t> </a:t>
            </a:r>
            <a:r>
              <a:rPr lang="ru-RU" sz="2000" b="1" dirty="0" err="1"/>
              <a:t>вбитий</a:t>
            </a:r>
            <a:r>
              <a:rPr lang="ru-RU" sz="2000" b="1" dirty="0"/>
              <a:t>, </a:t>
            </a:r>
            <a:r>
              <a:rPr lang="ru-RU" sz="2000" b="1" dirty="0" err="1"/>
              <a:t>але</a:t>
            </a:r>
            <a:r>
              <a:rPr lang="ru-RU" sz="2000" b="1" dirty="0"/>
              <a:t> </a:t>
            </a:r>
            <a:r>
              <a:rPr lang="ru-RU" sz="2000" b="1" dirty="0" err="1"/>
              <a:t>нездатний</a:t>
            </a:r>
            <a:r>
              <a:rPr lang="ru-RU" sz="2000" b="1" dirty="0"/>
              <a:t> спасти. «Але ж Христос воскрес» (1 Кор. 15:20а </a:t>
            </a:r>
            <a:r>
              <a:rPr lang="ru-RU" sz="2000" b="1" dirty="0" err="1"/>
              <a:t>DHHe</a:t>
            </a:r>
            <a:r>
              <a:rPr lang="ru-RU" sz="2000" b="1" dirty="0"/>
              <a:t>). У нас є ЖИВИЙ Спаситель.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s-ES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857726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Саме тому Євангеліє має сенс; так само і наша віра; ми є вірними свідками; наші гріхи прощені; і ті, хто помер у Христі, знову </a:t>
            </a:r>
            <a:r>
              <a:rPr lang="uk-UA" sz="2000" b="1" dirty="0" err="1">
                <a:solidFill>
                  <a:prstClr val="black"/>
                </a:solidFill>
              </a:rPr>
              <a:t>оживуть</a:t>
            </a:r>
            <a:r>
              <a:rPr lang="uk-UA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 ГАРАНТУЄ ВОСКРЕСІННЯ?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731341"/>
            <a:ext cx="10296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 </a:t>
            </a:r>
            <a:r>
              <a:rPr lang="ru-RU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тепер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Христос встав з </a:t>
            </a:r>
            <a:r>
              <a:rPr lang="ru-RU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мертвих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– </a:t>
            </a:r>
            <a:r>
              <a:rPr lang="ru-RU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первісток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покійних</a:t>
            </a:r>
            <a:r>
              <a:rPr lang="ru-RU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uk-UA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</a:t>
            </a:r>
            <a:r>
              <a:rPr lang="es-ES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Перший факт, </a:t>
            </a:r>
            <a:r>
              <a:rPr lang="ru-RU" sz="2000" b="1" dirty="0" err="1"/>
              <a:t>який</a:t>
            </a:r>
            <a:r>
              <a:rPr lang="ru-RU" sz="2000" b="1" dirty="0"/>
              <a:t> </a:t>
            </a:r>
            <a:r>
              <a:rPr lang="ru-RU" sz="2000" b="1" dirty="0" err="1"/>
              <a:t>гарантується</a:t>
            </a:r>
            <a:r>
              <a:rPr lang="ru-RU" sz="2000" b="1" dirty="0"/>
              <a:t> </a:t>
            </a:r>
            <a:r>
              <a:rPr lang="ru-RU" sz="2000" b="1" dirty="0" err="1"/>
              <a:t>воскресінням</a:t>
            </a:r>
            <a:r>
              <a:rPr lang="ru-RU" sz="2000" b="1" dirty="0"/>
              <a:t> </a:t>
            </a:r>
            <a:r>
              <a:rPr lang="ru-RU" sz="2000" b="1" dirty="0" err="1"/>
              <a:t>Ісуса</a:t>
            </a:r>
            <a:r>
              <a:rPr lang="ru-RU" sz="2000" b="1" dirty="0"/>
              <a:t>, </a:t>
            </a:r>
            <a:r>
              <a:rPr lang="ru-RU" sz="2000" b="1" dirty="0" err="1"/>
              <a:t>полягає</a:t>
            </a:r>
            <a:r>
              <a:rPr lang="ru-RU" sz="2000" b="1" dirty="0"/>
              <a:t> в тому,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ті</a:t>
            </a:r>
            <a:r>
              <a:rPr lang="ru-RU" sz="2000" b="1" dirty="0"/>
              <a:t> з нас, </a:t>
            </a:r>
            <a:r>
              <a:rPr lang="ru-RU" sz="2000" b="1" dirty="0" err="1"/>
              <a:t>хто</a:t>
            </a:r>
            <a:r>
              <a:rPr lang="ru-RU" sz="2000" b="1" dirty="0"/>
              <a:t> </a:t>
            </a:r>
            <a:r>
              <a:rPr lang="ru-RU" sz="2000" b="1" dirty="0" err="1"/>
              <a:t>прийняв</a:t>
            </a:r>
            <a:r>
              <a:rPr lang="ru-RU" sz="2000" b="1" dirty="0"/>
              <a:t> план </a:t>
            </a:r>
            <a:r>
              <a:rPr lang="ru-RU" sz="2000" b="1" dirty="0" err="1"/>
              <a:t>спасіння</a:t>
            </a:r>
            <a:r>
              <a:rPr lang="ru-RU" sz="2000" b="1" dirty="0"/>
              <a:t> — </a:t>
            </a:r>
            <a:r>
              <a:rPr lang="ru-RU" sz="2000" b="1" dirty="0" err="1"/>
              <a:t>від</a:t>
            </a:r>
            <a:r>
              <a:rPr lang="ru-RU" sz="2000" b="1" dirty="0"/>
              <a:t> Адама до </a:t>
            </a:r>
            <a:r>
              <a:rPr lang="ru-RU" sz="2000" b="1" dirty="0" err="1"/>
              <a:t>кінця</a:t>
            </a:r>
            <a:r>
              <a:rPr lang="ru-RU" sz="2000" b="1" dirty="0"/>
              <a:t> </a:t>
            </a:r>
            <a:r>
              <a:rPr lang="ru-RU" sz="2000" b="1" dirty="0" err="1"/>
              <a:t>світу</a:t>
            </a:r>
            <a:r>
              <a:rPr lang="ru-RU" sz="2000" b="1" dirty="0"/>
              <a:t>, — </a:t>
            </a:r>
            <a:r>
              <a:rPr lang="ru-RU" sz="2000" b="1" dirty="0" err="1"/>
              <a:t>якщо</a:t>
            </a:r>
            <a:r>
              <a:rPr lang="ru-RU" sz="2000" b="1" dirty="0"/>
              <a:t> </a:t>
            </a:r>
            <a:r>
              <a:rPr lang="ru-RU" sz="2000" b="1" dirty="0" err="1"/>
              <a:t>помремо</a:t>
            </a:r>
            <a:r>
              <a:rPr lang="ru-RU" sz="2000" b="1" dirty="0"/>
              <a:t>, то </a:t>
            </a:r>
            <a:r>
              <a:rPr lang="ru-RU" sz="2000" b="1" dirty="0" err="1"/>
              <a:t>знову</a:t>
            </a:r>
            <a:r>
              <a:rPr lang="ru-RU" sz="2000" b="1" dirty="0"/>
              <a:t> </a:t>
            </a:r>
            <a:r>
              <a:rPr lang="ru-RU" sz="2000" b="1" dirty="0" err="1"/>
              <a:t>оживаємо</a:t>
            </a:r>
            <a:r>
              <a:rPr lang="ru-RU" sz="2000" b="1" dirty="0"/>
              <a:t> (1 Кор. 15:20–23).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303404"/>
              </p:ext>
            </p:extLst>
          </p:nvPr>
        </p:nvGraphicFramePr>
        <p:xfrm>
          <a:off x="223283" y="4890977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13688"/>
            <a:ext cx="62732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Що станеться після нашого воскресіння? </a:t>
            </a:r>
            <a:r>
              <a:rPr lang="uk-UA" sz="2000" b="1" dirty="0" err="1"/>
              <a:t>Перемігши</a:t>
            </a:r>
            <a:r>
              <a:rPr lang="uk-UA" sz="2000" b="1" dirty="0"/>
              <a:t> смерть, Ісус переможе всіх своїх ворогів (1 </a:t>
            </a:r>
            <a:r>
              <a:rPr lang="uk-UA" sz="2000" b="1" dirty="0" err="1"/>
              <a:t>Кор</a:t>
            </a:r>
            <a:r>
              <a:rPr lang="uk-UA" sz="2000" b="1" dirty="0"/>
              <a:t>. 15:25–26). Потім Ісус підкорить усе Отцю, «щоб Бог був усім у всіх» (1 </a:t>
            </a:r>
            <a:r>
              <a:rPr lang="uk-UA" sz="2000" b="1" dirty="0" err="1"/>
              <a:t>Кор</a:t>
            </a:r>
            <a:r>
              <a:rPr lang="uk-UA" sz="2000" b="1" dirty="0"/>
              <a:t>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8" y="3798526"/>
            <a:ext cx="65319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Окрім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цих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майбутніх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гарантій</a:t>
            </a:r>
            <a:r>
              <a:rPr lang="ru-RU" sz="2000" b="1" dirty="0">
                <a:solidFill>
                  <a:prstClr val="black"/>
                </a:solidFill>
              </a:rPr>
              <a:t>, Павло </a:t>
            </a:r>
            <a:r>
              <a:rPr lang="ru-RU" sz="2000" b="1" dirty="0" err="1">
                <a:solidFill>
                  <a:prstClr val="black"/>
                </a:solidFill>
              </a:rPr>
              <a:t>дає</a:t>
            </a:r>
            <a:r>
              <a:rPr lang="ru-RU" sz="2000" b="1" dirty="0">
                <a:solidFill>
                  <a:prstClr val="black"/>
                </a:solidFill>
              </a:rPr>
              <a:t> нам </a:t>
            </a:r>
            <a:r>
              <a:rPr lang="ru-RU" sz="2000" b="1" dirty="0" err="1">
                <a:solidFill>
                  <a:prstClr val="black"/>
                </a:solidFill>
              </a:rPr>
              <a:t>дві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гарантії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стосуються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нашого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повсякденного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життя</a:t>
            </a:r>
            <a:r>
              <a:rPr lang="ru-RU" sz="2000" b="1" dirty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НАШЕ ВОСКРЕСІННЯ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1322</Words>
  <Application>Microsoft Office PowerPoint</Application>
  <PresentationFormat>Panorámica</PresentationFormat>
  <Paragraphs>119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Comic Sans MS</vt:lpstr>
      <vt:lpstr>Aptos Display</vt:lpstr>
      <vt:lpstr>Arial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74</cp:revision>
  <dcterms:created xsi:type="dcterms:W3CDTF">2026-07-19T13:36:46Z</dcterms:created>
  <dcterms:modified xsi:type="dcterms:W3CDTF">2026-08-17T08:29:14Z</dcterms:modified>
</cp:coreProperties>
</file>