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6" r:id="rId3"/>
    <p:sldId id="272" r:id="rId4"/>
    <p:sldId id="273" r:id="rId5"/>
    <p:sldId id="260" r:id="rId6"/>
    <p:sldId id="268" r:id="rId7"/>
    <p:sldId id="261" r:id="rId8"/>
    <p:sldId id="262" r:id="rId9"/>
    <p:sldId id="270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Constantia" panose="02030602050306030303" pitchFamily="18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uk-U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Божа втіха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звільняє нас від страху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нагадує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нам про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ті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випадки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коли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нам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допомагав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  <a:effectLst/>
            </a:rPr>
            <a:t>допомагає нам витримати горе</a:t>
          </a:r>
          <a:endParaRPr lang="ru-UA" sz="2000" b="1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  <a:effectLst/>
            </a:rPr>
            <a:t>приводить нас до </a:t>
          </a:r>
          <a:r>
            <a:rPr lang="ru-RU" sz="2000" b="1" dirty="0" err="1">
              <a:solidFill>
                <a:schemeClr val="tx1"/>
              </a:solidFill>
              <a:effectLst/>
            </a:rPr>
            <a:t>духовної</a:t>
          </a:r>
          <a:r>
            <a:rPr lang="ru-RU" sz="2000" b="1" dirty="0">
              <a:solidFill>
                <a:schemeClr val="tx1"/>
              </a:solidFill>
              <a:effectLst/>
            </a:rPr>
            <a:t> </a:t>
          </a:r>
          <a:r>
            <a:rPr lang="ru-RU" sz="2000" b="1" dirty="0" err="1">
              <a:solidFill>
                <a:schemeClr val="tx1"/>
              </a:solidFill>
              <a:effectLst/>
            </a:rPr>
            <a:t>зрілості</a:t>
          </a:r>
          <a:endParaRPr lang="ru-UA" sz="2000" b="1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ru-RU" sz="2000" b="1" dirty="0" err="1">
              <a:solidFill>
                <a:schemeClr val="tx1"/>
              </a:solidFill>
              <a:effectLst/>
            </a:rPr>
            <a:t>заохочує</a:t>
          </a:r>
          <a:r>
            <a:rPr lang="ru-RU" sz="2000" b="1" dirty="0">
              <a:solidFill>
                <a:schemeClr val="tx1"/>
              </a:solidFill>
              <a:effectLst/>
            </a:rPr>
            <a:t> нас </a:t>
          </a:r>
          <a:r>
            <a:rPr lang="ru-RU" sz="2000" b="1" dirty="0" err="1">
              <a:solidFill>
                <a:schemeClr val="tx1"/>
              </a:solidFill>
              <a:effectLst/>
            </a:rPr>
            <a:t>молитися</a:t>
          </a:r>
          <a:r>
            <a:rPr lang="ru-RU" sz="2000" b="1" dirty="0">
              <a:solidFill>
                <a:schemeClr val="tx1"/>
              </a:solidFill>
              <a:effectLst/>
            </a:rPr>
            <a:t> за </a:t>
          </a:r>
          <a:r>
            <a:rPr lang="ru-RU" sz="2000" b="1" dirty="0" err="1">
              <a:solidFill>
                <a:schemeClr val="tx1"/>
              </a:solidFill>
              <a:effectLst/>
            </a:rPr>
            <a:t>інших</a:t>
          </a:r>
          <a:endParaRPr lang="ru-UA" sz="2000" b="1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втішаємо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так, як нас </a:t>
          </a:r>
          <a:r>
            <a:rPr lang="ru-RU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втішив</a:t>
          </a:r>
          <a:r>
            <a: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Бог</a:t>
          </a:r>
          <a:endParaRPr lang="ru-UA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Єфес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Македонія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Юдея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uk-UA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Єфес</a:t>
          </a:r>
          <a:endParaRPr lang="es-ES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</a:t>
          </a:r>
          <a:r>
            <a:rPr lang="uk-UA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кедонія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Юдея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 custLinFactX="-27751" custLinFactNeighborX="-100000" custLinFactNeighborY="-21649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Божа втіха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звільняє нас від страху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нагадує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нам про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ті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випадки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коли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Він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нам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допомагав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  <a:effectLst/>
            </a:rPr>
            <a:t>допомагає нам витримати горе</a:t>
          </a:r>
          <a:endParaRPr lang="ru-UA" sz="2000" b="1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solidFill>
                <a:schemeClr val="tx1"/>
              </a:solidFill>
              <a:effectLst/>
            </a:rPr>
            <a:t>приводить нас до </a:t>
          </a:r>
          <a:r>
            <a:rPr lang="ru-RU" sz="2000" b="1" kern="1200" dirty="0" err="1">
              <a:solidFill>
                <a:schemeClr val="tx1"/>
              </a:solidFill>
              <a:effectLst/>
            </a:rPr>
            <a:t>духовної</a:t>
          </a:r>
          <a:r>
            <a:rPr lang="ru-RU" sz="2000" b="1" kern="1200" dirty="0">
              <a:solidFill>
                <a:schemeClr val="tx1"/>
              </a:solidFill>
              <a:effectLst/>
            </a:rPr>
            <a:t> </a:t>
          </a:r>
          <a:r>
            <a:rPr lang="ru-RU" sz="2000" b="1" kern="1200" dirty="0" err="1">
              <a:solidFill>
                <a:schemeClr val="tx1"/>
              </a:solidFill>
              <a:effectLst/>
            </a:rPr>
            <a:t>зрілості</a:t>
          </a:r>
          <a:endParaRPr lang="ru-UA" sz="2000" b="1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>
              <a:solidFill>
                <a:schemeClr val="tx1"/>
              </a:solidFill>
              <a:effectLst/>
            </a:rPr>
            <a:t>заохочує</a:t>
          </a:r>
          <a:r>
            <a:rPr lang="ru-RU" sz="2000" b="1" kern="1200" dirty="0">
              <a:solidFill>
                <a:schemeClr val="tx1"/>
              </a:solidFill>
              <a:effectLst/>
            </a:rPr>
            <a:t> нас </a:t>
          </a:r>
          <a:r>
            <a:rPr lang="ru-RU" sz="2000" b="1" kern="1200" dirty="0" err="1">
              <a:solidFill>
                <a:schemeClr val="tx1"/>
              </a:solidFill>
              <a:effectLst/>
            </a:rPr>
            <a:t>молитися</a:t>
          </a:r>
          <a:r>
            <a:rPr lang="ru-RU" sz="2000" b="1" kern="1200" dirty="0">
              <a:solidFill>
                <a:schemeClr val="tx1"/>
              </a:solidFill>
              <a:effectLst/>
            </a:rPr>
            <a:t> за </a:t>
          </a:r>
          <a:r>
            <a:rPr lang="ru-RU" sz="2000" b="1" kern="1200" dirty="0" err="1">
              <a:solidFill>
                <a:schemeClr val="tx1"/>
              </a:solidFill>
              <a:effectLst/>
            </a:rPr>
            <a:t>інших</a:t>
          </a:r>
          <a:endParaRPr lang="ru-UA" sz="2000" b="1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втішаємо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так, як нас </a:t>
          </a:r>
          <a:r>
            <a:rPr lang="ru-RU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втішив</a:t>
          </a:r>
          <a:r>
            <a:rPr lang="ru-RU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Бог</a:t>
          </a:r>
          <a:endParaRPr lang="ru-UA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Єфес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Македонія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Юдея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0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Єфес</a:t>
          </a:r>
          <a:endParaRPr lang="es-ES" sz="2000" b="1" kern="1200" dirty="0"/>
        </a:p>
      </dsp:txBody>
      <dsp:txXfrm>
        <a:off x="0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</a:t>
          </a:r>
          <a:r>
            <a:rPr lang="uk-UA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кедонія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Коринт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Юдея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23/08/2026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29266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uk-UA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СЛУЖІННЯ З ЛЮБОВІ</a:t>
            </a:r>
            <a:endParaRPr lang="es-ES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647713" y="6419850"/>
            <a:ext cx="25442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uk-UA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</a:t>
            </a:r>
            <a:r>
              <a:rPr lang="es-E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 </a:t>
            </a:r>
            <a:r>
              <a:rPr lang="uk-UA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</a:t>
            </a:r>
            <a:r>
              <a:rPr lang="es-E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uk-UA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серпня </a:t>
            </a:r>
            <a:r>
              <a:rPr lang="es-E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З великим сумом і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болем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серця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писав я вам,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обливаючись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слізьми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не для того,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щоби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засмутити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вас,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але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щоб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ви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знали про ту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надмірну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любов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яку маю до вас.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 </a:t>
            </a:r>
            <a:endParaRPr kumimoji="0" lang="uk-UA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uk-U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Коринтян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uk-UA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Божа втіха у стражданнях</a:t>
            </a:r>
            <a:r>
              <a:rPr lang="es-E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</a:t>
            </a:r>
            <a:r>
              <a:rPr lang="uk-UA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Святість і щирість у служінні</a:t>
            </a:r>
            <a:r>
              <a:rPr lang="es-E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</a:t>
            </a:r>
            <a:r>
              <a:rPr lang="uk-UA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Поводитися розсудливо</a:t>
            </a:r>
            <a:r>
              <a:rPr lang="es-E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</a:t>
            </a:r>
            <a:r>
              <a:rPr lang="uk-UA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Прощення та відновлення</a:t>
            </a:r>
            <a:r>
              <a:rPr lang="es-E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uk-UA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Пахощі Христа</a:t>
            </a:r>
            <a:r>
              <a:rPr lang="es-E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Заглиблюючись</a:t>
            </a:r>
            <a:r>
              <a:rPr lang="ru-RU" sz="2000" b="1" dirty="0"/>
              <a:t> у </a:t>
            </a:r>
            <a:r>
              <a:rPr lang="ru-RU" sz="2000" b="1" dirty="0" err="1"/>
              <a:t>вивчення</a:t>
            </a:r>
            <a:r>
              <a:rPr lang="ru-RU" sz="2000" b="1" dirty="0"/>
              <a:t> Другого </a:t>
            </a:r>
            <a:r>
              <a:rPr lang="ru-RU" sz="2000" b="1" dirty="0" err="1"/>
              <a:t>послання</a:t>
            </a:r>
            <a:r>
              <a:rPr lang="ru-RU" sz="2000" b="1" dirty="0"/>
              <a:t> Павла до </a:t>
            </a:r>
            <a:r>
              <a:rPr lang="ru-RU" sz="2000" b="1" dirty="0" err="1"/>
              <a:t>коринтян</a:t>
            </a:r>
            <a:r>
              <a:rPr lang="ru-RU" sz="2000" b="1" dirty="0"/>
              <a:t>, ми </a:t>
            </a:r>
            <a:r>
              <a:rPr lang="ru-RU" sz="2000" b="1" dirty="0" err="1"/>
              <a:t>помічаємо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апостол </a:t>
            </a:r>
            <a:r>
              <a:rPr lang="ru-RU" sz="2000" b="1" dirty="0" err="1"/>
              <a:t>дуже</a:t>
            </a:r>
            <a:r>
              <a:rPr lang="ru-RU" sz="2000" b="1" dirty="0"/>
              <a:t> </a:t>
            </a:r>
            <a:r>
              <a:rPr lang="ru-RU" sz="2000" b="1" dirty="0" err="1"/>
              <a:t>переймається</a:t>
            </a:r>
            <a:r>
              <a:rPr lang="ru-RU" sz="2000" b="1" dirty="0"/>
              <a:t> </a:t>
            </a:r>
            <a:r>
              <a:rPr lang="ru-RU" sz="2000" b="1" dirty="0" err="1"/>
              <a:t>благополуччям</a:t>
            </a:r>
            <a:r>
              <a:rPr lang="ru-RU" sz="2000" b="1" dirty="0"/>
              <a:t> церкви.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276252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>
                <a:solidFill>
                  <a:prstClr val="black"/>
                </a:solidFill>
              </a:rPr>
              <a:t>Павло готує церкву до того, щоб долати ці труднощі — як внутрішні, так і зовнішні, — і вчить її утворювати єдине тіло в безкорисливій любові. З цих порад ми можемо сьогодні навчитися бути «ароматом життя для життя» (2 </a:t>
            </a:r>
            <a:r>
              <a:rPr lang="uk-UA" sz="2000" b="1" dirty="0" err="1">
                <a:solidFill>
                  <a:prstClr val="black"/>
                </a:solidFill>
              </a:rPr>
              <a:t>Кор</a:t>
            </a:r>
            <a:r>
              <a:rPr lang="uk-UA" sz="2000" b="1" dirty="0">
                <a:solidFill>
                  <a:prstClr val="black"/>
                </a:solidFill>
              </a:rPr>
              <a:t>.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036884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Хоча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йти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Божими</a:t>
            </a:r>
            <a:r>
              <a:rPr lang="ru-RU" sz="2000" b="1" dirty="0">
                <a:solidFill>
                  <a:prstClr val="black"/>
                </a:solidFill>
              </a:rPr>
              <a:t> шляхами в </a:t>
            </a:r>
            <a:r>
              <a:rPr lang="ru-RU" sz="2000" b="1" dirty="0" err="1">
                <a:solidFill>
                  <a:prstClr val="black"/>
                </a:solidFill>
              </a:rPr>
              <a:t>цьому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сповненому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гріха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світі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ніколи</a:t>
            </a:r>
            <a:r>
              <a:rPr lang="ru-RU" sz="2000" b="1" dirty="0">
                <a:solidFill>
                  <a:prstClr val="black"/>
                </a:solidFill>
              </a:rPr>
              <a:t> не </a:t>
            </a:r>
            <a:r>
              <a:rPr lang="ru-RU" sz="2000" b="1" dirty="0" err="1">
                <a:solidFill>
                  <a:prstClr val="black"/>
                </a:solidFill>
              </a:rPr>
              <a:t>було</a:t>
            </a:r>
            <a:r>
              <a:rPr lang="ru-RU" sz="2000" b="1" dirty="0">
                <a:solidFill>
                  <a:prstClr val="black"/>
                </a:solidFill>
              </a:rPr>
              <a:t> легко, у I </a:t>
            </a:r>
            <a:r>
              <a:rPr lang="ru-RU" sz="2000" b="1" dirty="0" err="1">
                <a:solidFill>
                  <a:prstClr val="black"/>
                </a:solidFill>
              </a:rPr>
              <a:t>столітті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визнання</a:t>
            </a:r>
            <a:r>
              <a:rPr lang="ru-RU" sz="2000" b="1" dirty="0">
                <a:solidFill>
                  <a:prstClr val="black"/>
                </a:solidFill>
              </a:rPr>
              <a:t> себе </a:t>
            </a:r>
            <a:r>
              <a:rPr lang="ru-RU" sz="2000" b="1" dirty="0" err="1">
                <a:solidFill>
                  <a:prstClr val="black"/>
                </a:solidFill>
              </a:rPr>
              <a:t>християнином</a:t>
            </a:r>
            <a:r>
              <a:rPr lang="ru-RU" sz="2000" b="1" dirty="0">
                <a:solidFill>
                  <a:prstClr val="black"/>
                </a:solidFill>
              </a:rPr>
              <a:t> могло </a:t>
            </a:r>
            <a:r>
              <a:rPr lang="ru-RU" sz="2000" b="1" dirty="0" err="1">
                <a:solidFill>
                  <a:prstClr val="black"/>
                </a:solidFill>
              </a:rPr>
              <a:t>спричинити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серйозні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труднощі</a:t>
            </a:r>
            <a:r>
              <a:rPr lang="ru-RU" sz="20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uk-UA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БОЖА ВТІХА У СТРАЖДАННЯХ</a:t>
            </a:r>
            <a:endParaRPr lang="es-ES" sz="4400" b="1" dirty="0">
              <a:ln w="22225">
                <a:noFill/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“[</a:t>
            </a:r>
            <a:r>
              <a:rPr lang="uk-UA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Бог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]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Який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розраджує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нас у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всіх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наших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скорботах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аби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і ми могли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потішати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тих,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хто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перебуває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у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різних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скорботах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утіхою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якою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Бог </a:t>
            </a:r>
            <a:r>
              <a:rPr lang="ru-RU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потішає</a:t>
            </a:r>
            <a:r>
              <a:rPr lang="ru-RU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нас самих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</a:t>
            </a:r>
            <a:r>
              <a:rPr lang="uk-UA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1:4)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Друге </a:t>
            </a:r>
            <a:r>
              <a:rPr lang="ru-RU" sz="2000" b="1" dirty="0" err="1"/>
              <a:t>послання</a:t>
            </a:r>
            <a:r>
              <a:rPr lang="ru-RU" sz="2000" b="1" dirty="0"/>
              <a:t> до </a:t>
            </a:r>
            <a:r>
              <a:rPr lang="ru-RU" sz="2000" b="1" dirty="0" err="1"/>
              <a:t>Коринтян</a:t>
            </a:r>
            <a:r>
              <a:rPr lang="ru-RU" sz="2000" b="1" dirty="0"/>
              <a:t> –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послання</a:t>
            </a:r>
            <a:r>
              <a:rPr lang="ru-RU" sz="2000" b="1" dirty="0"/>
              <a:t>, в </a:t>
            </a:r>
            <a:r>
              <a:rPr lang="ru-RU" sz="2000" b="1" dirty="0" err="1"/>
              <a:t>якому</a:t>
            </a:r>
            <a:r>
              <a:rPr lang="ru-RU" sz="2000" b="1" dirty="0"/>
              <a:t> Павло </a:t>
            </a:r>
            <a:r>
              <a:rPr lang="ru-RU" sz="2000" b="1" dirty="0" err="1"/>
              <a:t>найбільш</a:t>
            </a:r>
            <a:r>
              <a:rPr lang="ru-RU" sz="2000" b="1" dirty="0"/>
              <a:t> детально говорить про </a:t>
            </a:r>
            <a:r>
              <a:rPr lang="ru-RU" sz="2000" b="1" dirty="0" err="1"/>
              <a:t>втіху</a:t>
            </a:r>
            <a:r>
              <a:rPr lang="ru-RU" sz="2000" b="1" dirty="0"/>
              <a:t>. Церква переживала </a:t>
            </a:r>
            <a:r>
              <a:rPr lang="ru-RU" sz="2000" b="1" dirty="0" err="1"/>
              <a:t>важкий</a:t>
            </a:r>
            <a:r>
              <a:rPr lang="ru-RU" sz="2000" b="1" dirty="0"/>
              <a:t> час, і </a:t>
            </a:r>
            <a:r>
              <a:rPr lang="ru-RU" sz="2000" b="1" dirty="0" err="1"/>
              <a:t>попереднє</a:t>
            </a:r>
            <a:r>
              <a:rPr lang="ru-RU" sz="2000" b="1" dirty="0"/>
              <a:t> </a:t>
            </a:r>
            <a:r>
              <a:rPr lang="ru-RU" sz="2000" b="1" dirty="0" err="1"/>
              <a:t>послання</a:t>
            </a:r>
            <a:r>
              <a:rPr lang="ru-RU" sz="2000" b="1" dirty="0"/>
              <a:t> Павла </a:t>
            </a:r>
            <a:r>
              <a:rPr lang="ru-RU" sz="2000" b="1" dirty="0" err="1"/>
              <a:t>занурило</a:t>
            </a:r>
            <a:r>
              <a:rPr lang="ru-RU" sz="2000" b="1" dirty="0"/>
              <a:t> </a:t>
            </a:r>
            <a:r>
              <a:rPr lang="ru-RU" sz="2000" b="1" dirty="0" err="1"/>
              <a:t>її</a:t>
            </a:r>
            <a:r>
              <a:rPr lang="ru-RU" sz="2000" b="1" dirty="0"/>
              <a:t> в стан смутку.</a:t>
            </a:r>
            <a:endParaRPr lang="es-ES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3911899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84996" y="3755561"/>
            <a:ext cx="291700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Він сам переживав часи, коли його власне життя було під загрозою, і він впадав у відчай (2 </a:t>
            </a:r>
            <a:r>
              <a:rPr lang="uk-UA" sz="2000" b="1" dirty="0" err="1"/>
              <a:t>Кор</a:t>
            </a:r>
            <a:r>
              <a:rPr lang="uk-UA" sz="2000" b="1" dirty="0"/>
              <a:t>. 1:8-10). Але Бог втішив його, і тепер він передає цю втіху церкві (2 </a:t>
            </a:r>
            <a:r>
              <a:rPr lang="uk-UA" sz="2000" b="1" dirty="0" err="1"/>
              <a:t>Кор</a:t>
            </a:r>
            <a:r>
              <a:rPr lang="uk-UA" sz="2000" b="1" dirty="0"/>
              <a:t>. 1:6).</a:t>
            </a:r>
            <a:endParaRPr lang="es-ES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4119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>
                <a:solidFill>
                  <a:prstClr val="black"/>
                </a:solidFill>
              </a:rPr>
              <a:t>Але </a:t>
            </a:r>
            <a:r>
              <a:rPr lang="ru-RU" sz="2000" b="1" dirty="0" err="1">
                <a:solidFill>
                  <a:prstClr val="black"/>
                </a:solidFill>
              </a:rPr>
              <a:t>цей</a:t>
            </a:r>
            <a:r>
              <a:rPr lang="ru-RU" sz="2000" b="1" dirty="0">
                <a:solidFill>
                  <a:prstClr val="black"/>
                </a:solidFill>
              </a:rPr>
              <a:t> смуток </a:t>
            </a:r>
            <a:r>
              <a:rPr lang="ru-RU" sz="2000" b="1" dirty="0" err="1">
                <a:solidFill>
                  <a:prstClr val="black"/>
                </a:solidFill>
              </a:rPr>
              <a:t>був</a:t>
            </a:r>
            <a:r>
              <a:rPr lang="ru-RU" sz="2000" b="1" dirty="0">
                <a:solidFill>
                  <a:prstClr val="black"/>
                </a:solidFill>
              </a:rPr>
              <a:t> «</a:t>
            </a:r>
            <a:r>
              <a:rPr lang="ru-RU" sz="2000" b="1" dirty="0" err="1">
                <a:solidFill>
                  <a:prstClr val="black"/>
                </a:solidFill>
              </a:rPr>
              <a:t>благочестивим</a:t>
            </a:r>
            <a:r>
              <a:rPr lang="ru-RU" sz="2000" b="1" dirty="0">
                <a:solidFill>
                  <a:prstClr val="black"/>
                </a:solidFill>
              </a:rPr>
              <a:t>»,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вів</a:t>
            </a:r>
            <a:r>
              <a:rPr lang="ru-RU" sz="2000" b="1" dirty="0">
                <a:solidFill>
                  <a:prstClr val="black"/>
                </a:solidFill>
              </a:rPr>
              <a:t> до </a:t>
            </a:r>
            <a:r>
              <a:rPr lang="ru-RU" sz="2000" b="1" dirty="0" err="1">
                <a:solidFill>
                  <a:prstClr val="black"/>
                </a:solidFill>
              </a:rPr>
              <a:t>покаяння</a:t>
            </a:r>
            <a:r>
              <a:rPr lang="ru-RU" sz="2000" b="1" dirty="0">
                <a:solidFill>
                  <a:prstClr val="black"/>
                </a:solidFill>
              </a:rPr>
              <a:t> (2 Кор. 7:10). </a:t>
            </a:r>
            <a:r>
              <a:rPr lang="ru-RU" sz="2000" b="1" dirty="0" err="1">
                <a:solidFill>
                  <a:prstClr val="black"/>
                </a:solidFill>
              </a:rPr>
              <a:t>Тож</a:t>
            </a:r>
            <a:r>
              <a:rPr lang="ru-RU" sz="2000" b="1" dirty="0">
                <a:solidFill>
                  <a:prstClr val="black"/>
                </a:solidFill>
              </a:rPr>
              <a:t> Павло не </a:t>
            </a:r>
            <a:r>
              <a:rPr lang="ru-RU" sz="2000" b="1" dirty="0" err="1">
                <a:solidFill>
                  <a:prstClr val="black"/>
                </a:solidFill>
              </a:rPr>
              <a:t>хоче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щоб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цей</a:t>
            </a:r>
            <a:r>
              <a:rPr lang="ru-RU" sz="2000" b="1" dirty="0">
                <a:solidFill>
                  <a:prstClr val="black"/>
                </a:solidFill>
              </a:rPr>
              <a:t> смуток </a:t>
            </a:r>
            <a:r>
              <a:rPr lang="ru-RU" sz="2000" b="1" dirty="0" err="1">
                <a:solidFill>
                  <a:prstClr val="black"/>
                </a:solidFill>
              </a:rPr>
              <a:t>охопив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їх</a:t>
            </a:r>
            <a:r>
              <a:rPr lang="ru-RU" sz="2000" b="1" dirty="0">
                <a:solidFill>
                  <a:prstClr val="black"/>
                </a:solidFill>
              </a:rPr>
              <a:t>, а </a:t>
            </a:r>
            <a:r>
              <a:rPr lang="ru-RU" sz="2000" b="1" dirty="0" err="1">
                <a:solidFill>
                  <a:prstClr val="black"/>
                </a:solidFill>
              </a:rPr>
              <a:t>радше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щоб</a:t>
            </a:r>
            <a:r>
              <a:rPr lang="ru-RU" sz="2000" b="1" dirty="0">
                <a:solidFill>
                  <a:prstClr val="black"/>
                </a:solidFill>
              </a:rPr>
              <a:t> вони були </a:t>
            </a:r>
            <a:r>
              <a:rPr lang="ru-RU" sz="2000" b="1" dirty="0" err="1">
                <a:solidFill>
                  <a:prstClr val="black"/>
                </a:solidFill>
              </a:rPr>
              <a:t>втішені</a:t>
            </a:r>
            <a:r>
              <a:rPr lang="ru-RU" sz="2000" b="1" dirty="0">
                <a:solidFill>
                  <a:prstClr val="black"/>
                </a:solidFill>
              </a:rPr>
              <a:t>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dirty="0">
                <a:ln/>
                <a:solidFill>
                  <a:schemeClr val="accent3"/>
                </a:solidFill>
              </a:rPr>
              <a:t>СВЯТІСТЬ І ЩИРІСТЬ У СЛУЖІННІ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Наша похвала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така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свідчення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нашого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сумління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що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ми жили на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світі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– особливо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серед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вас, – у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простоті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та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Божій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чистоті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не в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тілесній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мудрості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але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в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Божій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благодаті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uk-UA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0" y="1610410"/>
            <a:ext cx="76304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Деякі люди зневажали Павла, звинувачуючи його в слабкості та нерішучості (2 </a:t>
            </a:r>
            <a:r>
              <a:rPr lang="uk-UA" sz="2000" b="1" dirty="0" err="1"/>
              <a:t>Кор</a:t>
            </a:r>
            <a:r>
              <a:rPr lang="uk-UA" sz="2000" b="1" dirty="0"/>
              <a:t>. 10:10). З цієї причини, а також для того, щоб його поради були сприйняті й прийняті, апостолу доводилося захищатися від таких звинувачень.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509615" y="3662540"/>
            <a:ext cx="227770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Він</a:t>
            </a:r>
            <a:r>
              <a:rPr lang="ru-RU" sz="2000" b="1" dirty="0"/>
              <a:t> та </a:t>
            </a:r>
            <a:r>
              <a:rPr lang="ru-RU" sz="2000" b="1" dirty="0" err="1"/>
              <a:t>його</a:t>
            </a:r>
            <a:r>
              <a:rPr lang="ru-RU" sz="2000" b="1" dirty="0"/>
              <a:t> соратники могли з </a:t>
            </a:r>
            <a:r>
              <a:rPr lang="ru-RU" sz="2000" b="1" dirty="0" err="1"/>
              <a:t>упевненістю</a:t>
            </a:r>
            <a:r>
              <a:rPr lang="ru-RU" sz="2000" b="1" dirty="0"/>
              <a:t> </a:t>
            </a:r>
            <a:r>
              <a:rPr lang="ru-RU" sz="2000" b="1" dirty="0" err="1"/>
              <a:t>стверджувати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їхня</a:t>
            </a:r>
            <a:r>
              <a:rPr lang="ru-RU" sz="2000" b="1" dirty="0"/>
              <a:t> </a:t>
            </a:r>
            <a:r>
              <a:rPr lang="ru-RU" sz="2000" b="1" dirty="0" err="1"/>
              <a:t>поведінка</a:t>
            </a:r>
            <a:r>
              <a:rPr lang="ru-RU" sz="2000" b="1" dirty="0"/>
              <a:t> </a:t>
            </a:r>
            <a:r>
              <a:rPr lang="ru-RU" sz="2000" b="1" dirty="0" err="1"/>
              <a:t>була</a:t>
            </a:r>
            <a:r>
              <a:rPr lang="ru-RU" sz="2000" b="1" dirty="0"/>
              <a:t> святою та щирою [чистою] — як у </a:t>
            </a:r>
            <a:r>
              <a:rPr lang="ru-RU" sz="2000" b="1" dirty="0" err="1"/>
              <a:t>церкві</a:t>
            </a:r>
            <a:r>
              <a:rPr lang="ru-RU" sz="2000" b="1" dirty="0"/>
              <a:t>, так і поза нею.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3186" y="4303455"/>
            <a:ext cx="47588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Саме тому твори Павла не містили прихованих намірів. Він сподівався, що ці листи читатимуть і розумітимуть у цьому контексті святості та щирості, тобто як написані з любові до них і з метою виключно їхнього блага (2 </a:t>
            </a:r>
            <a:r>
              <a:rPr lang="uk-UA" sz="2000" b="1" dirty="0" err="1"/>
              <a:t>Кор</a:t>
            </a:r>
            <a:r>
              <a:rPr lang="uk-UA" sz="2000" b="1" dirty="0"/>
              <a:t>. 1:13–14).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0" y="2933849"/>
            <a:ext cx="74308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/>
              <a:t>Як людина, він вважав себе нічим (Еф. 3:8). Але завдяки Божій благодаті він міг пишатися тим, що мав чисту совість (2 </a:t>
            </a:r>
            <a:r>
              <a:rPr lang="uk-UA" sz="2000" b="1" dirty="0" err="1"/>
              <a:t>Кор</a:t>
            </a:r>
            <a:r>
              <a:rPr lang="uk-UA" sz="2000" b="1" dirty="0"/>
              <a:t>. 1:12).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ПОВОДЬТЕСЯ РОЗУМНО</a:t>
            </a:r>
            <a:endParaRPr lang="es-ES" sz="44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646331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Тож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закликаю Бога за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свідка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моєї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душі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що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я щадив вас і не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прийшов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у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Коринт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дотепер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uk-UA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0" y="1827013"/>
            <a:ext cx="73061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У </a:t>
            </a:r>
            <a:r>
              <a:rPr lang="ru-RU" sz="2000" b="1" dirty="0" err="1"/>
              <a:t>своєму</a:t>
            </a:r>
            <a:r>
              <a:rPr lang="ru-RU" sz="2000" b="1" dirty="0"/>
              <a:t> </a:t>
            </a:r>
            <a:r>
              <a:rPr lang="ru-RU" sz="2000" b="1" dirty="0" err="1"/>
              <a:t>першому</a:t>
            </a:r>
            <a:r>
              <a:rPr lang="ru-RU" sz="2000" b="1" dirty="0"/>
              <a:t> </a:t>
            </a:r>
            <a:r>
              <a:rPr lang="ru-RU" sz="2000" b="1" dirty="0" err="1"/>
              <a:t>листі</a:t>
            </a:r>
            <a:r>
              <a:rPr lang="ru-RU" sz="2000" b="1" dirty="0"/>
              <a:t> Павло </a:t>
            </a:r>
            <a:r>
              <a:rPr lang="ru-RU" sz="2000" b="1" dirty="0" err="1"/>
              <a:t>повідомив</a:t>
            </a:r>
            <a:r>
              <a:rPr lang="ru-RU" sz="2000" b="1" dirty="0"/>
              <a:t> </a:t>
            </a:r>
            <a:r>
              <a:rPr lang="ru-RU" sz="2000" b="1" dirty="0" err="1"/>
              <a:t>коринтянам</a:t>
            </a:r>
            <a:r>
              <a:rPr lang="ru-RU" sz="2000" b="1" dirty="0"/>
              <a:t> про маршрут, </a:t>
            </a:r>
            <a:r>
              <a:rPr lang="ru-RU" sz="2000" b="1" dirty="0" err="1"/>
              <a:t>яким</a:t>
            </a:r>
            <a:r>
              <a:rPr lang="ru-RU" sz="2000" b="1" dirty="0"/>
              <a:t> </a:t>
            </a:r>
            <a:r>
              <a:rPr lang="ru-RU" sz="2000" b="1" dirty="0" err="1"/>
              <a:t>він</a:t>
            </a:r>
            <a:r>
              <a:rPr lang="ru-RU" sz="2000" b="1" dirty="0"/>
              <a:t> мав </a:t>
            </a:r>
            <a:r>
              <a:rPr lang="ru-RU" sz="2000" b="1" dirty="0" err="1"/>
              <a:t>намір</a:t>
            </a:r>
            <a:r>
              <a:rPr lang="ru-RU" sz="2000" b="1" dirty="0"/>
              <a:t> пройти (1 Кор. 16:5–11):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134475"/>
              </p:ext>
            </p:extLst>
          </p:nvPr>
        </p:nvGraphicFramePr>
        <p:xfrm>
          <a:off x="914400" y="2631565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0" y="2991565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У </a:t>
            </a:r>
            <a:r>
              <a:rPr lang="ru-RU" sz="2000" b="1" dirty="0" err="1"/>
              <a:t>наступному</a:t>
            </a:r>
            <a:r>
              <a:rPr lang="ru-RU" sz="2000" b="1" dirty="0"/>
              <a:t> </a:t>
            </a:r>
            <a:r>
              <a:rPr lang="ru-RU" sz="2000" b="1" dirty="0" err="1"/>
              <a:t>листі</a:t>
            </a:r>
            <a:r>
              <a:rPr lang="ru-RU" sz="2000" b="1" dirty="0"/>
              <a:t> (</a:t>
            </a:r>
            <a:r>
              <a:rPr lang="ru-RU" sz="2000" b="1" dirty="0" err="1"/>
              <a:t>який</a:t>
            </a:r>
            <a:r>
              <a:rPr lang="ru-RU" sz="2000" b="1" dirty="0"/>
              <a:t> не </a:t>
            </a:r>
            <a:r>
              <a:rPr lang="ru-RU" sz="2000" b="1" dirty="0" err="1"/>
              <a:t>зберігся</a:t>
            </a:r>
            <a:r>
              <a:rPr lang="ru-RU" sz="2000" b="1" dirty="0"/>
              <a:t>, 2 Кор. 7:8) </a:t>
            </a:r>
            <a:r>
              <a:rPr lang="ru-RU" sz="2000" b="1" dirty="0" err="1"/>
              <a:t>він</a:t>
            </a:r>
            <a:r>
              <a:rPr lang="ru-RU" sz="2000" b="1" dirty="0"/>
              <a:t> </a:t>
            </a:r>
            <a:r>
              <a:rPr lang="ru-RU" sz="2000" b="1" dirty="0" err="1"/>
              <a:t>повідомив</a:t>
            </a:r>
            <a:r>
              <a:rPr lang="ru-RU" sz="2000" b="1" dirty="0"/>
              <a:t> </a:t>
            </a:r>
            <a:r>
              <a:rPr lang="ru-RU" sz="2000" b="1" dirty="0" err="1"/>
              <a:t>їм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відвідає</a:t>
            </a:r>
            <a:r>
              <a:rPr lang="ru-RU" sz="2000" b="1" dirty="0"/>
              <a:t> </a:t>
            </a:r>
            <a:r>
              <a:rPr lang="ru-RU" sz="2000" b="1" dirty="0" err="1"/>
              <a:t>їх</a:t>
            </a:r>
            <a:r>
              <a:rPr lang="ru-RU" sz="2000" b="1" dirty="0"/>
              <a:t> </a:t>
            </a:r>
            <a:r>
              <a:rPr lang="ru-RU" sz="2000" b="1" dirty="0" err="1"/>
              <a:t>двічі</a:t>
            </a:r>
            <a:r>
              <a:rPr lang="ru-RU" sz="2000" b="1" dirty="0"/>
              <a:t> (2 Кор. 1:15–16):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7895926"/>
              </p:ext>
            </p:extLst>
          </p:nvPr>
        </p:nvGraphicFramePr>
        <p:xfrm>
          <a:off x="914400" y="3391675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3981683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Однак він змінив свої плани і вирішив не здійснювати цей перший візит (2 </a:t>
            </a:r>
            <a:r>
              <a:rPr lang="uk-UA" sz="2000" b="1" dirty="0" err="1"/>
              <a:t>Кор</a:t>
            </a:r>
            <a:r>
              <a:rPr lang="uk-UA" sz="2000" b="1" dirty="0"/>
              <a:t>. 1:23). Ці зміни спонукали деяких критикувати його за непостійність і нерішучість. Чому ж він змінив своє рішення?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689" y="3791785"/>
            <a:ext cx="4823545" cy="271324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256326"/>
            <a:ext cx="66770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ru-RU" sz="2000" b="1" dirty="0" err="1">
                <a:solidFill>
                  <a:prstClr val="black"/>
                </a:solidFill>
              </a:rPr>
              <a:t>Присутність</a:t>
            </a:r>
            <a:r>
              <a:rPr lang="ru-RU" sz="2000" b="1" dirty="0">
                <a:solidFill>
                  <a:prstClr val="black"/>
                </a:solidFill>
              </a:rPr>
              <a:t> Павла в </a:t>
            </a:r>
            <a:r>
              <a:rPr lang="ru-RU" sz="2000" b="1" dirty="0" err="1">
                <a:solidFill>
                  <a:prstClr val="black"/>
                </a:solidFill>
              </a:rPr>
              <a:t>Коринті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здавалася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необхідною</a:t>
            </a:r>
            <a:r>
              <a:rPr lang="ru-RU" sz="2000" b="1" dirty="0">
                <a:solidFill>
                  <a:prstClr val="black"/>
                </a:solidFill>
              </a:rPr>
              <a:t> через </a:t>
            </a:r>
            <a:r>
              <a:rPr lang="ru-RU" sz="2000" b="1" dirty="0" err="1">
                <a:solidFill>
                  <a:prstClr val="black"/>
                </a:solidFill>
              </a:rPr>
              <a:t>проблеми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що</a:t>
            </a:r>
            <a:r>
              <a:rPr lang="ru-RU" sz="2000" b="1" dirty="0">
                <a:solidFill>
                  <a:prstClr val="black"/>
                </a:solidFill>
              </a:rPr>
              <a:t> там </a:t>
            </a:r>
            <a:r>
              <a:rPr lang="ru-RU" sz="2000" b="1" dirty="0" err="1">
                <a:solidFill>
                  <a:prstClr val="black"/>
                </a:solidFill>
              </a:rPr>
              <a:t>існували</a:t>
            </a:r>
            <a:r>
              <a:rPr lang="ru-RU" sz="2000" b="1" dirty="0">
                <a:solidFill>
                  <a:prstClr val="black"/>
                </a:solidFill>
              </a:rPr>
              <a:t>. </a:t>
            </a:r>
            <a:r>
              <a:rPr lang="ru-RU" sz="2000" b="1" dirty="0" err="1">
                <a:solidFill>
                  <a:prstClr val="black"/>
                </a:solidFill>
              </a:rPr>
              <a:t>Однак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опір</a:t>
            </a:r>
            <a:r>
              <a:rPr lang="ru-RU" sz="2000" b="1" dirty="0">
                <a:solidFill>
                  <a:prstClr val="black"/>
                </a:solidFill>
              </a:rPr>
              <a:t>, на </a:t>
            </a:r>
            <a:r>
              <a:rPr lang="ru-RU" sz="2000" b="1" dirty="0" err="1">
                <a:solidFill>
                  <a:prstClr val="black"/>
                </a:solidFill>
              </a:rPr>
              <a:t>який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він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міг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натрапити</a:t>
            </a:r>
            <a:r>
              <a:rPr lang="ru-RU" sz="2000" b="1" dirty="0">
                <a:solidFill>
                  <a:prstClr val="black"/>
                </a:solidFill>
              </a:rPr>
              <a:t>, означав </a:t>
            </a:r>
            <a:r>
              <a:rPr lang="ru-RU" sz="2000" b="1" dirty="0" err="1">
                <a:solidFill>
                  <a:prstClr val="black"/>
                </a:solidFill>
              </a:rPr>
              <a:t>конфлікт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r>
              <a:rPr lang="ru-RU" sz="2000" b="1" dirty="0" err="1">
                <a:solidFill>
                  <a:prstClr val="black"/>
                </a:solidFill>
              </a:rPr>
              <a:t>якого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він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хотів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уникнути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заради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великої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любові</a:t>
            </a:r>
            <a:r>
              <a:rPr lang="ru-RU" sz="2000" b="1" dirty="0">
                <a:solidFill>
                  <a:prstClr val="black"/>
                </a:solidFill>
              </a:rPr>
              <a:t>, яку </a:t>
            </a:r>
            <a:r>
              <a:rPr lang="ru-RU" sz="2000" b="1" dirty="0" err="1">
                <a:solidFill>
                  <a:prstClr val="black"/>
                </a:solidFill>
              </a:rPr>
              <a:t>він</a:t>
            </a:r>
            <a:r>
              <a:rPr lang="ru-RU" sz="2000" b="1" dirty="0">
                <a:solidFill>
                  <a:prstClr val="black"/>
                </a:solidFill>
              </a:rPr>
              <a:t> </a:t>
            </a:r>
            <a:r>
              <a:rPr lang="ru-RU" sz="2000" b="1" dirty="0" err="1">
                <a:solidFill>
                  <a:prstClr val="black"/>
                </a:solidFill>
              </a:rPr>
              <a:t>відчував</a:t>
            </a:r>
            <a:r>
              <a:rPr lang="ru-RU" sz="2000" b="1" dirty="0">
                <a:solidFill>
                  <a:prstClr val="black"/>
                </a:solidFill>
              </a:rPr>
              <a:t> до них (2 Кор. 2:1–4).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uk-UA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ПРОЩЕННЯ ТА ВІДНОВЛЕННЯ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Бо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кому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ви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прощаєте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щось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тому і я,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адже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коли я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щось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простив кому, то простив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задля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вас перед </a:t>
            </a:r>
            <a:r>
              <a:rPr lang="ru-RU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обличчям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Христа,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uk-UA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Поки</a:t>
            </a:r>
            <a:r>
              <a:rPr lang="ru-RU" sz="2000" b="1" dirty="0"/>
              <a:t> Павло </a:t>
            </a:r>
            <a:r>
              <a:rPr lang="ru-RU" sz="2000" b="1" dirty="0" err="1"/>
              <a:t>прямував</a:t>
            </a:r>
            <a:r>
              <a:rPr lang="ru-RU" sz="2000" b="1" dirty="0"/>
              <a:t> до </a:t>
            </a:r>
            <a:r>
              <a:rPr lang="ru-RU" sz="2000" b="1" dirty="0" err="1"/>
              <a:t>Троади</a:t>
            </a:r>
            <a:r>
              <a:rPr lang="ru-RU" sz="2000" b="1" dirty="0"/>
              <a:t>, Тит </a:t>
            </a:r>
            <a:r>
              <a:rPr lang="ru-RU" sz="2000" b="1" dirty="0" err="1"/>
              <a:t>вирушив</a:t>
            </a:r>
            <a:r>
              <a:rPr lang="ru-RU" sz="2000" b="1" dirty="0"/>
              <a:t> до Коринфа. З </a:t>
            </a:r>
            <a:r>
              <a:rPr lang="ru-RU" sz="2000" b="1" dirty="0" err="1"/>
              <a:t>Троади</a:t>
            </a:r>
            <a:r>
              <a:rPr lang="ru-RU" sz="2000" b="1" dirty="0"/>
              <a:t> Павло </a:t>
            </a:r>
            <a:r>
              <a:rPr lang="ru-RU" sz="2000" b="1" dirty="0" err="1"/>
              <a:t>вирушив</a:t>
            </a:r>
            <a:r>
              <a:rPr lang="ru-RU" sz="2000" b="1" dirty="0"/>
              <a:t> до </a:t>
            </a:r>
            <a:r>
              <a:rPr lang="ru-RU" sz="2000" b="1" dirty="0" err="1"/>
              <a:t>Македонії</a:t>
            </a:r>
            <a:r>
              <a:rPr lang="ru-RU" sz="2000" b="1" dirty="0"/>
              <a:t>. Але </a:t>
            </a:r>
            <a:r>
              <a:rPr lang="ru-RU" sz="2000" b="1" dirty="0" err="1"/>
              <a:t>він</a:t>
            </a:r>
            <a:r>
              <a:rPr lang="ru-RU" sz="2000" b="1" dirty="0"/>
              <a:t> </a:t>
            </a:r>
            <a:r>
              <a:rPr lang="ru-RU" sz="2000" b="1" dirty="0" err="1"/>
              <a:t>дуже</a:t>
            </a:r>
            <a:r>
              <a:rPr lang="ru-RU" sz="2000" b="1" dirty="0"/>
              <a:t> </a:t>
            </a:r>
            <a:r>
              <a:rPr lang="ru-RU" sz="2000" b="1" dirty="0" err="1"/>
              <a:t>сумував</a:t>
            </a:r>
            <a:r>
              <a:rPr lang="ru-RU" sz="2000" b="1" dirty="0"/>
              <a:t>, </a:t>
            </a:r>
            <a:r>
              <a:rPr lang="ru-RU" sz="2000" b="1" dirty="0" err="1"/>
              <a:t>бо</a:t>
            </a:r>
            <a:r>
              <a:rPr lang="ru-RU" sz="2000" b="1" dirty="0"/>
              <a:t> Тит не </a:t>
            </a:r>
            <a:r>
              <a:rPr lang="ru-RU" sz="2000" b="1" dirty="0" err="1"/>
              <a:t>зустрівся</a:t>
            </a:r>
            <a:r>
              <a:rPr lang="ru-RU" sz="2000" b="1" dirty="0"/>
              <a:t> з ним у </a:t>
            </a:r>
            <a:r>
              <a:rPr lang="ru-RU" sz="2000" b="1" dirty="0" err="1"/>
              <a:t>Троаді</a:t>
            </a:r>
            <a:r>
              <a:rPr lang="ru-RU" sz="2000" b="1" dirty="0"/>
              <a:t>, </a:t>
            </a:r>
            <a:r>
              <a:rPr lang="ru-RU" sz="2000" b="1" dirty="0" err="1"/>
              <a:t>щоб</a:t>
            </a:r>
            <a:r>
              <a:rPr lang="ru-RU" sz="2000" b="1" dirty="0"/>
              <a:t> </a:t>
            </a:r>
            <a:r>
              <a:rPr lang="ru-RU" sz="2000" b="1" dirty="0" err="1"/>
              <a:t>повідомити</a:t>
            </a:r>
            <a:r>
              <a:rPr lang="ru-RU" sz="2000" b="1" dirty="0"/>
              <a:t> </a:t>
            </a:r>
            <a:r>
              <a:rPr lang="ru-RU" sz="2000" b="1" dirty="0" err="1"/>
              <a:t>новини</a:t>
            </a:r>
            <a:r>
              <a:rPr lang="ru-RU" sz="2000" b="1" dirty="0"/>
              <a:t> про </a:t>
            </a:r>
            <a:r>
              <a:rPr lang="ru-RU" sz="2000" b="1" dirty="0" err="1"/>
              <a:t>корінфську</a:t>
            </a:r>
            <a:r>
              <a:rPr lang="ru-RU" sz="2000" b="1" dirty="0"/>
              <a:t> </a:t>
            </a:r>
            <a:r>
              <a:rPr lang="ru-RU" sz="2000" b="1" dirty="0" err="1"/>
              <a:t>церкву</a:t>
            </a:r>
            <a:r>
              <a:rPr lang="ru-RU" sz="2000" b="1" dirty="0"/>
              <a:t> (2 Кор. 2:12–13).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 err="1"/>
              <a:t>Одне</a:t>
            </a:r>
            <a:r>
              <a:rPr lang="ru-RU" sz="2000" b="1" dirty="0"/>
              <a:t> з </a:t>
            </a:r>
            <a:r>
              <a:rPr lang="ru-RU" sz="2000" b="1" dirty="0" err="1"/>
              <a:t>питань</a:t>
            </a:r>
            <a:r>
              <a:rPr lang="ru-RU" sz="2000" b="1" dirty="0"/>
              <a:t>, яке вони </a:t>
            </a:r>
            <a:r>
              <a:rPr lang="ru-RU" sz="2000" b="1" dirty="0" err="1"/>
              <a:t>мали</a:t>
            </a:r>
            <a:r>
              <a:rPr lang="ru-RU" sz="2000" b="1" dirty="0"/>
              <a:t> </a:t>
            </a:r>
            <a:r>
              <a:rPr lang="ru-RU" sz="2000" b="1" dirty="0" err="1"/>
              <a:t>вирішити</a:t>
            </a:r>
            <a:r>
              <a:rPr lang="ru-RU" sz="2000" b="1" dirty="0"/>
              <a:t>, </a:t>
            </a:r>
            <a:r>
              <a:rPr lang="ru-RU" sz="2000" b="1" dirty="0" err="1"/>
              <a:t>стосувалося</a:t>
            </a:r>
            <a:r>
              <a:rPr lang="ru-RU" sz="2000" b="1" dirty="0"/>
              <a:t> </a:t>
            </a:r>
            <a:r>
              <a:rPr lang="ru-RU" sz="2000" b="1" dirty="0" err="1"/>
              <a:t>церковної</a:t>
            </a:r>
            <a:r>
              <a:rPr lang="ru-RU" sz="2000" b="1" dirty="0"/>
              <a:t> </a:t>
            </a:r>
            <a:r>
              <a:rPr lang="ru-RU" sz="2000" b="1" dirty="0" err="1"/>
              <a:t>дисципліни</a:t>
            </a:r>
            <a:r>
              <a:rPr lang="ru-RU" sz="2000" b="1" dirty="0"/>
              <a:t>. </a:t>
            </a:r>
            <a:r>
              <a:rPr lang="ru-RU" sz="2000" b="1" dirty="0" err="1"/>
              <a:t>Згідно</a:t>
            </a:r>
            <a:r>
              <a:rPr lang="ru-RU" sz="2000" b="1" dirty="0"/>
              <a:t> з </a:t>
            </a:r>
            <a:r>
              <a:rPr lang="ru-RU" sz="2000" b="1" dirty="0" err="1"/>
              <a:t>настановами</a:t>
            </a:r>
            <a:r>
              <a:rPr lang="ru-RU" sz="2000" b="1" dirty="0"/>
              <a:t> апостола, </a:t>
            </a:r>
            <a:r>
              <a:rPr lang="ru-RU" sz="2000" b="1" dirty="0" err="1"/>
              <a:t>винну</a:t>
            </a:r>
            <a:r>
              <a:rPr lang="ru-RU" sz="2000" b="1" dirty="0"/>
              <a:t> сторону </a:t>
            </a:r>
            <a:r>
              <a:rPr lang="ru-RU" sz="2000" b="1" dirty="0" err="1"/>
              <a:t>було</a:t>
            </a:r>
            <a:r>
              <a:rPr lang="ru-RU" sz="2000" b="1" dirty="0"/>
              <a:t> покарано, і вона </a:t>
            </a:r>
            <a:r>
              <a:rPr lang="ru-RU" sz="2000" b="1" dirty="0" err="1"/>
              <a:t>прийняла</a:t>
            </a:r>
            <a:r>
              <a:rPr lang="ru-RU" sz="2000" b="1" dirty="0"/>
              <a:t> </a:t>
            </a:r>
            <a:r>
              <a:rPr lang="ru-RU" sz="2000" b="1" dirty="0" err="1"/>
              <a:t>це</a:t>
            </a:r>
            <a:r>
              <a:rPr lang="ru-RU" sz="2000" b="1" dirty="0"/>
              <a:t> </a:t>
            </a:r>
            <a:r>
              <a:rPr lang="ru-RU" sz="2000" b="1" dirty="0" err="1"/>
              <a:t>покарання</a:t>
            </a:r>
            <a:r>
              <a:rPr lang="ru-RU" sz="2000" b="1" dirty="0"/>
              <a:t>. </a:t>
            </a:r>
            <a:r>
              <a:rPr lang="ru-RU" sz="2000" b="1" dirty="0" err="1"/>
              <a:t>Тепер</a:t>
            </a:r>
            <a:r>
              <a:rPr lang="ru-RU" sz="2000" b="1" dirty="0"/>
              <a:t> Павло просить </a:t>
            </a:r>
            <a:r>
              <a:rPr lang="ru-RU" sz="2000" b="1" dirty="0" err="1"/>
              <a:t>їх</a:t>
            </a:r>
            <a:r>
              <a:rPr lang="ru-RU" sz="2000" b="1" dirty="0"/>
              <a:t> </a:t>
            </a:r>
            <a:r>
              <a:rPr lang="ru-RU" sz="2000" b="1" dirty="0" err="1"/>
              <a:t>зробити</a:t>
            </a:r>
            <a:r>
              <a:rPr lang="ru-RU" sz="2000" b="1" dirty="0"/>
              <a:t> </a:t>
            </a:r>
            <a:r>
              <a:rPr lang="ru-RU" sz="2000" b="1" dirty="0" err="1"/>
              <a:t>наступний</a:t>
            </a:r>
            <a:r>
              <a:rPr lang="ru-RU" sz="2000" b="1" dirty="0"/>
              <a:t> крок: </a:t>
            </a:r>
            <a:r>
              <a:rPr lang="ru-RU" sz="2000" b="1" dirty="0" err="1"/>
              <a:t>пробачити</a:t>
            </a:r>
            <a:r>
              <a:rPr lang="ru-RU" sz="2000" b="1" dirty="0"/>
              <a:t> та </a:t>
            </a:r>
            <a:r>
              <a:rPr lang="ru-RU" sz="2000" b="1" dirty="0" err="1"/>
              <a:t>відновити</a:t>
            </a:r>
            <a:r>
              <a:rPr lang="ru-RU" sz="2000" b="1" dirty="0"/>
              <a:t> </a:t>
            </a:r>
            <a:r>
              <a:rPr lang="ru-RU" sz="2000" b="1" dirty="0" err="1"/>
              <a:t>стосунки</a:t>
            </a:r>
            <a:r>
              <a:rPr lang="ru-RU" sz="2000" b="1" dirty="0"/>
              <a:t> (2 Кор. 2:5–11).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uk-UA" sz="2000" b="1" dirty="0">
                <a:solidFill>
                  <a:prstClr val="black"/>
                </a:solidFill>
              </a:rPr>
              <a:t>Незабаром після цього </a:t>
            </a:r>
            <a:r>
              <a:rPr lang="uk-UA" sz="2000" b="1" dirty="0" err="1">
                <a:solidFill>
                  <a:prstClr val="black"/>
                </a:solidFill>
              </a:rPr>
              <a:t>Тіто</a:t>
            </a:r>
            <a:r>
              <a:rPr lang="uk-UA" sz="2000" b="1" dirty="0">
                <a:solidFill>
                  <a:prstClr val="black"/>
                </a:solidFill>
              </a:rPr>
              <a:t> нарешті зустрівся з Павлом у Македонії. Він розповів йому, як церква дуже позитивно відреагувала на зауваження апостола (2 </a:t>
            </a:r>
            <a:r>
              <a:rPr lang="uk-UA" sz="2000" b="1" dirty="0" err="1">
                <a:solidFill>
                  <a:prstClr val="black"/>
                </a:solidFill>
              </a:rPr>
              <a:t>Кор</a:t>
            </a:r>
            <a:r>
              <a:rPr lang="uk-UA" sz="2000" b="1" dirty="0">
                <a:solidFill>
                  <a:prstClr val="black"/>
                </a:solidFill>
              </a:rPr>
              <a:t>. 7:5–9, 13–16).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hqprint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ПАХОЩІ ХРИСТА</a:t>
            </a:r>
            <a:endParaRPr lang="es-ES" sz="4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082714" y="632280"/>
            <a:ext cx="71806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Тому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що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для Бога ми є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любими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пахощами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Христа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між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тими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хто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спасається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і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між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тими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хто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гине</a:t>
            </a:r>
            <a:r>
              <a:rPr lang="ru-RU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</a:t>
            </a:r>
            <a:r>
              <a:rPr lang="uk-UA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uk-UA" sz="1400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Коринтян</a:t>
            </a:r>
            <a:r>
              <a:rPr lang="uk-UA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s-ES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Коментуючи, як Бог «відчинив двері» для успішного проповідування Євангелія в </a:t>
            </a:r>
            <a:r>
              <a:rPr lang="uk-UA" sz="2000" b="1" dirty="0" err="1"/>
              <a:t>Троаді</a:t>
            </a:r>
            <a:r>
              <a:rPr lang="uk-UA" sz="2000" b="1" dirty="0"/>
              <a:t>, Павло вибухає вигуком хвали та перемоги: «А Богові дяка, що завжди веде нас до перемоги в Христі, і що через нас поширює всюди пахощі пізнання Свого» (2 </a:t>
            </a:r>
            <a:r>
              <a:rPr lang="uk-UA" sz="2000" b="1" dirty="0" err="1"/>
              <a:t>Кор</a:t>
            </a:r>
            <a:r>
              <a:rPr lang="uk-UA" sz="2000" b="1" dirty="0"/>
              <a:t>. 2:14).</a:t>
            </a:r>
            <a:endParaRPr lang="es-ES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b="1" dirty="0"/>
              <a:t>Як </a:t>
            </a:r>
            <a:r>
              <a:rPr lang="ru-RU" sz="2000" b="1" dirty="0" err="1"/>
              <a:t>всепроникний</a:t>
            </a:r>
            <a:r>
              <a:rPr lang="ru-RU" sz="2000" b="1" dirty="0"/>
              <a:t> аромат, </a:t>
            </a:r>
            <a:r>
              <a:rPr lang="ru-RU" sz="2000" b="1" dirty="0" err="1"/>
              <a:t>знання</a:t>
            </a:r>
            <a:r>
              <a:rPr lang="ru-RU" sz="2000" b="1" dirty="0"/>
              <a:t> про Христа </a:t>
            </a:r>
            <a:r>
              <a:rPr lang="ru-RU" sz="2000" b="1" dirty="0" err="1"/>
              <a:t>сягає</a:t>
            </a:r>
            <a:r>
              <a:rPr lang="ru-RU" sz="2000" b="1" dirty="0"/>
              <a:t> </a:t>
            </a:r>
            <a:r>
              <a:rPr lang="ru-RU" sz="2000" b="1" dirty="0" err="1"/>
              <a:t>кожної</a:t>
            </a:r>
            <a:r>
              <a:rPr lang="ru-RU" sz="2000" b="1" dirty="0"/>
              <a:t> </a:t>
            </a:r>
            <a:r>
              <a:rPr lang="ru-RU" sz="2000" b="1" dirty="0" err="1"/>
              <a:t>душі</a:t>
            </a:r>
            <a:r>
              <a:rPr lang="ru-RU" sz="2000" b="1" dirty="0"/>
              <a:t>. Для </a:t>
            </a:r>
            <a:r>
              <a:rPr lang="ru-RU" sz="2000" b="1" dirty="0" err="1"/>
              <a:t>коринтян</a:t>
            </a:r>
            <a:r>
              <a:rPr lang="ru-RU" sz="2000" b="1" dirty="0"/>
              <a:t>, як і для нас, </a:t>
            </a:r>
            <a:r>
              <a:rPr lang="ru-RU" sz="2000" b="1" dirty="0" err="1"/>
              <a:t>цей</a:t>
            </a:r>
            <a:r>
              <a:rPr lang="ru-RU" sz="2000" b="1" dirty="0"/>
              <a:t> аромат — аромат </a:t>
            </a:r>
            <a:r>
              <a:rPr lang="ru-RU" sz="2000" b="1" dirty="0" err="1"/>
              <a:t>вічного</a:t>
            </a:r>
            <a:r>
              <a:rPr lang="ru-RU" sz="2000" b="1" dirty="0"/>
              <a:t> </a:t>
            </a:r>
            <a:r>
              <a:rPr lang="ru-RU" sz="2000" b="1" dirty="0" err="1"/>
              <a:t>життя</a:t>
            </a:r>
            <a:r>
              <a:rPr lang="ru-RU" sz="2000" b="1" dirty="0"/>
              <a:t>. </a:t>
            </a:r>
            <a:r>
              <a:rPr lang="ru-RU" sz="2000" b="1" dirty="0" err="1"/>
              <a:t>Однак</a:t>
            </a:r>
            <a:r>
              <a:rPr lang="ru-RU" sz="2000" b="1" dirty="0"/>
              <a:t> для тих, </a:t>
            </a:r>
            <a:r>
              <a:rPr lang="ru-RU" sz="2000" b="1" dirty="0" err="1"/>
              <a:t>хто</a:t>
            </a:r>
            <a:r>
              <a:rPr lang="ru-RU" sz="2000" b="1" dirty="0"/>
              <a:t> </a:t>
            </a:r>
            <a:r>
              <a:rPr lang="ru-RU" sz="2000" b="1" dirty="0" err="1"/>
              <a:t>відкидає</a:t>
            </a:r>
            <a:r>
              <a:rPr lang="ru-RU" sz="2000" b="1" dirty="0"/>
              <a:t> </a:t>
            </a:r>
            <a:r>
              <a:rPr lang="ru-RU" sz="2000" b="1" dirty="0" err="1"/>
              <a:t>заклик</a:t>
            </a:r>
            <a:r>
              <a:rPr lang="ru-RU" sz="2000" b="1" dirty="0"/>
              <a:t>, </a:t>
            </a:r>
            <a:r>
              <a:rPr lang="ru-RU" sz="2000" b="1" dirty="0" err="1"/>
              <a:t>це</a:t>
            </a:r>
            <a:r>
              <a:rPr lang="ru-RU" sz="2000" b="1" dirty="0"/>
              <a:t> запах </a:t>
            </a:r>
            <a:r>
              <a:rPr lang="ru-RU" sz="2000" b="1" dirty="0" err="1"/>
              <a:t>смерті</a:t>
            </a:r>
            <a:r>
              <a:rPr lang="ru-RU" sz="2000" b="1" dirty="0"/>
              <a:t> (2 Кор. 2:15-16).</a:t>
            </a:r>
            <a:endParaRPr lang="es-ES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611231"/>
            <a:ext cx="443216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uk-UA" sz="2000" b="1" dirty="0"/>
              <a:t>Звертаючи увагу на відповідальність, яку це передбачає, Павло зазначає, що послання слід передавати щиро, не </a:t>
            </a:r>
            <a:r>
              <a:rPr lang="uk-UA" sz="2000" b="1" dirty="0" err="1"/>
              <a:t>прагнучи</a:t>
            </a:r>
            <a:r>
              <a:rPr lang="uk-UA" sz="2000" b="1" dirty="0"/>
              <a:t> жодної особистої вигоди, а лише спасіння слухачів (2 </a:t>
            </a:r>
            <a:r>
              <a:rPr lang="uk-UA" sz="2000" b="1" dirty="0" err="1"/>
              <a:t>Кор</a:t>
            </a:r>
            <a:r>
              <a:rPr lang="uk-UA" sz="2000" b="1" dirty="0"/>
              <a:t>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7694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613508"/>
            <a:ext cx="10715320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800" b="1" dirty="0">
                <a:latin typeface="Constantia" panose="02030602050306030303" pitchFamily="18" charset="0"/>
              </a:rPr>
              <a:t>“</a:t>
            </a:r>
            <a:r>
              <a:rPr lang="ru-RU" sz="2800" b="1" dirty="0" err="1">
                <a:latin typeface="Constantia" panose="02030602050306030303" pitchFamily="18" charset="0"/>
              </a:rPr>
              <a:t>Цей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вірний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посланець</a:t>
            </a:r>
            <a:r>
              <a:rPr lang="ru-RU" sz="2800" b="1" dirty="0">
                <a:latin typeface="Constantia" panose="02030602050306030303" pitchFamily="18" charset="0"/>
              </a:rPr>
              <a:t> [Тит] </a:t>
            </a:r>
            <a:r>
              <a:rPr lang="ru-RU" sz="2800" b="1" dirty="0" err="1">
                <a:latin typeface="Constantia" panose="02030602050306030303" pitchFamily="18" charset="0"/>
              </a:rPr>
              <a:t>приніс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йому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радісну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звістку</a:t>
            </a:r>
            <a:r>
              <a:rPr lang="ru-RU" sz="2800" b="1" dirty="0">
                <a:latin typeface="Constantia" panose="02030602050306030303" pitchFamily="18" charset="0"/>
              </a:rPr>
              <a:t> про те, </a:t>
            </a:r>
            <a:r>
              <a:rPr lang="ru-RU" sz="2800" b="1" dirty="0" err="1">
                <a:latin typeface="Constantia" panose="02030602050306030303" pitchFamily="18" charset="0"/>
              </a:rPr>
              <a:t>що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серед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коринфських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віруючих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відбулася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дивовижна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зміна</a:t>
            </a:r>
            <a:r>
              <a:rPr lang="ru-RU" sz="2800" b="1" dirty="0">
                <a:latin typeface="Constantia" panose="02030602050306030303" pitchFamily="18" charset="0"/>
              </a:rPr>
              <a:t>. </a:t>
            </a:r>
            <a:r>
              <a:rPr lang="ru-RU" sz="2800" b="1" dirty="0" err="1">
                <a:latin typeface="Constantia" panose="02030602050306030303" pitchFamily="18" charset="0"/>
              </a:rPr>
              <a:t>Багато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хто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прийняв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настанови</a:t>
            </a:r>
            <a:r>
              <a:rPr lang="ru-RU" sz="2800" b="1" dirty="0">
                <a:latin typeface="Constantia" panose="02030602050306030303" pitchFamily="18" charset="0"/>
              </a:rPr>
              <a:t> з листа Павла й </a:t>
            </a:r>
            <a:r>
              <a:rPr lang="ru-RU" sz="2800" b="1" dirty="0" err="1">
                <a:latin typeface="Constantia" panose="02030602050306030303" pitchFamily="18" charset="0"/>
              </a:rPr>
              <a:t>покаявся</a:t>
            </a:r>
            <a:r>
              <a:rPr lang="ru-RU" sz="2800" b="1" dirty="0">
                <a:latin typeface="Constantia" panose="02030602050306030303" pitchFamily="18" charset="0"/>
              </a:rPr>
              <a:t> у </a:t>
            </a:r>
            <a:r>
              <a:rPr lang="ru-RU" sz="2800" b="1" dirty="0" err="1">
                <a:latin typeface="Constantia" panose="02030602050306030303" pitchFamily="18" charset="0"/>
              </a:rPr>
              <a:t>своїх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гріхах</a:t>
            </a:r>
            <a:r>
              <a:rPr lang="ru-RU" sz="2800" b="1" dirty="0">
                <a:latin typeface="Constantia" panose="02030602050306030303" pitchFamily="18" charset="0"/>
              </a:rPr>
              <a:t>. </a:t>
            </a:r>
            <a:r>
              <a:rPr lang="ru-RU" sz="2800" b="1" dirty="0" err="1">
                <a:latin typeface="Constantia" panose="02030602050306030303" pitchFamily="18" charset="0"/>
              </a:rPr>
              <a:t>Життя</a:t>
            </a:r>
            <a:r>
              <a:rPr lang="ru-RU" sz="2800" b="1" dirty="0">
                <a:latin typeface="Constantia" panose="02030602050306030303" pitchFamily="18" charset="0"/>
              </a:rPr>
              <a:t>, яке вони </a:t>
            </a:r>
            <a:r>
              <a:rPr lang="ru-RU" sz="2800" b="1" dirty="0" err="1">
                <a:latin typeface="Constantia" panose="02030602050306030303" pitchFamily="18" charset="0"/>
              </a:rPr>
              <a:t>тепер</a:t>
            </a:r>
            <a:r>
              <a:rPr lang="ru-RU" sz="2800" b="1" dirty="0">
                <a:latin typeface="Constantia" panose="02030602050306030303" pitchFamily="18" charset="0"/>
              </a:rPr>
              <a:t> вели, </a:t>
            </a:r>
            <a:r>
              <a:rPr lang="ru-RU" sz="2800" b="1" dirty="0" err="1">
                <a:latin typeface="Constantia" panose="02030602050306030303" pitchFamily="18" charset="0"/>
              </a:rPr>
              <a:t>вже</a:t>
            </a:r>
            <a:r>
              <a:rPr lang="ru-RU" sz="2800" b="1" dirty="0">
                <a:latin typeface="Constantia" panose="02030602050306030303" pitchFamily="18" charset="0"/>
              </a:rPr>
              <a:t> не </a:t>
            </a:r>
            <a:r>
              <a:rPr lang="ru-RU" sz="2800" b="1" dirty="0" err="1">
                <a:latin typeface="Constantia" panose="02030602050306030303" pitchFamily="18" charset="0"/>
              </a:rPr>
              <a:t>було</a:t>
            </a:r>
            <a:r>
              <a:rPr lang="ru-RU" sz="2800" b="1" dirty="0">
                <a:latin typeface="Constantia" panose="02030602050306030303" pitchFamily="18" charset="0"/>
              </a:rPr>
              <a:t> ганьбою для </a:t>
            </a:r>
            <a:r>
              <a:rPr lang="ru-RU" sz="2800" b="1" dirty="0" err="1">
                <a:latin typeface="Constantia" panose="02030602050306030303" pitchFamily="18" charset="0"/>
              </a:rPr>
              <a:t>християнства</a:t>
            </a:r>
            <a:r>
              <a:rPr lang="ru-RU" sz="2800" b="1" dirty="0">
                <a:latin typeface="Constantia" panose="02030602050306030303" pitchFamily="18" charset="0"/>
              </a:rPr>
              <a:t>, а, </a:t>
            </a:r>
            <a:r>
              <a:rPr lang="ru-RU" sz="2800" b="1" dirty="0" err="1">
                <a:latin typeface="Constantia" panose="02030602050306030303" pitchFamily="18" charset="0"/>
              </a:rPr>
              <a:t>навпаки</a:t>
            </a:r>
            <a:r>
              <a:rPr lang="ru-RU" sz="2800" b="1" dirty="0">
                <a:latin typeface="Constantia" panose="02030602050306030303" pitchFamily="18" charset="0"/>
              </a:rPr>
              <a:t>, чинило </a:t>
            </a:r>
            <a:r>
              <a:rPr lang="ru-RU" sz="2800" b="1" dirty="0" err="1">
                <a:latin typeface="Constantia" panose="02030602050306030303" pitchFamily="18" charset="0"/>
              </a:rPr>
              <a:t>потужний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вплив</a:t>
            </a:r>
            <a:r>
              <a:rPr lang="ru-RU" sz="2800" b="1" dirty="0">
                <a:latin typeface="Constantia" panose="02030602050306030303" pitchFamily="18" charset="0"/>
              </a:rPr>
              <a:t> на </a:t>
            </a:r>
            <a:r>
              <a:rPr lang="ru-RU" sz="2800" b="1" dirty="0" err="1">
                <a:latin typeface="Constantia" panose="02030602050306030303" pitchFamily="18" charset="0"/>
              </a:rPr>
              <a:t>користь</a:t>
            </a:r>
            <a:r>
              <a:rPr lang="ru-RU" sz="2800" b="1" dirty="0">
                <a:latin typeface="Constantia" panose="02030602050306030303" pitchFamily="18" charset="0"/>
              </a:rPr>
              <a:t> практичного </a:t>
            </a:r>
            <a:r>
              <a:rPr lang="ru-RU" sz="2800" b="1" dirty="0" err="1">
                <a:latin typeface="Constantia" panose="02030602050306030303" pitchFamily="18" charset="0"/>
              </a:rPr>
              <a:t>благочестя</a:t>
            </a:r>
            <a:r>
              <a:rPr lang="ru-RU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ru-RU" sz="2800" b="1" dirty="0" err="1">
                <a:latin typeface="Constantia" panose="02030602050306030303" pitchFamily="18" charset="0"/>
              </a:rPr>
              <a:t>Таке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покаяння</a:t>
            </a:r>
            <a:r>
              <a:rPr lang="ru-RU" sz="2800" b="1" dirty="0">
                <a:latin typeface="Constantia" panose="02030602050306030303" pitchFamily="18" charset="0"/>
              </a:rPr>
              <a:t>, </a:t>
            </a:r>
            <a:r>
              <a:rPr lang="ru-RU" sz="2800" b="1" dirty="0" err="1">
                <a:latin typeface="Constantia" panose="02030602050306030303" pitchFamily="18" charset="0"/>
              </a:rPr>
              <a:t>спричинене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впливом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Божої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благодаті</a:t>
            </a:r>
            <a:r>
              <a:rPr lang="ru-RU" sz="2800" b="1" dirty="0">
                <a:latin typeface="Constantia" panose="02030602050306030303" pitchFamily="18" charset="0"/>
              </a:rPr>
              <a:t> на </a:t>
            </a:r>
            <a:r>
              <a:rPr lang="ru-RU" sz="2800" b="1" dirty="0" err="1">
                <a:latin typeface="Constantia" panose="02030602050306030303" pitchFamily="18" charset="0"/>
              </a:rPr>
              <a:t>серце</a:t>
            </a:r>
            <a:r>
              <a:rPr lang="ru-RU" sz="2800" b="1" dirty="0">
                <a:latin typeface="Constantia" panose="02030602050306030303" pitchFamily="18" charset="0"/>
              </a:rPr>
              <a:t>, </a:t>
            </a:r>
            <a:r>
              <a:rPr lang="ru-RU" sz="2800" b="1" dirty="0" err="1">
                <a:latin typeface="Constantia" panose="02030602050306030303" pitchFamily="18" charset="0"/>
              </a:rPr>
              <a:t>спонукає</a:t>
            </a:r>
            <a:r>
              <a:rPr lang="ru-RU" sz="2800" b="1" dirty="0">
                <a:latin typeface="Constantia" panose="02030602050306030303" pitchFamily="18" charset="0"/>
              </a:rPr>
              <a:t> до </a:t>
            </a:r>
            <a:r>
              <a:rPr lang="ru-RU" sz="2800" b="1" dirty="0" err="1">
                <a:latin typeface="Constantia" panose="02030602050306030303" pitchFamily="18" charset="0"/>
              </a:rPr>
              <a:t>визнання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гріхів</a:t>
            </a:r>
            <a:r>
              <a:rPr lang="ru-RU" sz="2800" b="1" dirty="0">
                <a:latin typeface="Constantia" panose="02030602050306030303" pitchFamily="18" charset="0"/>
              </a:rPr>
              <a:t> і </a:t>
            </a:r>
            <a:r>
              <a:rPr lang="ru-RU" sz="2800" b="1" dirty="0" err="1">
                <a:latin typeface="Constantia" panose="02030602050306030303" pitchFamily="18" charset="0"/>
              </a:rPr>
              <a:t>відмови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від</a:t>
            </a:r>
            <a:r>
              <a:rPr lang="ru-RU" sz="2800" b="1" dirty="0">
                <a:latin typeface="Constantia" panose="02030602050306030303" pitchFamily="18" charset="0"/>
              </a:rPr>
              <a:t> них. </a:t>
            </a:r>
            <a:r>
              <a:rPr lang="ru-RU" sz="2800" b="1" dirty="0" err="1">
                <a:latin typeface="Constantia" panose="02030602050306030303" pitchFamily="18" charset="0"/>
              </a:rPr>
              <a:t>Саме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такі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перші</a:t>
            </a:r>
            <a:r>
              <a:rPr lang="ru-RU" sz="2800" b="1" dirty="0">
                <a:latin typeface="Constantia" panose="02030602050306030303" pitchFamily="18" charset="0"/>
              </a:rPr>
              <a:t> плоди, за словами апостола, стали </a:t>
            </a:r>
            <a:r>
              <a:rPr lang="ru-RU" sz="2800" b="1" dirty="0" err="1">
                <a:latin typeface="Constantia" panose="02030602050306030303" pitchFamily="18" charset="0"/>
              </a:rPr>
              <a:t>помітними</a:t>
            </a:r>
            <a:r>
              <a:rPr lang="ru-RU" sz="2800" b="1" dirty="0">
                <a:latin typeface="Constantia" panose="02030602050306030303" pitchFamily="18" charset="0"/>
              </a:rPr>
              <a:t> в </a:t>
            </a:r>
            <a:r>
              <a:rPr lang="ru-RU" sz="2800" b="1" dirty="0" err="1">
                <a:latin typeface="Constantia" panose="02030602050306030303" pitchFamily="18" charset="0"/>
              </a:rPr>
              <a:t>житті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коринфських</a:t>
            </a:r>
            <a:r>
              <a:rPr lang="ru-RU" sz="2800" b="1" dirty="0">
                <a:latin typeface="Constantia" panose="02030602050306030303" pitchFamily="18" charset="0"/>
              </a:rPr>
              <a:t> </a:t>
            </a:r>
            <a:r>
              <a:rPr lang="ru-RU" sz="2800" b="1" dirty="0" err="1">
                <a:latin typeface="Constantia" panose="02030602050306030303" pitchFamily="18" charset="0"/>
              </a:rPr>
              <a:t>віруючих</a:t>
            </a:r>
            <a:r>
              <a:rPr lang="es-ES" sz="2800" b="1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7874927" y="5905938"/>
            <a:ext cx="40900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 dirty="0"/>
              <a:t>E. G. W. (</a:t>
            </a:r>
            <a:r>
              <a:rPr lang="uk-UA" sz="1600" b="1" dirty="0"/>
              <a:t>Діяння апостолів, </a:t>
            </a:r>
            <a:r>
              <a:rPr lang="uk-UA" sz="1600" b="1" dirty="0" err="1"/>
              <a:t>стор</a:t>
            </a:r>
            <a:r>
              <a:rPr lang="uk-UA" sz="1600" b="1" dirty="0"/>
              <a:t>. </a:t>
            </a:r>
            <a:r>
              <a:rPr lang="es-ES" sz="1600" b="1" dirty="0"/>
              <a:t>260-261)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1146</Words>
  <Application>Microsoft Office PowerPoint</Application>
  <PresentationFormat>Panorámica</PresentationFormat>
  <Paragraphs>58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Aptos</vt:lpstr>
      <vt:lpstr>Comic Sans MS</vt:lpstr>
      <vt:lpstr>Aptos Display</vt:lpstr>
      <vt:lpstr>Constantia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59</cp:revision>
  <dcterms:created xsi:type="dcterms:W3CDTF">2026-07-22T06:08:40Z</dcterms:created>
  <dcterms:modified xsi:type="dcterms:W3CDTF">2026-08-23T06:46:58Z</dcterms:modified>
</cp:coreProperties>
</file>