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7" r:id="rId2"/>
    <p:sldId id="269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71" r:id="rId12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6E4E"/>
    <a:srgbClr val="F78D63"/>
    <a:srgbClr val="3D7245"/>
    <a:srgbClr val="326160"/>
    <a:srgbClr val="213F3F"/>
    <a:srgbClr val="284A2D"/>
    <a:srgbClr val="968B7B"/>
    <a:srgbClr val="665546"/>
    <a:srgbClr val="FED254"/>
    <a:srgbClr val="E05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26" autoAdjust="0"/>
  </p:normalViewPr>
  <p:slideViewPr>
    <p:cSldViewPr snapToGrid="0">
      <p:cViewPr varScale="1">
        <p:scale>
          <a:sx n="33" d="100"/>
          <a:sy n="33" d="100"/>
        </p:scale>
        <p:origin x="60" y="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A9F6-836F-47EE-8A5A-1D60BDA132A3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F89F4-BCFB-4E5B-B329-D5EF8C6E86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172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74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370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744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629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761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913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558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34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11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04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54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7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93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37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1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17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0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3E4F31-4823-4263-8A21-29E1012D371B}" type="datetimeFigureOut">
              <a:rPr lang="es-ES" smtClean="0"/>
              <a:t>06/09/2026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21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5208" b="-648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ФАЛЬШИВІ ВЧИТЕЛІ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795302" y="3616696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uk-UA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 </a:t>
            </a:r>
            <a:r>
              <a:rPr lang="uk-UA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вересня 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0910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САМОАНАЛІЗ ТА ПЕРЕМОГА</a:t>
            </a:r>
            <a:endParaRPr lang="es-ES" sz="4400" b="1" spc="30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Випробовуйте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себе самих,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чи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перебуваєте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у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вірі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пізнавайте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себе.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Хіба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не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знаєте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себе,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Ісус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Христос у вас?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Чи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може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недосвідчені</a:t>
            </a:r>
            <a:r>
              <a:rPr lang="es-ES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?”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13:5)</a:t>
            </a:r>
            <a:endParaRPr lang="es-ES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27000">
                  <a:srgbClr val="284A2D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478964"/>
            <a:ext cx="79329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Наближався</a:t>
            </a:r>
            <a:r>
              <a:rPr lang="ru-RU" sz="2000" b="1" dirty="0"/>
              <a:t> момент, коли Павло мав </a:t>
            </a:r>
            <a:r>
              <a:rPr lang="ru-RU" sz="2000" b="1" dirty="0" err="1"/>
              <a:t>відвідати</a:t>
            </a:r>
            <a:r>
              <a:rPr lang="ru-RU" sz="2000" b="1" dirty="0"/>
              <a:t> Коринф.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він</a:t>
            </a:r>
            <a:r>
              <a:rPr lang="ru-RU" sz="2000" b="1" dirty="0"/>
              <a:t> там </a:t>
            </a:r>
            <a:r>
              <a:rPr lang="ru-RU" sz="2000" b="1" dirty="0" err="1"/>
              <a:t>знайде</a:t>
            </a:r>
            <a:r>
              <a:rPr lang="ru-RU" sz="2000" b="1" dirty="0"/>
              <a:t> і як </a:t>
            </a:r>
            <a:r>
              <a:rPr lang="ru-RU" sz="2000" b="1" dirty="0" err="1"/>
              <a:t>йому</a:t>
            </a:r>
            <a:r>
              <a:rPr lang="ru-RU" sz="2000" b="1" dirty="0"/>
              <a:t> </a:t>
            </a:r>
            <a:r>
              <a:rPr lang="ru-RU" sz="2000" b="1" dirty="0" err="1"/>
              <a:t>слід</a:t>
            </a:r>
            <a:r>
              <a:rPr lang="ru-RU" sz="2000" b="1" dirty="0"/>
              <a:t> </a:t>
            </a:r>
            <a:r>
              <a:rPr lang="ru-RU" sz="2000" b="1" dirty="0" err="1"/>
              <a:t>діяти</a:t>
            </a:r>
            <a:r>
              <a:rPr lang="ru-RU" sz="2000" b="1" dirty="0"/>
              <a:t> </a:t>
            </a:r>
            <a:r>
              <a:rPr lang="ru-RU" sz="2000" b="1" dirty="0" err="1"/>
              <a:t>відповідно</a:t>
            </a:r>
            <a:r>
              <a:rPr lang="ru-RU" sz="2000" b="1" dirty="0"/>
              <a:t> до </a:t>
            </a:r>
            <a:r>
              <a:rPr lang="ru-RU" sz="2000" b="1" dirty="0" err="1"/>
              <a:t>обставин</a:t>
            </a:r>
            <a:r>
              <a:rPr lang="ru-RU" sz="2000" b="1" dirty="0"/>
              <a:t>? (2 Кор. 13:1–2).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087626"/>
            <a:ext cx="50097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Павло </a:t>
            </a:r>
            <a:r>
              <a:rPr lang="ru-RU" sz="2000" b="1" dirty="0" err="1"/>
              <a:t>був</a:t>
            </a:r>
            <a:r>
              <a:rPr lang="ru-RU" sz="2000" b="1" dirty="0"/>
              <a:t> </a:t>
            </a:r>
            <a:r>
              <a:rPr lang="ru-RU" sz="2000" b="1" dirty="0" err="1"/>
              <a:t>готовий</a:t>
            </a:r>
            <a:r>
              <a:rPr lang="ru-RU" sz="2000" b="1" dirty="0"/>
              <a:t> </a:t>
            </a:r>
            <a:r>
              <a:rPr lang="ru-RU" sz="2000" b="1" dirty="0" err="1"/>
              <a:t>застосовувати</a:t>
            </a:r>
            <a:r>
              <a:rPr lang="ru-RU" sz="2000" b="1" dirty="0"/>
              <a:t> </a:t>
            </a:r>
            <a:r>
              <a:rPr lang="ru-RU" sz="2000" b="1" dirty="0" err="1"/>
              <a:t>церковну</a:t>
            </a:r>
            <a:r>
              <a:rPr lang="ru-RU" sz="2000" b="1" dirty="0"/>
              <a:t> </a:t>
            </a:r>
            <a:r>
              <a:rPr lang="ru-RU" sz="2000" b="1" dirty="0" err="1"/>
              <a:t>дисципліну</a:t>
            </a:r>
            <a:r>
              <a:rPr lang="ru-RU" sz="2000" b="1" dirty="0"/>
              <a:t> </a:t>
            </a:r>
            <a:r>
              <a:rPr lang="ru-RU" sz="2000" b="1" dirty="0" err="1"/>
              <a:t>рішуче</a:t>
            </a:r>
            <a:r>
              <a:rPr lang="ru-RU" sz="2000" b="1" dirty="0"/>
              <a:t>: </a:t>
            </a:r>
            <a:r>
              <a:rPr lang="ru-RU" sz="2000" b="1" dirty="0" err="1"/>
              <a:t>повертати</a:t>
            </a:r>
            <a:r>
              <a:rPr lang="ru-RU" sz="2000" b="1" dirty="0"/>
              <a:t> до </a:t>
            </a:r>
            <a:r>
              <a:rPr lang="ru-RU" sz="2000" b="1" dirty="0" err="1"/>
              <a:t>спільноти</a:t>
            </a:r>
            <a:r>
              <a:rPr lang="ru-RU" sz="2000" b="1" dirty="0"/>
              <a:t> тих, </a:t>
            </a:r>
            <a:r>
              <a:rPr lang="ru-RU" sz="2000" b="1" dirty="0" err="1"/>
              <a:t>хто</a:t>
            </a:r>
            <a:r>
              <a:rPr lang="ru-RU" sz="2000" b="1" dirty="0"/>
              <a:t> </a:t>
            </a:r>
            <a:r>
              <a:rPr lang="ru-RU" sz="2000" b="1" dirty="0" err="1"/>
              <a:t>покаявся</a:t>
            </a:r>
            <a:r>
              <a:rPr lang="ru-RU" sz="2000" b="1" dirty="0"/>
              <a:t>, і </a:t>
            </a:r>
            <a:r>
              <a:rPr lang="ru-RU" sz="2000" b="1" dirty="0" err="1"/>
              <a:t>карати</a:t>
            </a:r>
            <a:r>
              <a:rPr lang="ru-RU" sz="2000" b="1" dirty="0"/>
              <a:t> </a:t>
            </a:r>
            <a:r>
              <a:rPr lang="ru-RU" sz="2000" b="1" dirty="0" err="1"/>
              <a:t>впертих</a:t>
            </a:r>
            <a:r>
              <a:rPr lang="ru-RU" sz="2000" b="1" dirty="0"/>
              <a:t>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5773768"/>
            <a:ext cx="77383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Зі</a:t>
            </a:r>
            <a:r>
              <a:rPr lang="ru-RU" sz="2000" b="1" dirty="0"/>
              <a:t> </a:t>
            </a:r>
            <a:r>
              <a:rPr lang="ru-RU" sz="2000" b="1" dirty="0" err="1"/>
              <a:t>свого</a:t>
            </a:r>
            <a:r>
              <a:rPr lang="ru-RU" sz="2000" b="1" dirty="0"/>
              <a:t> боку, Павло </a:t>
            </a:r>
            <a:r>
              <a:rPr lang="ru-RU" sz="2000" b="1" dirty="0" err="1"/>
              <a:t>молився</a:t>
            </a:r>
            <a:r>
              <a:rPr lang="ru-RU" sz="2000" b="1" dirty="0"/>
              <a:t> за них, </a:t>
            </a:r>
            <a:r>
              <a:rPr lang="ru-RU" sz="2000" b="1" dirty="0" err="1"/>
              <a:t>щоб</a:t>
            </a:r>
            <a:r>
              <a:rPr lang="ru-RU" sz="2000" b="1" dirty="0"/>
              <a:t> вони перестали </a:t>
            </a:r>
            <a:r>
              <a:rPr lang="ru-RU" sz="2000" b="1" dirty="0" err="1"/>
              <a:t>чинити</a:t>
            </a:r>
            <a:r>
              <a:rPr lang="ru-RU" sz="2000" b="1" dirty="0"/>
              <a:t> зло і почали </a:t>
            </a:r>
            <a:r>
              <a:rPr lang="ru-RU" sz="2000" b="1" dirty="0" err="1"/>
              <a:t>чинити</a:t>
            </a:r>
            <a:r>
              <a:rPr lang="ru-RU" sz="2000" b="1" dirty="0"/>
              <a:t> добро, а також </a:t>
            </a:r>
            <a:r>
              <a:rPr lang="ru-RU" sz="2000" b="1" dirty="0" err="1"/>
              <a:t>щоб</a:t>
            </a:r>
            <a:r>
              <a:rPr lang="ru-RU" sz="2000" b="1" dirty="0"/>
              <a:t> вони </a:t>
            </a:r>
            <a:r>
              <a:rPr lang="ru-RU" sz="2000" b="1" dirty="0" err="1"/>
              <a:t>досягли</a:t>
            </a:r>
            <a:r>
              <a:rPr lang="ru-RU" sz="2000" b="1" dirty="0"/>
              <a:t> </a:t>
            </a:r>
            <a:r>
              <a:rPr lang="ru-RU" sz="2000" b="1" dirty="0" err="1"/>
              <a:t>досконалості</a:t>
            </a:r>
            <a:r>
              <a:rPr lang="ru-RU" sz="2000" b="1" dirty="0"/>
              <a:t> (2 Кор. 13:7–9).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4" y="4823546"/>
            <a:ext cx="50097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Тому, перш </a:t>
            </a:r>
            <a:r>
              <a:rPr lang="ru-RU" sz="2000" b="1" dirty="0" err="1">
                <a:solidFill>
                  <a:prstClr val="black"/>
                </a:solidFill>
              </a:rPr>
              <a:t>ніж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настане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момент, </a:t>
            </a:r>
            <a:r>
              <a:rPr lang="ru-RU" sz="2000" b="1" dirty="0" err="1">
                <a:solidFill>
                  <a:prstClr val="black"/>
                </a:solidFill>
              </a:rPr>
              <a:t>коринтяни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повинні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задуматися</a:t>
            </a:r>
            <a:r>
              <a:rPr lang="ru-RU" sz="2000" b="1" dirty="0">
                <a:solidFill>
                  <a:prstClr val="black"/>
                </a:solidFill>
              </a:rPr>
              <a:t> й </a:t>
            </a:r>
            <a:r>
              <a:rPr lang="ru-RU" sz="2000" b="1" dirty="0" err="1">
                <a:solidFill>
                  <a:prstClr val="black"/>
                </a:solidFill>
              </a:rPr>
              <a:t>проаналізувати</a:t>
            </a:r>
            <a:r>
              <a:rPr lang="ru-RU" sz="2000" b="1" dirty="0">
                <a:solidFill>
                  <a:prstClr val="black"/>
                </a:solidFill>
              </a:rPr>
              <a:t> себе (2 Кор. 13:5).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4" y="3301698"/>
            <a:ext cx="50097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побоювався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прибувши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туди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знайде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їх</a:t>
            </a:r>
            <a:r>
              <a:rPr lang="ru-RU" sz="2000" b="1" dirty="0">
                <a:solidFill>
                  <a:prstClr val="black"/>
                </a:solidFill>
              </a:rPr>
              <a:t> у </a:t>
            </a:r>
            <a:r>
              <a:rPr lang="ru-RU" sz="2000" b="1" dirty="0" err="1">
                <a:solidFill>
                  <a:prstClr val="black"/>
                </a:solidFill>
              </a:rPr>
              <a:t>суперечках</a:t>
            </a:r>
            <a:r>
              <a:rPr lang="ru-RU" sz="2000" b="1" dirty="0">
                <a:solidFill>
                  <a:prstClr val="black"/>
                </a:solidFill>
              </a:rPr>
              <a:t> та </a:t>
            </a:r>
            <a:r>
              <a:rPr lang="ru-RU" sz="2000" b="1" dirty="0" err="1">
                <a:solidFill>
                  <a:prstClr val="black"/>
                </a:solidFill>
              </a:rPr>
              <a:t>різних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гріхах</a:t>
            </a:r>
            <a:r>
              <a:rPr lang="ru-RU" sz="2000" b="1" dirty="0">
                <a:solidFill>
                  <a:prstClr val="black"/>
                </a:solidFill>
              </a:rPr>
              <a:t>. </a:t>
            </a: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боявся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йому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доведеться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плакати</a:t>
            </a:r>
            <a:r>
              <a:rPr lang="ru-RU" sz="2000" b="1" dirty="0">
                <a:solidFill>
                  <a:prstClr val="black"/>
                </a:solidFill>
              </a:rPr>
              <a:t> за </a:t>
            </a:r>
            <a:r>
              <a:rPr lang="ru-RU" sz="2000" b="1" dirty="0" err="1">
                <a:solidFill>
                  <a:prstClr val="black"/>
                </a:solidFill>
              </a:rPr>
              <a:t>грішників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 не </a:t>
            </a:r>
            <a:r>
              <a:rPr lang="ru-RU" sz="2000" b="1" dirty="0" err="1">
                <a:solidFill>
                  <a:prstClr val="black"/>
                </a:solidFill>
              </a:rPr>
              <a:t>покаялися</a:t>
            </a:r>
            <a:r>
              <a:rPr lang="ru-RU" sz="2000" b="1" dirty="0">
                <a:solidFill>
                  <a:prstClr val="black"/>
                </a:solidFill>
              </a:rPr>
              <a:t> (2 Кор. 12:20–21).</a:t>
            </a:r>
          </a:p>
        </p:txBody>
      </p:sp>
    </p:spTree>
    <p:extLst>
      <p:ext uri="{BB962C8B-B14F-4D97-AF65-F5344CB8AC3E}">
        <p14:creationId xmlns:p14="http://schemas.microsoft.com/office/powerpoint/2010/main" val="43832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522272" y="982176"/>
            <a:ext cx="926544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</a:t>
            </a:r>
            <a:r>
              <a:rPr lang="uk-UA" sz="2600" b="1" dirty="0">
                <a:latin typeface="Constantia" panose="02030602050306030303" pitchFamily="18" charset="0"/>
              </a:rPr>
              <a:t>Народу Божому наказано шукати у Святому Письмі захист від впливу фальшивих вчителів та спокусливої сили темних духів. Сатана використовує всі можливі засоби, щоб завадити людям пізнати Біблію, чия ясна мова викриває його обмани. З кожним відродженням Божої справи князь зла діє все енергійніше; зараз він докладає відчайдушних зусиль, готуючись до остаточної боротьби проти Христа та Його учнів. […] Підробка буде настільки схожою на справжнє, що без допомоги Святого Письма розрізнити їх буде неможливо. Саме Святе Письмо має свідчити на користь або проти кожного твердження, кожного чуда</a:t>
            </a:r>
            <a:r>
              <a:rPr lang="es-ES" sz="26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7331959" y="6081832"/>
            <a:ext cx="3347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uk-UA" sz="1600" b="1" dirty="0"/>
              <a:t>Велика боротьба, с. 579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928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3EF38F6-F56D-52F5-A0DB-C1FF53AC92C3}"/>
              </a:ext>
            </a:extLst>
          </p:cNvPr>
          <p:cNvSpPr txBox="1"/>
          <p:nvPr/>
        </p:nvSpPr>
        <p:spPr>
          <a:xfrm>
            <a:off x="0" y="88379"/>
            <a:ext cx="6828312" cy="243143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38100" h="38100"/>
              <a:contourClr>
                <a:srgbClr val="F4DCAC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Бо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зброя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нашої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боротьби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не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тілесна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а сильна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завдяки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Богові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щоби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знищити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твердині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ми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руйнуємо</a:t>
            </a:r>
            <a:r>
              <a:rPr kumimoji="0" lang="ru-RU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задуми</a:t>
            </a:r>
            <a:r>
              <a:rPr kumimoji="0" lang="es-ES" sz="32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uk-UA" sz="2400" b="1" dirty="0" err="1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Коринтянам</a:t>
            </a:r>
            <a:r>
              <a:rPr kumimoji="0" lang="es-E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7255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10:4)</a:t>
            </a:r>
            <a:endParaRPr kumimoji="0" lang="es-ES" sz="32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7255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9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4337585" y="3933229"/>
            <a:ext cx="7674743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B7101D"/>
                </a:solidFill>
              </a:rPr>
              <a:t>Духовна війна</a:t>
            </a:r>
            <a:r>
              <a:rPr lang="es-ES" sz="2000" b="1" dirty="0">
                <a:solidFill>
                  <a:srgbClr val="B7101D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Зброя для нападу </a:t>
            </a:r>
            <a:r>
              <a:rPr lang="es-ES" sz="2000" b="1" dirty="0"/>
              <a:t>(2 </a:t>
            </a:r>
            <a:r>
              <a:rPr lang="uk-UA" sz="2000" b="1" dirty="0" err="1"/>
              <a:t>Коринтянам</a:t>
            </a:r>
            <a:r>
              <a:rPr lang="uk-UA" sz="2000" b="1" dirty="0"/>
              <a:t> </a:t>
            </a:r>
            <a:r>
              <a:rPr lang="es-ES" sz="2000" b="1" dirty="0"/>
              <a:t>10:1-11)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Правильний захист </a:t>
            </a:r>
            <a:r>
              <a:rPr lang="es-ES" sz="2000" b="1" dirty="0"/>
              <a:t>(2 </a:t>
            </a:r>
            <a:r>
              <a:rPr lang="uk-UA" sz="2000" b="1" dirty="0" err="1"/>
              <a:t>Коринтянам</a:t>
            </a:r>
            <a:r>
              <a:rPr lang="uk-UA" sz="2000" b="1" dirty="0"/>
              <a:t> </a:t>
            </a:r>
            <a:r>
              <a:rPr lang="es-ES" sz="2000" b="1" dirty="0"/>
              <a:t>10:12-18)</a:t>
            </a:r>
          </a:p>
          <a:p>
            <a:pPr>
              <a:spcBef>
                <a:spcPts val="600"/>
              </a:spcBef>
            </a:pPr>
            <a:r>
              <a:rPr lang="uk-UA" sz="2000" b="1" dirty="0">
                <a:solidFill>
                  <a:srgbClr val="0E40AC"/>
                </a:solidFill>
              </a:rPr>
              <a:t>Як поводитися з </a:t>
            </a:r>
            <a:r>
              <a:rPr lang="uk-UA" sz="2000" b="1" dirty="0" err="1">
                <a:solidFill>
                  <a:srgbClr val="0E40AC"/>
                </a:solidFill>
              </a:rPr>
              <a:t>лжевчителями</a:t>
            </a:r>
            <a:r>
              <a:rPr lang="es-ES" sz="2000" b="1" dirty="0">
                <a:solidFill>
                  <a:srgbClr val="0E40AC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Ошуканці, що видають себе за апостолів</a:t>
            </a:r>
            <a:r>
              <a:rPr lang="es-ES" sz="2000" b="1" dirty="0"/>
              <a:t>(2</a:t>
            </a:r>
            <a:r>
              <a:rPr lang="uk-UA" sz="2000" b="1" dirty="0"/>
              <a:t> </a:t>
            </a:r>
            <a:r>
              <a:rPr lang="uk-UA" sz="2000" b="1" dirty="0" err="1"/>
              <a:t>Кор</a:t>
            </a:r>
            <a:r>
              <a:rPr lang="uk-UA" sz="2000" b="1" dirty="0"/>
              <a:t>. </a:t>
            </a:r>
            <a:r>
              <a:rPr lang="es-ES" sz="2000" b="1" dirty="0"/>
              <a:t>11:1-15)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Павло та </a:t>
            </a:r>
            <a:r>
              <a:rPr lang="uk-UA" sz="2000" b="1" dirty="0" err="1"/>
              <a:t>лжевчителі</a:t>
            </a:r>
            <a:r>
              <a:rPr lang="uk-UA" sz="2000" b="1" dirty="0"/>
              <a:t> </a:t>
            </a:r>
            <a:r>
              <a:rPr lang="es-ES" sz="2000" b="1" dirty="0"/>
              <a:t>(2</a:t>
            </a:r>
            <a:r>
              <a:rPr lang="uk-UA" sz="2000" b="1" dirty="0"/>
              <a:t> </a:t>
            </a:r>
            <a:r>
              <a:rPr lang="uk-UA" sz="2000" b="1" dirty="0" err="1"/>
              <a:t>Коринтянам</a:t>
            </a:r>
            <a:r>
              <a:rPr lang="uk-UA" sz="2000" b="1" dirty="0"/>
              <a:t> </a:t>
            </a:r>
            <a:r>
              <a:rPr lang="es-ES" sz="2000" b="1" dirty="0"/>
              <a:t>11:16-31)</a:t>
            </a:r>
          </a:p>
          <a:p>
            <a:pPr lvl="1">
              <a:spcBef>
                <a:spcPts val="600"/>
              </a:spcBef>
            </a:pPr>
            <a:r>
              <a:rPr lang="uk-UA" sz="2000" b="1" dirty="0"/>
              <a:t>Самоаналіз і перемога </a:t>
            </a:r>
            <a:r>
              <a:rPr lang="es-ES" sz="2000" b="1" dirty="0"/>
              <a:t>(2</a:t>
            </a:r>
            <a:r>
              <a:rPr lang="uk-UA" sz="2000" b="1" dirty="0"/>
              <a:t> </a:t>
            </a:r>
            <a:r>
              <a:rPr lang="uk-UA" sz="2000" b="1" dirty="0" err="1"/>
              <a:t>Коринтянам</a:t>
            </a:r>
            <a:r>
              <a:rPr lang="uk-UA" sz="2000" b="1" dirty="0"/>
              <a:t> </a:t>
            </a:r>
            <a:r>
              <a:rPr lang="es-ES" sz="2000" b="1" dirty="0"/>
              <a:t>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18017"/>
            <a:ext cx="67842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Павло намагався постійно бути в курсі того, що відбувається у всіх церквах. Навіщо? Щоб знати, чи не потребують вони якоїсь допомоги, візиту, розради чи слів підбадьорення (2 </a:t>
            </a:r>
            <a:r>
              <a:rPr lang="uk-UA" sz="2000" b="1" dirty="0" err="1"/>
              <a:t>Кор</a:t>
            </a:r>
            <a:r>
              <a:rPr lang="uk-UA" sz="2000" b="1" dirty="0"/>
              <a:t>. 11:28).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93" r="3441"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9955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39955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8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8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8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8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1738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Наприкінці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свого</a:t>
            </a:r>
            <a:r>
              <a:rPr lang="ru-RU" sz="2000" b="1" dirty="0">
                <a:solidFill>
                  <a:prstClr val="black"/>
                </a:solidFill>
              </a:rPr>
              <a:t> другого листа до </a:t>
            </a:r>
            <a:r>
              <a:rPr lang="ru-RU" sz="2000" b="1" dirty="0" err="1">
                <a:solidFill>
                  <a:prstClr val="black"/>
                </a:solidFill>
              </a:rPr>
              <a:t>коринтян</a:t>
            </a:r>
            <a:r>
              <a:rPr lang="ru-RU" sz="2000" b="1" dirty="0">
                <a:solidFill>
                  <a:prstClr val="black"/>
                </a:solidFill>
              </a:rPr>
              <a:t> Павло </a:t>
            </a:r>
            <a:r>
              <a:rPr lang="ru-RU" sz="2000" b="1" dirty="0" err="1">
                <a:solidFill>
                  <a:prstClr val="black"/>
                </a:solidFill>
              </a:rPr>
              <a:t>порушує</a:t>
            </a:r>
            <a:r>
              <a:rPr lang="ru-RU" sz="2000" b="1" dirty="0">
                <a:solidFill>
                  <a:prstClr val="black"/>
                </a:solidFill>
              </a:rPr>
              <a:t> проблему </a:t>
            </a:r>
            <a:r>
              <a:rPr lang="ru-RU" sz="2000" b="1" dirty="0" err="1">
                <a:solidFill>
                  <a:prstClr val="black"/>
                </a:solidFill>
              </a:rPr>
              <a:t>цих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фальшивих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вчителів</a:t>
            </a:r>
            <a:r>
              <a:rPr lang="ru-RU" sz="2000" b="1" dirty="0">
                <a:solidFill>
                  <a:prstClr val="black"/>
                </a:solidFill>
              </a:rPr>
              <a:t>. Як </a:t>
            </a:r>
            <a:r>
              <a:rPr lang="ru-RU" sz="2000" b="1" dirty="0" err="1">
                <a:solidFill>
                  <a:prstClr val="black"/>
                </a:solidFill>
              </a:rPr>
              <a:t>їх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розпізнати</a:t>
            </a:r>
            <a:r>
              <a:rPr lang="ru-RU" sz="2000" b="1" dirty="0">
                <a:solidFill>
                  <a:prstClr val="black"/>
                </a:solidFill>
              </a:rPr>
              <a:t>? Як </a:t>
            </a:r>
            <a:r>
              <a:rPr lang="ru-RU" sz="2000" b="1" dirty="0" err="1">
                <a:solidFill>
                  <a:prstClr val="black"/>
                </a:solidFill>
              </a:rPr>
              <a:t>боротися</a:t>
            </a:r>
            <a:r>
              <a:rPr lang="ru-RU" sz="2000" b="1" dirty="0">
                <a:solidFill>
                  <a:prstClr val="black"/>
                </a:solidFill>
              </a:rPr>
              <a:t> з ними в </a:t>
            </a:r>
            <a:r>
              <a:rPr lang="ru-RU" sz="2000" b="1" dirty="0" err="1">
                <a:solidFill>
                  <a:prstClr val="black"/>
                </a:solidFill>
              </a:rPr>
              <a:t>цій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духовній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війні</a:t>
            </a:r>
            <a:r>
              <a:rPr lang="ru-RU" sz="2000" b="1" dirty="0">
                <a:solidFill>
                  <a:prstClr val="black"/>
                </a:solidFill>
              </a:rPr>
              <a:t>? Як </a:t>
            </a:r>
            <a:r>
              <a:rPr lang="ru-RU" sz="2000" b="1" dirty="0" err="1">
                <a:solidFill>
                  <a:prstClr val="black"/>
                </a:solidFill>
              </a:rPr>
              <a:t>перемогти</a:t>
            </a:r>
            <a:r>
              <a:rPr lang="ru-RU" sz="2000" b="1" dirty="0">
                <a:solidFill>
                  <a:prstClr val="black"/>
                </a:solidFill>
              </a:rPr>
              <a:t>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9" y="1441456"/>
            <a:ext cx="67842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Іноді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йому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повідомляли</a:t>
            </a:r>
            <a:r>
              <a:rPr lang="ru-RU" sz="2000" b="1" dirty="0">
                <a:solidFill>
                  <a:prstClr val="black"/>
                </a:solidFill>
              </a:rPr>
              <a:t> про </a:t>
            </a:r>
            <a:r>
              <a:rPr lang="ru-RU" sz="2000" b="1" dirty="0" err="1">
                <a:solidFill>
                  <a:prstClr val="black"/>
                </a:solidFill>
              </a:rPr>
              <a:t>лжевчителів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спокушували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віруючих</a:t>
            </a:r>
            <a:r>
              <a:rPr lang="ru-RU" sz="2000" b="1" dirty="0">
                <a:solidFill>
                  <a:prstClr val="black"/>
                </a:solidFill>
              </a:rPr>
              <a:t>. </a:t>
            </a:r>
            <a:r>
              <a:rPr lang="ru-RU" sz="2000" b="1" dirty="0" err="1">
                <a:solidFill>
                  <a:prstClr val="black"/>
                </a:solidFill>
              </a:rPr>
              <a:t>Щоразу</a:t>
            </a:r>
            <a:r>
              <a:rPr lang="ru-RU" sz="2000" b="1" dirty="0">
                <a:solidFill>
                  <a:prstClr val="black"/>
                </a:solidFill>
              </a:rPr>
              <a:t>, коли </a:t>
            </a:r>
            <a:r>
              <a:rPr lang="ru-RU" sz="2000" b="1" dirty="0" err="1">
                <a:solidFill>
                  <a:prstClr val="black"/>
                </a:solidFill>
              </a:rPr>
              <a:t>це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траплялося</a:t>
            </a:r>
            <a:r>
              <a:rPr lang="ru-RU" sz="2000" b="1" dirty="0">
                <a:solidFill>
                  <a:prstClr val="black"/>
                </a:solidFill>
              </a:rPr>
              <a:t>, апостол </a:t>
            </a:r>
            <a:r>
              <a:rPr lang="ru-RU" sz="2000" b="1" dirty="0" err="1">
                <a:solidFill>
                  <a:prstClr val="black"/>
                </a:solidFill>
              </a:rPr>
              <a:t>сповнювався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обуренням</a:t>
            </a:r>
            <a:r>
              <a:rPr lang="ru-RU" sz="2000" b="1" dirty="0">
                <a:solidFill>
                  <a:prstClr val="black"/>
                </a:solidFill>
              </a:rPr>
              <a:t> (2 Кор. 11:29).</a:t>
            </a:r>
          </a:p>
        </p:txBody>
      </p:sp>
    </p:spTree>
    <p:extLst>
      <p:ext uri="{BB962C8B-B14F-4D97-AF65-F5344CB8AC3E}">
        <p14:creationId xmlns:p14="http://schemas.microsoft.com/office/powerpoint/2010/main" val="57266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2028617"/>
            <a:ext cx="7574705" cy="280076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8800" b="1" dirty="0">
                <a:ln/>
                <a:solidFill>
                  <a:srgbClr val="9722AA"/>
                </a:solidFill>
              </a:rPr>
              <a:t>ДУХОВНА ВІЙНА</a:t>
            </a:r>
            <a:endParaRPr lang="es-ES" sz="8800" b="1" dirty="0">
              <a:ln/>
              <a:solidFill>
                <a:srgbClr val="9722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2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/>
            <a:srcRect/>
            <a:stretch>
              <a:fillRect b="-15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</a:rPr>
              <a:t>ЗБРОЯ ДЛЯ НАПАДУ</a:t>
            </a:r>
            <a:endParaRPr lang="es-ES" sz="4400" b="1" spc="3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76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зброя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нашої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боротьби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не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тілесна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а сильна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завдяки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Богові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щоби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знищити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твердині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ми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руйнуємо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задуми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2 </a:t>
            </a:r>
            <a:r>
              <a:rPr lang="uk-UA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10:4)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38011" y="1613118"/>
            <a:ext cx="800943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900" b="1" dirty="0"/>
              <a:t>Павла звинувачували в тому, що, хоча в листах він висловлювався суворо, особисто він був боягузом і незграбним у розмові </a:t>
            </a:r>
            <a:br>
              <a:rPr lang="es-ES" sz="1900" b="1" dirty="0"/>
            </a:br>
            <a:r>
              <a:rPr lang="ru-RU" sz="1900" b="1" dirty="0"/>
              <a:t>(2 Кор. 10:10).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420786" y="5184063"/>
            <a:ext cx="3676653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900" b="1" dirty="0" err="1"/>
              <a:t>Повноваження</a:t>
            </a:r>
            <a:r>
              <a:rPr lang="ru-RU" sz="1900" b="1" dirty="0"/>
              <a:t> Павла були </a:t>
            </a:r>
            <a:r>
              <a:rPr lang="ru-RU" sz="1900" b="1" dirty="0" err="1"/>
              <a:t>надані</a:t>
            </a:r>
            <a:r>
              <a:rPr lang="ru-RU" sz="1900" b="1" dirty="0"/>
              <a:t> </a:t>
            </a:r>
            <a:r>
              <a:rPr lang="ru-RU" sz="1900" b="1" dirty="0" err="1"/>
              <a:t>йому</a:t>
            </a:r>
            <a:r>
              <a:rPr lang="ru-RU" sz="1900" b="1" dirty="0"/>
              <a:t> Христом, і </a:t>
            </a:r>
            <a:r>
              <a:rPr lang="ru-RU" sz="1900" b="1" dirty="0" err="1"/>
              <a:t>він</a:t>
            </a:r>
            <a:r>
              <a:rPr lang="ru-RU" sz="1900" b="1" dirty="0"/>
              <a:t> </a:t>
            </a:r>
            <a:r>
              <a:rPr lang="ru-RU" sz="1900" b="1" dirty="0" err="1"/>
              <a:t>завжди</a:t>
            </a:r>
            <a:r>
              <a:rPr lang="ru-RU" sz="1900" b="1" dirty="0"/>
              <a:t> </a:t>
            </a:r>
            <a:r>
              <a:rPr lang="ru-RU" sz="1900" b="1" dirty="0" err="1"/>
              <a:t>використовував</a:t>
            </a:r>
            <a:r>
              <a:rPr lang="ru-RU" sz="1900" b="1" dirty="0"/>
              <a:t> </a:t>
            </a:r>
            <a:r>
              <a:rPr lang="ru-RU" sz="1900" b="1" dirty="0" err="1"/>
              <a:t>їх</a:t>
            </a:r>
            <a:r>
              <a:rPr lang="ru-RU" sz="1900" b="1" dirty="0"/>
              <a:t> для </a:t>
            </a:r>
            <a:r>
              <a:rPr lang="ru-RU" sz="1900" b="1" dirty="0" err="1"/>
              <a:t>збудування</a:t>
            </a:r>
            <a:r>
              <a:rPr lang="ru-RU" sz="1900" b="1" dirty="0"/>
              <a:t>, а не для </a:t>
            </a:r>
            <a:r>
              <a:rPr lang="ru-RU" sz="1900" b="1" dirty="0" err="1"/>
              <a:t>руйнування</a:t>
            </a:r>
            <a:r>
              <a:rPr lang="ru-RU" sz="1900" b="1" dirty="0"/>
              <a:t> (2 Кор. 10:8).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9" t="8587" r="-59" b="16723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7" y="3922179"/>
            <a:ext cx="800111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1900" b="1" dirty="0"/>
              <a:t>До цієї «зброї» належить поводження з покірністю та лагідністю Христа (</a:t>
            </a:r>
            <a:r>
              <a:rPr lang="uk-UA" sz="1900" b="1" dirty="0" err="1"/>
              <a:t>Мт</a:t>
            </a:r>
            <a:r>
              <a:rPr lang="uk-UA" sz="1900" b="1" dirty="0"/>
              <a:t>. 11:29). Але вони також передбачають твердість у боротьбі з неправильним, як це робив Ісус (</a:t>
            </a:r>
            <a:r>
              <a:rPr lang="uk-UA" sz="1900" b="1" dirty="0" err="1"/>
              <a:t>Мт</a:t>
            </a:r>
            <a:r>
              <a:rPr lang="uk-UA" sz="1900" b="1" dirty="0"/>
              <a:t>. 21:12-13), або ж чітке висловлювання своєї думки, коли це необхідно (</a:t>
            </a:r>
            <a:r>
              <a:rPr lang="uk-UA" sz="1900" b="1" dirty="0" err="1"/>
              <a:t>Мт</a:t>
            </a:r>
            <a:r>
              <a:rPr lang="uk-UA" sz="1900" b="1" dirty="0"/>
              <a:t>. 23:23-27).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38011" y="2461755"/>
            <a:ext cx="8001112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1900" b="1" dirty="0"/>
              <a:t>У </a:t>
            </a:r>
            <a:r>
              <a:rPr lang="ru-RU" sz="1900" b="1" dirty="0" err="1"/>
              <a:t>відповідь</a:t>
            </a:r>
            <a:r>
              <a:rPr lang="ru-RU" sz="1900" b="1" dirty="0"/>
              <a:t> на </a:t>
            </a:r>
            <a:r>
              <a:rPr lang="ru-RU" sz="1900" b="1" dirty="0" err="1"/>
              <a:t>ці</a:t>
            </a:r>
            <a:r>
              <a:rPr lang="ru-RU" sz="1900" b="1" dirty="0"/>
              <a:t> </a:t>
            </a:r>
            <a:r>
              <a:rPr lang="ru-RU" sz="1900" b="1" dirty="0" err="1"/>
              <a:t>аргументи</a:t>
            </a:r>
            <a:r>
              <a:rPr lang="ru-RU" sz="1900" b="1" dirty="0"/>
              <a:t> Павло </a:t>
            </a:r>
            <a:r>
              <a:rPr lang="ru-RU" sz="1900" b="1" dirty="0" err="1"/>
              <a:t>чітко</a:t>
            </a:r>
            <a:r>
              <a:rPr lang="ru-RU" sz="1900" b="1" dirty="0"/>
              <a:t> </a:t>
            </a:r>
            <a:r>
              <a:rPr lang="ru-RU" sz="1900" b="1" dirty="0" err="1"/>
              <a:t>зазначив</a:t>
            </a:r>
            <a:r>
              <a:rPr lang="ru-RU" sz="1900" b="1" dirty="0"/>
              <a:t>, </a:t>
            </a:r>
            <a:r>
              <a:rPr lang="ru-RU" sz="1900" b="1" dirty="0" err="1"/>
              <a:t>що</a:t>
            </a:r>
            <a:r>
              <a:rPr lang="ru-RU" sz="1900" b="1" dirty="0"/>
              <a:t> </a:t>
            </a:r>
            <a:r>
              <a:rPr lang="ru-RU" sz="1900" b="1" dirty="0" err="1"/>
              <a:t>він</a:t>
            </a:r>
            <a:r>
              <a:rPr lang="ru-RU" sz="1900" b="1" dirty="0"/>
              <a:t> </a:t>
            </a:r>
            <a:r>
              <a:rPr lang="ru-RU" sz="1900" b="1" dirty="0" err="1"/>
              <a:t>здатний</a:t>
            </a:r>
            <a:r>
              <a:rPr lang="ru-RU" sz="1900" b="1" dirty="0"/>
              <a:t> бути таким же </a:t>
            </a:r>
            <a:r>
              <a:rPr lang="ru-RU" sz="1900" b="1" dirty="0" err="1"/>
              <a:t>суворим</a:t>
            </a:r>
            <a:r>
              <a:rPr lang="ru-RU" sz="1900" b="1" dirty="0"/>
              <a:t> у </a:t>
            </a:r>
            <a:r>
              <a:rPr lang="ru-RU" sz="1900" b="1" dirty="0" err="1"/>
              <a:t>житті</a:t>
            </a:r>
            <a:r>
              <a:rPr lang="ru-RU" sz="1900" b="1" dirty="0"/>
              <a:t>, як і в листах, </a:t>
            </a:r>
            <a:r>
              <a:rPr lang="ru-RU" sz="1900" b="1" dirty="0" err="1"/>
              <a:t>але</a:t>
            </a:r>
            <a:r>
              <a:rPr lang="ru-RU" sz="1900" b="1" dirty="0"/>
              <a:t> не опуститься до </a:t>
            </a:r>
            <a:r>
              <a:rPr lang="ru-RU" sz="1900" b="1" dirty="0" err="1"/>
              <a:t>використання</a:t>
            </a:r>
            <a:r>
              <a:rPr lang="ru-RU" sz="1900" b="1" dirty="0"/>
              <a:t> «</a:t>
            </a:r>
            <a:r>
              <a:rPr lang="ru-RU" sz="1900" b="1" dirty="0" err="1"/>
              <a:t>тілесних</a:t>
            </a:r>
            <a:r>
              <a:rPr lang="ru-RU" sz="1900" b="1" dirty="0"/>
              <a:t> </a:t>
            </a:r>
            <a:r>
              <a:rPr lang="ru-RU" sz="1900" b="1" dirty="0" err="1"/>
              <a:t>зброї</a:t>
            </a:r>
            <a:r>
              <a:rPr lang="ru-RU" sz="1900" b="1" dirty="0"/>
              <a:t>» (таких як авторитаризм, </a:t>
            </a:r>
            <a:r>
              <a:rPr lang="ru-RU" sz="1900" b="1" dirty="0" err="1"/>
              <a:t>фізичне</a:t>
            </a:r>
            <a:r>
              <a:rPr lang="ru-RU" sz="1900" b="1" dirty="0"/>
              <a:t> </a:t>
            </a:r>
            <a:r>
              <a:rPr lang="ru-RU" sz="1900" b="1" dirty="0" err="1"/>
              <a:t>покарання</a:t>
            </a:r>
            <a:r>
              <a:rPr lang="ru-RU" sz="1900" b="1" dirty="0"/>
              <a:t> </a:t>
            </a:r>
            <a:r>
              <a:rPr lang="ru-RU" sz="1900" b="1" dirty="0" err="1"/>
              <a:t>чи</a:t>
            </a:r>
            <a:r>
              <a:rPr lang="ru-RU" sz="1900" b="1" dirty="0"/>
              <a:t> </a:t>
            </a:r>
            <a:r>
              <a:rPr lang="ru-RU" sz="1900" b="1" dirty="0" err="1"/>
              <a:t>самовихваляння</a:t>
            </a:r>
            <a:r>
              <a:rPr lang="ru-RU" sz="1900" b="1" dirty="0"/>
              <a:t>), а </a:t>
            </a:r>
            <a:r>
              <a:rPr lang="ru-RU" sz="1900" b="1" dirty="0" err="1"/>
              <a:t>використовуватиме</a:t>
            </a:r>
            <a:r>
              <a:rPr lang="ru-RU" sz="1900" b="1" dirty="0"/>
              <a:t> </a:t>
            </a:r>
            <a:r>
              <a:rPr lang="ru-RU" sz="1900" b="1" dirty="0" err="1"/>
              <a:t>лише</a:t>
            </a:r>
            <a:r>
              <a:rPr lang="ru-RU" sz="1900" b="1" dirty="0"/>
              <a:t> «</a:t>
            </a:r>
            <a:r>
              <a:rPr lang="ru-RU" sz="1900" b="1" dirty="0" err="1"/>
              <a:t>зброю</a:t>
            </a:r>
            <a:r>
              <a:rPr lang="ru-RU" sz="1900" b="1" dirty="0"/>
              <a:t>, </a:t>
            </a:r>
            <a:r>
              <a:rPr lang="ru-RU" sz="1900" b="1" dirty="0" err="1"/>
              <a:t>могутню</a:t>
            </a:r>
            <a:r>
              <a:rPr lang="ru-RU" sz="1900" b="1" dirty="0"/>
              <a:t> в </a:t>
            </a:r>
            <a:r>
              <a:rPr lang="ru-RU" sz="1900" b="1" dirty="0" err="1"/>
              <a:t>Бозі</a:t>
            </a:r>
            <a:r>
              <a:rPr lang="ru-RU" sz="1900" b="1" dirty="0"/>
              <a:t>» (2 Кор. 10:2–4).</a:t>
            </a:r>
          </a:p>
        </p:txBody>
      </p:sp>
    </p:spTree>
    <p:extLst>
      <p:ext uri="{BB962C8B-B14F-4D97-AF65-F5344CB8AC3E}">
        <p14:creationId xmlns:p14="http://schemas.microsoft.com/office/powerpoint/2010/main" val="30361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 b="-15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6809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schemeClr val="tx1"/>
                  </a:outerShdw>
                </a:effectLst>
              </a:rPr>
              <a:t>ПРАВИЛЬНА ОБОРОНА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C7440F"/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Бо</a:t>
            </a:r>
            <a:r>
              <a:rPr lang="ru-RU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досвідчений</a:t>
            </a:r>
            <a:r>
              <a:rPr lang="ru-RU" b="1" dirty="0">
                <a:solidFill>
                  <a:srgbClr val="C7440F"/>
                </a:solidFill>
                <a:latin typeface="Comic Sans MS" panose="030F0702030302020204" pitchFamily="66" charset="0"/>
              </a:rPr>
              <a:t> не той, </a:t>
            </a:r>
            <a:r>
              <a:rPr lang="ru-RU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rgbClr val="C7440F"/>
                </a:solidFill>
                <a:latin typeface="Comic Sans MS" panose="030F0702030302020204" pitchFamily="66" charset="0"/>
              </a:rPr>
              <a:t> сам себе ставить, а той, кого ставить Господь.</a:t>
            </a:r>
            <a:r>
              <a:rPr lang="es-ES" b="1" dirty="0">
                <a:solidFill>
                  <a:srgbClr val="C7440F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C7440F"/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rgbClr val="C7440F"/>
                </a:solidFill>
                <a:latin typeface="Comic Sans MS" panose="030F0702030302020204" pitchFamily="66" charset="0"/>
              </a:rPr>
              <a:t>2 </a:t>
            </a:r>
            <a:r>
              <a:rPr lang="uk-UA" sz="1400" b="1" dirty="0" err="1">
                <a:solidFill>
                  <a:srgbClr val="C7440F"/>
                </a:solidFill>
                <a:latin typeface="Comic Sans MS" panose="030F0702030302020204" pitchFamily="66" charset="0"/>
              </a:rPr>
              <a:t>Коринтянам</a:t>
            </a:r>
            <a:r>
              <a:rPr lang="uk-UA" sz="1400" b="1" dirty="0">
                <a:solidFill>
                  <a:srgbClr val="C7440F"/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C7440F"/>
                </a:solidFill>
                <a:latin typeface="Comic Sans MS" panose="030F0702030302020204" pitchFamily="66" charset="0"/>
              </a:rPr>
              <a:t>10:18)</a:t>
            </a:r>
            <a:endParaRPr lang="es-ES" b="1" dirty="0">
              <a:solidFill>
                <a:srgbClr val="C7440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4" y="1133475"/>
            <a:ext cx="78130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Грецькі філософи брали великі суми з учнів, які бажали навчатися у них. Щоб залучити таких учнів, вони хвалилися своїми знаннями, своїм походженням або тим, що їх знали й поважали впливові особи. Так само чинили й фальшиві вчителі, які проникли до Коринфа (2 </a:t>
            </a:r>
            <a:r>
              <a:rPr lang="uk-UA" sz="2000" b="1" dirty="0" err="1"/>
              <a:t>Кор</a:t>
            </a:r>
            <a:r>
              <a:rPr lang="uk-UA" sz="2000" b="1" dirty="0"/>
              <a:t>. 10:12; 11:19–20).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3070506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3173938"/>
            <a:ext cx="43571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Але Павло не брав грошей за те,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ділився</a:t>
            </a:r>
            <a:r>
              <a:rPr lang="ru-RU" sz="2000" b="1" dirty="0"/>
              <a:t> </a:t>
            </a:r>
            <a:r>
              <a:rPr lang="ru-RU" sz="2000" b="1" dirty="0" err="1"/>
              <a:t>своїми</a:t>
            </a:r>
            <a:r>
              <a:rPr lang="ru-RU" sz="2000" b="1" dirty="0"/>
              <a:t> </a:t>
            </a:r>
            <a:r>
              <a:rPr lang="ru-RU" sz="2000" b="1" dirty="0" err="1"/>
              <a:t>знаннями</a:t>
            </a:r>
            <a:r>
              <a:rPr lang="ru-RU" sz="2000" b="1" dirty="0"/>
              <a:t>, не надавав </a:t>
            </a:r>
            <a:r>
              <a:rPr lang="ru-RU" sz="2000" b="1" dirty="0" err="1"/>
              <a:t>рекомендаційних</a:t>
            </a:r>
            <a:r>
              <a:rPr lang="ru-RU" sz="2000" b="1" dirty="0"/>
              <a:t> </a:t>
            </a:r>
            <a:r>
              <a:rPr lang="ru-RU" sz="2000" b="1" dirty="0" err="1"/>
              <a:t>листів</a:t>
            </a:r>
            <a:r>
              <a:rPr lang="ru-RU" sz="2000" b="1" dirty="0"/>
              <a:t> і не </a:t>
            </a:r>
            <a:r>
              <a:rPr lang="ru-RU" sz="2000" b="1" dirty="0" err="1"/>
              <a:t>хвалився</a:t>
            </a:r>
            <a:r>
              <a:rPr lang="ru-RU" sz="2000" b="1" dirty="0"/>
              <a:t> собою. І за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його</a:t>
            </a:r>
            <a:r>
              <a:rPr lang="ru-RU" sz="2000" b="1" dirty="0"/>
              <a:t> </a:t>
            </a:r>
            <a:r>
              <a:rPr lang="ru-RU" sz="2000" b="1" dirty="0" err="1"/>
              <a:t>зневажали</a:t>
            </a:r>
            <a:r>
              <a:rPr lang="ru-RU" sz="2000" b="1" dirty="0"/>
              <a:t>! Як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міг</a:t>
            </a:r>
            <a:r>
              <a:rPr lang="ru-RU" sz="2000" b="1" dirty="0"/>
              <a:t> себе </a:t>
            </a:r>
            <a:r>
              <a:rPr lang="ru-RU" sz="2000" b="1" dirty="0" err="1"/>
              <a:t>захистити</a:t>
            </a:r>
            <a:r>
              <a:rPr lang="ru-RU" sz="2000" b="1" dirty="0"/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6" b="10716"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5112930"/>
            <a:ext cx="76451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Здається</a:t>
            </a:r>
            <a:r>
              <a:rPr lang="ru-RU" sz="2000" b="1" dirty="0"/>
              <a:t>, </a:t>
            </a:r>
            <a:r>
              <a:rPr lang="ru-RU" sz="2000" b="1" dirty="0" err="1"/>
              <a:t>він</a:t>
            </a:r>
            <a:r>
              <a:rPr lang="ru-RU" sz="2000" b="1" dirty="0"/>
              <a:t> мав </a:t>
            </a:r>
            <a:r>
              <a:rPr lang="ru-RU" sz="2000" b="1" dirty="0" err="1"/>
              <a:t>хвалитися</a:t>
            </a:r>
            <a:r>
              <a:rPr lang="ru-RU" sz="2000" b="1" dirty="0"/>
              <a:t> перед </a:t>
            </a:r>
            <a:r>
              <a:rPr lang="ru-RU" sz="2000" b="1" dirty="0" err="1"/>
              <a:t>коринтянами</a:t>
            </a:r>
            <a:r>
              <a:rPr lang="ru-RU" sz="2000" b="1" dirty="0"/>
              <a:t>, </a:t>
            </a:r>
            <a:r>
              <a:rPr lang="ru-RU" sz="2000" b="1" dirty="0" err="1"/>
              <a:t>щоб</a:t>
            </a:r>
            <a:r>
              <a:rPr lang="ru-RU" sz="2000" b="1" dirty="0"/>
              <a:t> вони </a:t>
            </a:r>
            <a:r>
              <a:rPr lang="ru-RU" sz="2000" b="1" dirty="0" err="1"/>
              <a:t>його</a:t>
            </a:r>
            <a:r>
              <a:rPr lang="ru-RU" sz="2000" b="1" dirty="0"/>
              <a:t> </a:t>
            </a:r>
            <a:r>
              <a:rPr lang="ru-RU" sz="2000" b="1" dirty="0" err="1"/>
              <a:t>прийняли</a:t>
            </a:r>
            <a:r>
              <a:rPr lang="ru-RU" sz="2000" b="1" dirty="0"/>
              <a:t>. Але не </a:t>
            </a:r>
            <a:r>
              <a:rPr lang="ru-RU" sz="2000" b="1" dirty="0" err="1"/>
              <a:t>він</a:t>
            </a:r>
            <a:r>
              <a:rPr lang="ru-RU" sz="2000" b="1" dirty="0"/>
              <a:t> сам мав </a:t>
            </a:r>
            <a:r>
              <a:rPr lang="ru-RU" sz="2000" b="1" dirty="0" err="1"/>
              <a:t>хвалитися</a:t>
            </a:r>
            <a:r>
              <a:rPr lang="ru-RU" sz="2000" b="1" dirty="0"/>
              <a:t> (</a:t>
            </a:r>
            <a:r>
              <a:rPr lang="ru-RU" sz="2000" b="1" dirty="0" err="1"/>
              <a:t>Прип</a:t>
            </a:r>
            <a:r>
              <a:rPr lang="ru-RU" sz="2000" b="1" dirty="0"/>
              <a:t>. 27:2). Павло </a:t>
            </a:r>
            <a:r>
              <a:rPr lang="ru-RU" sz="2000" b="1" dirty="0" err="1"/>
              <a:t>залишав</a:t>
            </a:r>
            <a:r>
              <a:rPr lang="ru-RU" sz="2000" b="1" dirty="0"/>
              <a:t> </a:t>
            </a:r>
            <a:r>
              <a:rPr lang="ru-RU" sz="2000" b="1" dirty="0" err="1"/>
              <a:t>це</a:t>
            </a:r>
            <a:r>
              <a:rPr lang="ru-RU" sz="2000" b="1" dirty="0"/>
              <a:t> Богу (2 Кор. 10:18).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72355" cy="2310927"/>
            <a:chOff x="7873729" y="1133475"/>
            <a:chExt cx="417235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sz="1400" b="1" dirty="0"/>
                <a:t>Не хвалити себе</a:t>
              </a: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248406" y="1201991"/>
              <a:ext cx="1797678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sz="1400" b="1" dirty="0"/>
                <a:t>Нехай Бог нас прославляє</a:t>
              </a: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6" r="4026"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83" b="8683"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7645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Якщо</a:t>
            </a:r>
            <a:r>
              <a:rPr lang="ru-RU" sz="2000" b="1" dirty="0">
                <a:solidFill>
                  <a:prstClr val="black"/>
                </a:solidFill>
              </a:rPr>
              <a:t> ми </a:t>
            </a:r>
            <a:r>
              <a:rPr lang="ru-RU" sz="2000" b="1" dirty="0" err="1">
                <a:solidFill>
                  <a:prstClr val="black"/>
                </a:solidFill>
              </a:rPr>
              <a:t>можемо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чимось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пишатися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або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хвалитися</a:t>
            </a:r>
            <a:r>
              <a:rPr lang="ru-RU" sz="2000" b="1" dirty="0">
                <a:solidFill>
                  <a:prstClr val="black"/>
                </a:solidFill>
              </a:rPr>
              <a:t>, то </a:t>
            </a:r>
            <a:r>
              <a:rPr lang="ru-RU" sz="2000" b="1" dirty="0" err="1">
                <a:solidFill>
                  <a:prstClr val="black"/>
                </a:solidFill>
              </a:rPr>
              <a:t>це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тим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знаємо</a:t>
            </a:r>
            <a:r>
              <a:rPr lang="ru-RU" sz="2000" b="1" dirty="0">
                <a:solidFill>
                  <a:prstClr val="black"/>
                </a:solidFill>
              </a:rPr>
              <a:t> Бога і </a:t>
            </a:r>
            <a:r>
              <a:rPr lang="ru-RU" sz="2000" b="1" dirty="0" err="1">
                <a:solidFill>
                  <a:prstClr val="black"/>
                </a:solidFill>
              </a:rPr>
              <a:t>слухаємося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Його</a:t>
            </a:r>
            <a:r>
              <a:rPr lang="ru-RU" sz="2000" b="1" dirty="0">
                <a:solidFill>
                  <a:prstClr val="black"/>
                </a:solidFill>
              </a:rPr>
              <a:t> (</a:t>
            </a:r>
            <a:r>
              <a:rPr lang="ru-RU" sz="2000" b="1" dirty="0" err="1">
                <a:solidFill>
                  <a:prstClr val="black"/>
                </a:solidFill>
              </a:rPr>
              <a:t>Єр</a:t>
            </a:r>
            <a:r>
              <a:rPr lang="ru-RU" sz="2000" b="1" dirty="0">
                <a:solidFill>
                  <a:prstClr val="black"/>
                </a:solidFill>
              </a:rPr>
              <a:t>. 9:24; 2 Кор. 10:17).</a:t>
            </a:r>
          </a:p>
        </p:txBody>
      </p:sp>
    </p:spTree>
    <p:extLst>
      <p:ext uri="{BB962C8B-B14F-4D97-AF65-F5344CB8AC3E}">
        <p14:creationId xmlns:p14="http://schemas.microsoft.com/office/powerpoint/2010/main" val="19681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109884" y="1859339"/>
            <a:ext cx="80821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r>
              <a:rPr lang="ru-RU" sz="6600" dirty="0">
                <a:solidFill>
                  <a:schemeClr val="accent2">
                    <a:lumMod val="75000"/>
                  </a:schemeClr>
                </a:solidFill>
              </a:rPr>
              <a:t>ЯК БОРОТИСЯ З ФАЛЬШИВИМИ ВЧИТЕЛЯМИ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08" r="19108"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948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/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ОШУКАНЦІ, ЩО МАСКУЮТЬСЯ ПІД АПОСТОЛІВ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Адже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вони –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лжеапостоли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робітники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лукаві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які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видають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себе за </a:t>
            </a:r>
            <a:r>
              <a:rPr lang="ru-RU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апостолів</a:t>
            </a:r>
            <a:r>
              <a:rPr lang="ru-RU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Христа.</a:t>
            </a:r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uk-UA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2 </a:t>
            </a:r>
            <a:r>
              <a:rPr lang="uk-UA" sz="14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Павло </a:t>
            </a:r>
            <a:r>
              <a:rPr lang="ru-RU" sz="2000" b="1" dirty="0" err="1"/>
              <a:t>прагне</a:t>
            </a:r>
            <a:r>
              <a:rPr lang="ru-RU" sz="2000" b="1" dirty="0"/>
              <a:t> привести до </a:t>
            </a:r>
            <a:r>
              <a:rPr lang="ru-RU" sz="2000" b="1" dirty="0" err="1"/>
              <a:t>ніг</a:t>
            </a:r>
            <a:r>
              <a:rPr lang="ru-RU" sz="2000" b="1" dirty="0"/>
              <a:t> Христа </a:t>
            </a:r>
            <a:r>
              <a:rPr lang="ru-RU" sz="2000" b="1" dirty="0" err="1"/>
              <a:t>чисту</a:t>
            </a:r>
            <a:r>
              <a:rPr lang="ru-RU" sz="2000" b="1" dirty="0"/>
              <a:t> </a:t>
            </a:r>
            <a:r>
              <a:rPr lang="ru-RU" sz="2000" b="1" dirty="0" err="1"/>
              <a:t>церкву</a:t>
            </a:r>
            <a:r>
              <a:rPr lang="ru-RU" sz="2000" b="1" dirty="0"/>
              <a:t> (2 Кор. 11:2). Але </a:t>
            </a:r>
            <a:r>
              <a:rPr lang="ru-RU" sz="2000" b="1" dirty="0" err="1"/>
              <a:t>церква</a:t>
            </a:r>
            <a:r>
              <a:rPr lang="ru-RU" sz="2000" b="1" dirty="0"/>
              <a:t> </a:t>
            </a:r>
            <a:r>
              <a:rPr lang="ru-RU" sz="2000" b="1" dirty="0" err="1"/>
              <a:t>ризикувала</a:t>
            </a:r>
            <a:r>
              <a:rPr lang="ru-RU" sz="2000" b="1" dirty="0"/>
              <a:t> бути </a:t>
            </a:r>
            <a:r>
              <a:rPr lang="ru-RU" sz="2000" b="1" dirty="0" err="1"/>
              <a:t>введеною</a:t>
            </a:r>
            <a:r>
              <a:rPr lang="ru-RU" sz="2000" b="1" dirty="0"/>
              <a:t> в </a:t>
            </a:r>
            <a:r>
              <a:rPr lang="ru-RU" sz="2000" b="1" dirty="0" err="1"/>
              <a:t>оману</a:t>
            </a:r>
            <a:r>
              <a:rPr lang="ru-RU" sz="2000" b="1" dirty="0"/>
              <a:t>, як </a:t>
            </a:r>
            <a:r>
              <a:rPr lang="ru-RU" sz="2000" b="1" dirty="0" err="1"/>
              <a:t>Єва</a:t>
            </a:r>
            <a:r>
              <a:rPr lang="ru-RU" sz="2000" b="1" dirty="0"/>
              <a:t>, і </a:t>
            </a:r>
            <a:r>
              <a:rPr lang="ru-RU" sz="2000" b="1" dirty="0" err="1"/>
              <a:t>перестати</a:t>
            </a:r>
            <a:r>
              <a:rPr lang="ru-RU" sz="2000" b="1" dirty="0"/>
              <a:t> бути </a:t>
            </a:r>
            <a:r>
              <a:rPr lang="ru-RU" sz="2000" b="1" dirty="0" err="1"/>
              <a:t>нареченою</a:t>
            </a:r>
            <a:r>
              <a:rPr lang="ru-RU" sz="2000" b="1" dirty="0"/>
              <a:t> </a:t>
            </a:r>
            <a:r>
              <a:rPr lang="ru-RU" sz="2000" b="1" dirty="0" err="1"/>
              <a:t>Ісуса</a:t>
            </a:r>
            <a:r>
              <a:rPr lang="ru-RU" sz="2000" b="1" dirty="0"/>
              <a:t> (2 Кор. 11:3).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39" r="5839"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899" y="2661692"/>
            <a:ext cx="57827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У чому полягала справжня небезпека? До Коринфа прибули євреї, які називали себе «великими апостолами» Ісуса, і проповідували «іншого Ісуса», «іншого духа» та «інше Євангеліє» (2 </a:t>
            </a:r>
            <a:r>
              <a:rPr lang="uk-UA" sz="2000" b="1" dirty="0" err="1"/>
              <a:t>Кор</a:t>
            </a:r>
            <a:r>
              <a:rPr lang="uk-UA" sz="2000" b="1" dirty="0"/>
              <a:t>. 11:4–5; Гал. 1:8).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254428"/>
            <a:ext cx="6953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Те, що хтось проповідує про Ісуса, ще не означає, що він показує нам справжнього Ісуса, якого відкриває Біблія. Його слова можуть бути чудовими, але й сам сатана вміє говорити дивовижні речі та видавати себе «за ангела світла» (2 </a:t>
            </a:r>
            <a:r>
              <a:rPr lang="uk-UA" sz="2000" b="1" dirty="0" err="1"/>
              <a:t>Кор</a:t>
            </a:r>
            <a:r>
              <a:rPr lang="uk-UA" sz="2000" b="1" dirty="0"/>
              <a:t>. 11:14).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5847165"/>
            <a:ext cx="120955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Своїми</a:t>
            </a:r>
            <a:r>
              <a:rPr lang="ru-RU" sz="2000" b="1" dirty="0"/>
              <a:t> </a:t>
            </a:r>
            <a:r>
              <a:rPr lang="ru-RU" sz="2000" b="1" dirty="0" err="1"/>
              <a:t>вчинками</a:t>
            </a:r>
            <a:r>
              <a:rPr lang="ru-RU" sz="2000" b="1" dirty="0"/>
              <a:t> та словами </a:t>
            </a:r>
            <a:r>
              <a:rPr lang="ru-RU" sz="2000" b="1" dirty="0" err="1"/>
              <a:t>справжні</a:t>
            </a:r>
            <a:r>
              <a:rPr lang="ru-RU" sz="2000" b="1" dirty="0"/>
              <a:t> </a:t>
            </a:r>
            <a:r>
              <a:rPr lang="ru-RU" sz="2000" b="1" dirty="0" err="1"/>
              <a:t>вчителі</a:t>
            </a:r>
            <a:r>
              <a:rPr lang="ru-RU" sz="2000" b="1" dirty="0"/>
              <a:t> </a:t>
            </a:r>
            <a:r>
              <a:rPr lang="ru-RU" sz="2000" b="1" dirty="0" err="1"/>
              <a:t>навчають</a:t>
            </a:r>
            <a:r>
              <a:rPr lang="ru-RU" sz="2000" b="1" dirty="0"/>
              <a:t> «</a:t>
            </a:r>
            <a:r>
              <a:rPr lang="ru-RU" sz="2000" b="1" dirty="0" err="1"/>
              <a:t>істини</a:t>
            </a:r>
            <a:r>
              <a:rPr lang="ru-RU" sz="2000" b="1" dirty="0"/>
              <a:t> </a:t>
            </a:r>
            <a:r>
              <a:rPr lang="ru-RU" sz="2000" b="1" dirty="0" err="1"/>
              <a:t>Христової</a:t>
            </a:r>
            <a:r>
              <a:rPr lang="ru-RU" sz="2000" b="1" dirty="0"/>
              <a:t>» (2 Кор. 11:9–10). А ось </a:t>
            </a:r>
            <a:r>
              <a:rPr lang="ru-RU" sz="2000" b="1" dirty="0" err="1"/>
              <a:t>фальшиві</a:t>
            </a:r>
            <a:r>
              <a:rPr lang="ru-RU" sz="2000" b="1" dirty="0"/>
              <a:t> </a:t>
            </a:r>
            <a:r>
              <a:rPr lang="ru-RU" sz="2000" b="1" dirty="0" err="1"/>
              <a:t>вчителі</a:t>
            </a:r>
            <a:r>
              <a:rPr lang="ru-RU" sz="2000" b="1" dirty="0"/>
              <a:t>, </a:t>
            </a:r>
            <a:r>
              <a:rPr lang="ru-RU" sz="2000" b="1" dirty="0" err="1"/>
              <a:t>які</a:t>
            </a:r>
            <a:r>
              <a:rPr lang="ru-RU" sz="2000" b="1" dirty="0"/>
              <a:t> </a:t>
            </a:r>
            <a:r>
              <a:rPr lang="ru-RU" sz="2000" b="1" dirty="0" err="1"/>
              <a:t>лише</a:t>
            </a:r>
            <a:r>
              <a:rPr lang="ru-RU" sz="2000" b="1" dirty="0"/>
              <a:t> </a:t>
            </a:r>
            <a:r>
              <a:rPr lang="ru-RU" sz="2000" b="1" dirty="0" err="1"/>
              <a:t>вдають</a:t>
            </a:r>
            <a:r>
              <a:rPr lang="ru-RU" sz="2000" b="1" dirty="0"/>
              <a:t> </a:t>
            </a:r>
            <a:r>
              <a:rPr lang="ru-RU" sz="2000" b="1" dirty="0" err="1"/>
              <a:t>благочестя</a:t>
            </a:r>
            <a:r>
              <a:rPr lang="ru-RU" sz="2000" b="1" dirty="0"/>
              <a:t>, є служителями </a:t>
            </a:r>
            <a:r>
              <a:rPr lang="ru-RU" sz="2000" b="1" dirty="0" err="1"/>
              <a:t>омани</a:t>
            </a:r>
            <a:r>
              <a:rPr lang="ru-RU" sz="2000" b="1" dirty="0"/>
              <a:t>, </a:t>
            </a:r>
            <a:r>
              <a:rPr lang="ru-RU" sz="2000" b="1" dirty="0" err="1"/>
              <a:t>замаскованими</a:t>
            </a:r>
            <a:r>
              <a:rPr lang="ru-RU" sz="2000" b="1" dirty="0"/>
              <a:t> </a:t>
            </a:r>
            <a:r>
              <a:rPr lang="ru-RU" sz="2000" b="1" dirty="0" err="1"/>
              <a:t>під</a:t>
            </a:r>
            <a:r>
              <a:rPr lang="ru-RU" sz="2000" b="1" dirty="0"/>
              <a:t> </a:t>
            </a:r>
            <a:r>
              <a:rPr lang="ru-RU" sz="2000" b="1" dirty="0" err="1"/>
              <a:t>апостолів</a:t>
            </a:r>
            <a:r>
              <a:rPr lang="ru-RU" sz="2000" b="1" dirty="0"/>
              <a:t> (2 Кор. 11:13–15).</a:t>
            </a:r>
          </a:p>
        </p:txBody>
      </p:sp>
    </p:spTree>
    <p:extLst>
      <p:ext uri="{BB962C8B-B14F-4D97-AF65-F5344CB8AC3E}">
        <p14:creationId xmlns:p14="http://schemas.microsoft.com/office/powerpoint/2010/main" val="109042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algn="ctr"/>
            <a:r>
              <a:rPr lang="uk-UA" sz="4400" b="1" spc="300" dirty="0">
                <a:ln w="22225">
                  <a:noFill/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 ТА ФАЛЬШИВІ ВЧИТЕЛІ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uk-UA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Вони юдеї? – І я. Вони ізраїльтяни? – І я. Вони нащадки Авраама? – І я.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” </a:t>
            </a:r>
            <a:endParaRPr lang="uk-UA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glow rad="127000">
                  <a:srgbClr val="284A2D"/>
                </a:glow>
              </a:effectLst>
              <a:latin typeface="Comic Sans MS" panose="030F0702030302020204" pitchFamily="66" charset="0"/>
            </a:endParaRPr>
          </a:p>
          <a:p>
            <a:pPr algn="ctr"/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(2 </a:t>
            </a:r>
            <a:r>
              <a:rPr lang="uk-UA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900" b="1" dirty="0" err="1"/>
              <a:t>Які</a:t>
            </a:r>
            <a:r>
              <a:rPr lang="ru-RU" sz="1900" b="1" dirty="0"/>
              <a:t> </a:t>
            </a:r>
            <a:r>
              <a:rPr lang="ru-RU" sz="1900" b="1" dirty="0" err="1"/>
              <a:t>подібності</a:t>
            </a:r>
            <a:r>
              <a:rPr lang="ru-RU" sz="1900" b="1" dirty="0"/>
              <a:t> були </a:t>
            </a:r>
            <a:r>
              <a:rPr lang="ru-RU" sz="1900" b="1" dirty="0" err="1"/>
              <a:t>між</a:t>
            </a:r>
            <a:r>
              <a:rPr lang="ru-RU" sz="1900" b="1" dirty="0"/>
              <a:t> Павлом і </a:t>
            </a:r>
            <a:r>
              <a:rPr lang="ru-RU" sz="1900" b="1" dirty="0" err="1"/>
              <a:t>фальшивими</a:t>
            </a:r>
            <a:r>
              <a:rPr lang="ru-RU" sz="1900" b="1" dirty="0"/>
              <a:t> </a:t>
            </a:r>
            <a:r>
              <a:rPr lang="ru-RU" sz="1900" b="1" dirty="0" err="1"/>
              <a:t>вчителями</a:t>
            </a:r>
            <a:r>
              <a:rPr lang="ru-RU" sz="1900" b="1" dirty="0"/>
              <a:t>? </a:t>
            </a:r>
            <a:r>
              <a:rPr lang="ru-RU" sz="1900" b="1" dirty="0" err="1"/>
              <a:t>Усі</a:t>
            </a:r>
            <a:r>
              <a:rPr lang="ru-RU" sz="1900" b="1" dirty="0"/>
              <a:t> вони були </a:t>
            </a:r>
            <a:r>
              <a:rPr lang="ru-RU" sz="1900" b="1" dirty="0" err="1"/>
              <a:t>євреями</a:t>
            </a:r>
            <a:r>
              <a:rPr lang="ru-RU" sz="1900" b="1" dirty="0"/>
              <a:t>, </a:t>
            </a:r>
            <a:r>
              <a:rPr lang="ru-RU" sz="1900" b="1" dirty="0" err="1"/>
              <a:t>які</a:t>
            </a:r>
            <a:r>
              <a:rPr lang="ru-RU" sz="1900" b="1" dirty="0"/>
              <a:t> </a:t>
            </a:r>
            <a:r>
              <a:rPr lang="ru-RU" sz="1900" b="1" dirty="0" err="1"/>
              <a:t>навернулися</a:t>
            </a:r>
            <a:r>
              <a:rPr lang="ru-RU" sz="1900" b="1" dirty="0"/>
              <a:t> до </a:t>
            </a:r>
            <a:r>
              <a:rPr lang="ru-RU" sz="1900" b="1" dirty="0" err="1"/>
              <a:t>християнства</a:t>
            </a:r>
            <a:r>
              <a:rPr lang="ru-RU" sz="1900" b="1" dirty="0"/>
              <a:t> (2 Кор. 11:22).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06" r="14806"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435271"/>
            <a:ext cx="3769256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2" y="4417244"/>
            <a:ext cx="518484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900" b="1" dirty="0"/>
              <a:t>І на </a:t>
            </a:r>
            <a:r>
              <a:rPr lang="ru-RU" sz="1900" b="1" dirty="0" err="1"/>
              <a:t>цьому</a:t>
            </a:r>
            <a:r>
              <a:rPr lang="ru-RU" sz="1900" b="1" dirty="0"/>
              <a:t> «</a:t>
            </a:r>
            <a:r>
              <a:rPr lang="ru-RU" sz="1900" b="1" dirty="0" err="1"/>
              <a:t>божевілля</a:t>
            </a:r>
            <a:r>
              <a:rPr lang="ru-RU" sz="1900" b="1" dirty="0"/>
              <a:t>» Павла </a:t>
            </a:r>
            <a:r>
              <a:rPr lang="ru-RU" sz="1900" b="1" dirty="0" err="1"/>
              <a:t>закінчується</a:t>
            </a:r>
            <a:r>
              <a:rPr lang="ru-RU" sz="1900" b="1" dirty="0"/>
              <a:t>. </a:t>
            </a:r>
            <a:r>
              <a:rPr lang="ru-RU" sz="1900" b="1" dirty="0" err="1"/>
              <a:t>Він</a:t>
            </a:r>
            <a:r>
              <a:rPr lang="ru-RU" sz="1900" b="1" dirty="0"/>
              <a:t> не </a:t>
            </a:r>
            <a:r>
              <a:rPr lang="ru-RU" sz="1900" b="1" dirty="0" err="1"/>
              <a:t>хотів</a:t>
            </a:r>
            <a:r>
              <a:rPr lang="ru-RU" sz="1900" b="1" dirty="0"/>
              <a:t> </a:t>
            </a:r>
            <a:r>
              <a:rPr lang="ru-RU" sz="1900" b="1" dirty="0" err="1"/>
              <a:t>створити</a:t>
            </a:r>
            <a:r>
              <a:rPr lang="ru-RU" sz="1900" b="1" dirty="0"/>
              <a:t> </a:t>
            </a:r>
            <a:r>
              <a:rPr lang="ru-RU" sz="1900" b="1" dirty="0" err="1"/>
              <a:t>враження</a:t>
            </a:r>
            <a:r>
              <a:rPr lang="ru-RU" sz="1900" b="1" dirty="0"/>
              <a:t>, </a:t>
            </a:r>
            <a:r>
              <a:rPr lang="ru-RU" sz="1900" b="1" dirty="0" err="1"/>
              <a:t>ніби</a:t>
            </a:r>
            <a:r>
              <a:rPr lang="ru-RU" sz="1900" b="1" dirty="0"/>
              <a:t> </a:t>
            </a:r>
            <a:r>
              <a:rPr lang="ru-RU" sz="1900" b="1" dirty="0" err="1"/>
              <a:t>прагне</a:t>
            </a:r>
            <a:r>
              <a:rPr lang="ru-RU" sz="1900" b="1" dirty="0"/>
              <a:t> </a:t>
            </a:r>
            <a:r>
              <a:rPr lang="ru-RU" sz="1900" b="1" dirty="0" err="1"/>
              <a:t>хвалитися</a:t>
            </a:r>
            <a:r>
              <a:rPr lang="ru-RU" sz="1900" b="1" dirty="0"/>
              <a:t> </a:t>
            </a:r>
            <a:r>
              <a:rPr lang="ru-RU" sz="1900" b="1" dirty="0" err="1"/>
              <a:t>тим</a:t>
            </a:r>
            <a:r>
              <a:rPr lang="ru-RU" sz="1900" b="1" dirty="0"/>
              <a:t>, </a:t>
            </a:r>
            <a:r>
              <a:rPr lang="ru-RU" sz="1900" b="1" dirty="0" err="1"/>
              <a:t>що</a:t>
            </a:r>
            <a:r>
              <a:rPr lang="ru-RU" sz="1900" b="1" dirty="0"/>
              <a:t> </a:t>
            </a:r>
            <a:r>
              <a:rPr lang="ru-RU" sz="1900" b="1" dirty="0" err="1"/>
              <a:t>зробив</a:t>
            </a:r>
            <a:r>
              <a:rPr lang="ru-RU" sz="1900" b="1" dirty="0"/>
              <a:t> для Христа. </a:t>
            </a:r>
            <a:r>
              <a:rPr lang="ru-RU" sz="1900" b="1" dirty="0" err="1"/>
              <a:t>Його</a:t>
            </a:r>
            <a:r>
              <a:rPr lang="ru-RU" sz="1900" b="1" dirty="0"/>
              <a:t> </a:t>
            </a:r>
            <a:r>
              <a:rPr lang="ru-RU" sz="1900" b="1" dirty="0" err="1"/>
              <a:t>справжня</a:t>
            </a:r>
            <a:r>
              <a:rPr lang="ru-RU" sz="1900" b="1" dirty="0"/>
              <a:t> </a:t>
            </a:r>
            <a:r>
              <a:rPr lang="ru-RU" sz="1900" b="1" dirty="0" err="1"/>
              <a:t>гордість</a:t>
            </a:r>
            <a:r>
              <a:rPr lang="ru-RU" sz="1900" b="1" dirty="0"/>
              <a:t> (</a:t>
            </a:r>
            <a:r>
              <a:rPr lang="ru-RU" sz="1900" b="1" dirty="0" err="1"/>
              <a:t>або</a:t>
            </a:r>
            <a:r>
              <a:rPr lang="ru-RU" sz="1900" b="1" dirty="0"/>
              <a:t> слава) </a:t>
            </a:r>
            <a:r>
              <a:rPr lang="ru-RU" sz="1900" b="1" dirty="0" err="1"/>
              <a:t>полягала</a:t>
            </a:r>
            <a:r>
              <a:rPr lang="ru-RU" sz="1900" b="1" dirty="0"/>
              <a:t> в тому, </a:t>
            </a:r>
            <a:r>
              <a:rPr lang="ru-RU" sz="1900" b="1" dirty="0" err="1"/>
              <a:t>що</a:t>
            </a:r>
            <a:r>
              <a:rPr lang="ru-RU" sz="1900" b="1" dirty="0"/>
              <a:t> Христос </a:t>
            </a:r>
            <a:r>
              <a:rPr lang="ru-RU" sz="1900" b="1" dirty="0" err="1"/>
              <a:t>зробив</a:t>
            </a:r>
            <a:r>
              <a:rPr lang="ru-RU" sz="1900" b="1" dirty="0"/>
              <a:t> для </a:t>
            </a:r>
            <a:r>
              <a:rPr lang="ru-RU" sz="1900" b="1" dirty="0" err="1"/>
              <a:t>нього</a:t>
            </a:r>
            <a:r>
              <a:rPr lang="ru-RU" sz="1900" b="1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dirty="0" err="1">
                <a:solidFill>
                  <a:prstClr val="black"/>
                </a:solidFill>
              </a:rPr>
              <a:t>Його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справжня</a:t>
            </a:r>
            <a:r>
              <a:rPr lang="ru-RU" sz="1900" b="1" dirty="0">
                <a:solidFill>
                  <a:prstClr val="black"/>
                </a:solidFill>
              </a:rPr>
              <a:t> сила </a:t>
            </a:r>
            <a:r>
              <a:rPr lang="ru-RU" sz="1900" b="1" dirty="0" err="1">
                <a:solidFill>
                  <a:prstClr val="black"/>
                </a:solidFill>
              </a:rPr>
              <a:t>полягала</a:t>
            </a:r>
            <a:r>
              <a:rPr lang="ru-RU" sz="1900" b="1" dirty="0">
                <a:solidFill>
                  <a:prstClr val="black"/>
                </a:solidFill>
              </a:rPr>
              <a:t> в </a:t>
            </a:r>
            <a:r>
              <a:rPr lang="ru-RU" sz="1900" b="1" dirty="0" err="1">
                <a:solidFill>
                  <a:prstClr val="black"/>
                </a:solidFill>
              </a:rPr>
              <a:t>його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слабкості</a:t>
            </a:r>
            <a:r>
              <a:rPr lang="ru-RU" sz="1900" b="1" dirty="0">
                <a:solidFill>
                  <a:prstClr val="black"/>
                </a:solidFill>
              </a:rPr>
              <a:t>, яка </a:t>
            </a:r>
            <a:r>
              <a:rPr lang="ru-RU" sz="1900" b="1" dirty="0" err="1">
                <a:solidFill>
                  <a:prstClr val="black"/>
                </a:solidFill>
              </a:rPr>
              <a:t>змушувала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його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повністю</a:t>
            </a:r>
            <a:r>
              <a:rPr lang="ru-RU" sz="1900" b="1" dirty="0">
                <a:solidFill>
                  <a:prstClr val="black"/>
                </a:solidFill>
              </a:rPr>
              <a:t> </a:t>
            </a:r>
            <a:r>
              <a:rPr lang="ru-RU" sz="1900" b="1" dirty="0" err="1">
                <a:solidFill>
                  <a:prstClr val="black"/>
                </a:solidFill>
              </a:rPr>
              <a:t>покладатися</a:t>
            </a:r>
            <a:r>
              <a:rPr lang="ru-RU" sz="1900" b="1" dirty="0">
                <a:solidFill>
                  <a:prstClr val="black"/>
                </a:solidFill>
              </a:rPr>
              <a:t> на </a:t>
            </a:r>
            <a:r>
              <a:rPr lang="ru-RU" sz="1900" b="1" dirty="0" err="1">
                <a:solidFill>
                  <a:prstClr val="black"/>
                </a:solidFill>
              </a:rPr>
              <a:t>Ісуса</a:t>
            </a:r>
            <a:r>
              <a:rPr lang="ru-RU" sz="1900" b="1" dirty="0">
                <a:solidFill>
                  <a:prstClr val="black"/>
                </a:solidFill>
              </a:rPr>
              <a:t> (2 Кор. 11:30–31; 12:6–10).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102685"/>
            <a:ext cx="8201970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1900" b="1" dirty="0">
                <a:solidFill>
                  <a:prstClr val="black"/>
                </a:solidFill>
              </a:rPr>
              <a:t>У чому полягали відмінності між ними? Ось тут і починається </a:t>
            </a:r>
            <a:r>
              <a:rPr lang="ru-RU" sz="1900" b="1" dirty="0"/>
              <a:t>«</a:t>
            </a:r>
            <a:r>
              <a:rPr lang="ru-RU" sz="1900" b="1" dirty="0" err="1"/>
              <a:t>божевілля</a:t>
            </a:r>
            <a:r>
              <a:rPr lang="ru-RU" sz="1900" b="1" dirty="0"/>
              <a:t>»</a:t>
            </a:r>
            <a:r>
              <a:rPr lang="uk-UA" sz="1900" b="1" dirty="0">
                <a:solidFill>
                  <a:prstClr val="black"/>
                </a:solidFill>
              </a:rPr>
              <a:t> Павла: «Чи вони служителі Христа? (кажу як нерозумний) Я ще більше» (2 </a:t>
            </a:r>
            <a:r>
              <a:rPr lang="uk-UA" sz="1900" b="1" dirty="0" err="1">
                <a:solidFill>
                  <a:prstClr val="black"/>
                </a:solidFill>
              </a:rPr>
              <a:t>Кор</a:t>
            </a:r>
            <a:r>
              <a:rPr lang="uk-UA" sz="1900" b="1" dirty="0">
                <a:solidFill>
                  <a:prstClr val="black"/>
                </a:solidFill>
              </a:rPr>
              <a:t>. 11:23). Якщо ті хвалилися тим, що страждали за Христа, то Павло мав набагато більше підстав для цього: його бичували; ув’язнювали; погрожували смертю; каменували; він зазнав корабельної аварії у відкритому морі; наражався на всілякі небезпеки; терпів голод, спрагу, холод і наготу; постійно турбувався про церкви (2 </a:t>
            </a:r>
            <a:r>
              <a:rPr lang="uk-UA" sz="1900" b="1" dirty="0" err="1">
                <a:solidFill>
                  <a:prstClr val="black"/>
                </a:solidFill>
              </a:rPr>
              <a:t>Кор</a:t>
            </a:r>
            <a:r>
              <a:rPr lang="uk-UA" sz="1900" b="1" dirty="0">
                <a:solidFill>
                  <a:prstClr val="black"/>
                </a:solidFill>
              </a:rPr>
              <a:t>. 11:23б–29).</a:t>
            </a:r>
          </a:p>
        </p:txBody>
      </p:sp>
    </p:spTree>
    <p:extLst>
      <p:ext uri="{BB962C8B-B14F-4D97-AF65-F5344CB8AC3E}">
        <p14:creationId xmlns:p14="http://schemas.microsoft.com/office/powerpoint/2010/main" val="5197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1299</Words>
  <Application>Microsoft Office PowerPoint</Application>
  <PresentationFormat>Panorámica</PresentationFormat>
  <Paragraphs>63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Constantia</vt:lpstr>
      <vt:lpstr>Comic Sans MS</vt:lpstr>
      <vt:lpstr>Aptos Display</vt:lpstr>
      <vt:lpstr>Arial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64</cp:revision>
  <dcterms:created xsi:type="dcterms:W3CDTF">2026-08-15T14:34:39Z</dcterms:created>
  <dcterms:modified xsi:type="dcterms:W3CDTF">2026-09-06T05:07:32Z</dcterms:modified>
</cp:coreProperties>
</file>