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9" r:id="rId3"/>
    <p:sldId id="258" r:id="rId4"/>
    <p:sldId id="295" r:id="rId5"/>
    <p:sldId id="299" r:id="rId6"/>
    <p:sldId id="261" r:id="rId7"/>
    <p:sldId id="296" r:id="rId8"/>
    <p:sldId id="263" r:id="rId9"/>
    <p:sldId id="297" r:id="rId10"/>
    <p:sldId id="264" r:id="rId11"/>
    <p:sldId id="293" r:id="rId12"/>
    <p:sldId id="291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C4C"/>
    <a:srgbClr val="1F6D99"/>
    <a:srgbClr val="40A2D8"/>
    <a:srgbClr val="A97B92"/>
    <a:srgbClr val="5D7F63"/>
    <a:srgbClr val="5F3B1F"/>
    <a:srgbClr val="FFCC00"/>
    <a:srgbClr val="FDB273"/>
    <a:srgbClr val="5028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90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Свідчити про Ісуса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ru-RU" sz="2000" b="1" dirty="0" err="1"/>
            <a:t>Їхнє</a:t>
          </a:r>
          <a:r>
            <a:rPr lang="ru-RU" sz="2000" b="1" dirty="0"/>
            <a:t> головне </a:t>
          </a:r>
          <a:r>
            <a:rPr lang="ru-RU" sz="2000" b="1" dirty="0" err="1"/>
            <a:t>завдання</a:t>
          </a:r>
          <a:r>
            <a:rPr lang="ru-RU" sz="2000" b="1" dirty="0"/>
            <a:t> </a:t>
          </a:r>
          <a:r>
            <a:rPr lang="ru-RU" sz="2000" b="1" dirty="0" err="1"/>
            <a:t>полягало</a:t>
          </a:r>
          <a:r>
            <a:rPr lang="ru-RU" sz="2000" b="1" dirty="0"/>
            <a:t> в тому, </a:t>
          </a:r>
          <a:r>
            <a:rPr lang="ru-RU" sz="2000" b="1" dirty="0" err="1"/>
            <a:t>щоб</a:t>
          </a:r>
          <a:r>
            <a:rPr lang="ru-RU" sz="2000" b="1" dirty="0"/>
            <a:t> вести людей до </a:t>
          </a:r>
          <a:r>
            <a:rPr lang="ru-RU" sz="2000" b="1" dirty="0" err="1"/>
            <a:t>Ісуса</a:t>
          </a:r>
          <a:endParaRPr lang="es-ES" sz="200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Оголосити про майбутнє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Вони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розкривали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події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,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які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охоплювали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навіть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наші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дні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Будувати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ru-RU" sz="2000" b="1" dirty="0" err="1"/>
            <a:t>Збудувати</a:t>
          </a:r>
          <a:r>
            <a:rPr lang="ru-RU" sz="2000" b="1" dirty="0"/>
            <a:t> </a:t>
          </a:r>
          <a:r>
            <a:rPr lang="ru-RU" sz="2000" b="1" dirty="0" err="1"/>
            <a:t>міцну</a:t>
          </a:r>
          <a:r>
            <a:rPr lang="ru-RU" sz="2000" b="1" dirty="0"/>
            <a:t> </a:t>
          </a:r>
          <a:r>
            <a:rPr lang="ru-RU" sz="2000" b="1" dirty="0" err="1"/>
            <a:t>церкву</a:t>
          </a:r>
          <a:r>
            <a:rPr lang="ru-RU" sz="2000" b="1" dirty="0"/>
            <a:t>, яка </a:t>
          </a:r>
          <a:r>
            <a:rPr lang="ru-RU" sz="2000" b="1" dirty="0" err="1"/>
            <a:t>витримає</a:t>
          </a:r>
          <a:r>
            <a:rPr lang="ru-RU" sz="2000" b="1" dirty="0"/>
            <a:t> атаки ворога</a:t>
          </a:r>
          <a:endParaRPr lang="es-ES" sz="200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Закликати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ru-RU" sz="2000" b="1" dirty="0" err="1"/>
            <a:t>Викривати</a:t>
          </a:r>
          <a:r>
            <a:rPr lang="ru-RU" sz="2000" b="1" dirty="0"/>
            <a:t> </a:t>
          </a:r>
          <a:r>
            <a:rPr lang="ru-RU" sz="2000" b="1" dirty="0" err="1"/>
            <a:t>гріх</a:t>
          </a:r>
          <a:r>
            <a:rPr lang="ru-RU" sz="2000" b="1" dirty="0"/>
            <a:t>, </a:t>
          </a:r>
          <a:r>
            <a:rPr lang="ru-RU" sz="2000" b="1" dirty="0" err="1"/>
            <a:t>щоб</a:t>
          </a:r>
          <a:r>
            <a:rPr lang="ru-RU" sz="2000" b="1" dirty="0"/>
            <a:t> люди могли </a:t>
          </a:r>
          <a:r>
            <a:rPr lang="ru-RU" sz="2000" b="1" dirty="0" err="1"/>
            <a:t>покаятися</a:t>
          </a:r>
          <a:endParaRPr lang="es-ES" sz="200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000" dirty="0"/>
            <a:t>Втішати</a:t>
          </a: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ru-RU" sz="2000" b="1" dirty="0" err="1"/>
            <a:t>Юду</a:t>
          </a:r>
          <a:r>
            <a:rPr lang="ru-RU" sz="2000" b="1" dirty="0"/>
            <a:t> та Силу </a:t>
          </a:r>
          <a:r>
            <a:rPr lang="ru-RU" sz="2000" b="1" dirty="0" err="1"/>
            <a:t>було</a:t>
          </a:r>
          <a:r>
            <a:rPr lang="ru-RU" sz="2000" b="1" dirty="0"/>
            <a:t> </a:t>
          </a:r>
          <a:r>
            <a:rPr lang="ru-RU" sz="2000" b="1" dirty="0" err="1"/>
            <a:t>відправлено</a:t>
          </a:r>
          <a:r>
            <a:rPr lang="ru-RU" sz="2000" b="1" dirty="0"/>
            <a:t> до </a:t>
          </a:r>
          <a:r>
            <a:rPr lang="ru-RU" sz="2000" b="1" dirty="0" err="1"/>
            <a:t>церков</a:t>
          </a:r>
          <a:r>
            <a:rPr lang="ru-RU" sz="2000" b="1" dirty="0"/>
            <a:t> </a:t>
          </a:r>
          <a:r>
            <a:rPr lang="ru-RU" sz="2000" b="1" dirty="0" err="1"/>
            <a:t>саме</a:t>
          </a:r>
          <a:r>
            <a:rPr lang="ru-RU" sz="2000" b="1" dirty="0"/>
            <a:t> з </a:t>
          </a:r>
          <a:r>
            <a:rPr lang="ru-RU" sz="2000" b="1" dirty="0" err="1"/>
            <a:t>цією</a:t>
          </a:r>
          <a:r>
            <a:rPr lang="ru-RU" sz="2000" b="1" dirty="0"/>
            <a:t> метою</a:t>
          </a:r>
          <a:endParaRPr lang="es-ES" sz="200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E5D16EF8-E04D-4314-B448-336636730E2F}">
      <dgm:prSet custT="1"/>
      <dgm:spPr/>
      <dgm:t>
        <a:bodyPr/>
        <a:lstStyle/>
        <a:p>
          <a:pPr marL="0" indent="0">
            <a:buNone/>
          </a:pPr>
          <a:endParaRPr lang="ru-UA" sz="2000" b="1" dirty="0"/>
        </a:p>
      </dgm:t>
    </dgm:pt>
    <dgm:pt modelId="{62467573-081A-4DB7-9E28-57EA05F13E55}" type="parTrans" cxnId="{BDF1F124-5C52-40BD-9ABB-F40B7439F891}">
      <dgm:prSet/>
      <dgm:spPr/>
      <dgm:t>
        <a:bodyPr/>
        <a:lstStyle/>
        <a:p>
          <a:endParaRPr lang="ru-UA"/>
        </a:p>
      </dgm:t>
    </dgm:pt>
    <dgm:pt modelId="{A2FA3A5D-96BC-482F-A2AC-1B97887273F3}" type="sibTrans" cxnId="{BDF1F124-5C52-40BD-9ABB-F40B7439F891}">
      <dgm:prSet/>
      <dgm:spPr/>
      <dgm:t>
        <a:bodyPr/>
        <a:lstStyle/>
        <a:p>
          <a:endParaRPr lang="ru-UA"/>
        </a:p>
      </dgm:t>
    </dgm:pt>
    <dgm:pt modelId="{9F938C0B-990B-4B9F-BDE7-1565D9572AE8}">
      <dgm:prSet custT="1"/>
      <dgm:spPr/>
      <dgm:t>
        <a:bodyPr/>
        <a:lstStyle/>
        <a:p>
          <a:pPr marL="0" indent="0">
            <a:buNone/>
          </a:pPr>
          <a:endParaRPr lang="ru-UA" sz="2000" b="1" kern="1200" dirty="0">
            <a:latin typeface="Aptos" panose="02110004020202020204"/>
            <a:ea typeface="+mn-ea"/>
            <a:cs typeface="+mn-cs"/>
          </a:endParaRPr>
        </a:p>
      </dgm:t>
    </dgm:pt>
    <dgm:pt modelId="{C81F4FB2-187A-4D25-8368-2ECB5071EF3C}" type="parTrans" cxnId="{2B2C1484-21B0-4CA6-9037-3FBA6ADDA8BD}">
      <dgm:prSet/>
      <dgm:spPr/>
      <dgm:t>
        <a:bodyPr/>
        <a:lstStyle/>
        <a:p>
          <a:endParaRPr lang="ru-UA"/>
        </a:p>
      </dgm:t>
    </dgm:pt>
    <dgm:pt modelId="{92FDC0C0-DCC2-4A54-851A-E99E6B14F4FC}" type="sibTrans" cxnId="{2B2C1484-21B0-4CA6-9037-3FBA6ADDA8BD}">
      <dgm:prSet/>
      <dgm:spPr/>
      <dgm:t>
        <a:bodyPr/>
        <a:lstStyle/>
        <a:p>
          <a:endParaRPr lang="ru-UA"/>
        </a:p>
      </dgm:t>
    </dgm:pt>
    <dgm:pt modelId="{28531CF6-7D45-41B4-A7E1-A45D763F25B4}">
      <dgm:prSet custT="1"/>
      <dgm:spPr/>
      <dgm:t>
        <a:bodyPr/>
        <a:lstStyle/>
        <a:p>
          <a:pPr marL="0" indent="0">
            <a:buNone/>
          </a:pPr>
          <a:endParaRPr lang="ru-UA" sz="2000" b="1" dirty="0"/>
        </a:p>
      </dgm:t>
    </dgm:pt>
    <dgm:pt modelId="{9CD81D49-FBCD-48FE-B8B4-98181236F016}" type="parTrans" cxnId="{AD5AD76C-0309-4F0F-BFAC-E3C81C643385}">
      <dgm:prSet/>
      <dgm:spPr/>
      <dgm:t>
        <a:bodyPr/>
        <a:lstStyle/>
        <a:p>
          <a:endParaRPr lang="ru-UA"/>
        </a:p>
      </dgm:t>
    </dgm:pt>
    <dgm:pt modelId="{87660C56-BB9B-426F-B254-AA7AE500A18C}" type="sibTrans" cxnId="{AD5AD76C-0309-4F0F-BFAC-E3C81C643385}">
      <dgm:prSet/>
      <dgm:spPr/>
      <dgm:t>
        <a:bodyPr/>
        <a:lstStyle/>
        <a:p>
          <a:endParaRPr lang="ru-UA"/>
        </a:p>
      </dgm:t>
    </dgm:pt>
    <dgm:pt modelId="{5B604BAB-D049-48A6-9CCD-F570A5F81306}">
      <dgm:prSet custT="1"/>
      <dgm:spPr/>
      <dgm:t>
        <a:bodyPr/>
        <a:lstStyle/>
        <a:p>
          <a:pPr marL="0" indent="0">
            <a:buNone/>
          </a:pPr>
          <a:endParaRPr lang="ru-UA" sz="2000" b="1" dirty="0"/>
        </a:p>
      </dgm:t>
    </dgm:pt>
    <dgm:pt modelId="{9798EC84-57AF-4127-A6A3-AB7CEDB74A11}" type="parTrans" cxnId="{FA343E74-3975-4767-8B4A-D6C76C8D2954}">
      <dgm:prSet/>
      <dgm:spPr/>
      <dgm:t>
        <a:bodyPr/>
        <a:lstStyle/>
        <a:p>
          <a:endParaRPr lang="ru-UA"/>
        </a:p>
      </dgm:t>
    </dgm:pt>
    <dgm:pt modelId="{D857FC3A-5B8C-4D76-AEE2-F67E194DEBC8}" type="sibTrans" cxnId="{FA343E74-3975-4767-8B4A-D6C76C8D2954}">
      <dgm:prSet/>
      <dgm:spPr/>
      <dgm:t>
        <a:bodyPr/>
        <a:lstStyle/>
        <a:p>
          <a:endParaRPr lang="ru-UA"/>
        </a:p>
      </dgm:t>
    </dgm:pt>
    <dgm:pt modelId="{BCE3902C-8339-4B19-908E-1386018FE036}">
      <dgm:prSet custT="1"/>
      <dgm:spPr/>
      <dgm:t>
        <a:bodyPr/>
        <a:lstStyle/>
        <a:p>
          <a:pPr marL="0" indent="0">
            <a:buNone/>
          </a:pPr>
          <a:endParaRPr lang="ru-UA" sz="2000" b="1" dirty="0"/>
        </a:p>
      </dgm:t>
    </dgm:pt>
    <dgm:pt modelId="{F4C5D4C4-E94E-4736-83DB-E0007B1F8AD2}" type="parTrans" cxnId="{2E471692-9953-4DB9-AC41-3987250A54C2}">
      <dgm:prSet/>
      <dgm:spPr/>
      <dgm:t>
        <a:bodyPr/>
        <a:lstStyle/>
        <a:p>
          <a:endParaRPr lang="ru-UA"/>
        </a:p>
      </dgm:t>
    </dgm:pt>
    <dgm:pt modelId="{594AC99E-7AD5-4E55-B843-41272F850B4B}" type="sibTrans" cxnId="{2E471692-9953-4DB9-AC41-3987250A54C2}">
      <dgm:prSet/>
      <dgm:spPr/>
      <dgm:t>
        <a:bodyPr/>
        <a:lstStyle/>
        <a:p>
          <a:endParaRPr lang="ru-UA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BDF1F124-5C52-40BD-9ABB-F40B7439F891}" srcId="{3DCD99FE-FC29-4C72-ACC0-90BB7DA1E30A}" destId="{E5D16EF8-E04D-4314-B448-336636730E2F}" srcOrd="1" destOrd="0" parTransId="{62467573-081A-4DB7-9E28-57EA05F13E55}" sibTransId="{A2FA3A5D-96BC-482F-A2AC-1B97887273F3}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7CE44231-55BF-45E5-A57D-CB05AC7524C1}" type="presOf" srcId="{E5D16EF8-E04D-4314-B448-336636730E2F}" destId="{04D3CF86-DE88-4173-BB50-CB625C2784C1}" srcOrd="0" destOrd="1" presId="urn:microsoft.com/office/officeart/2005/8/layout/bList2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72DAEC69-B7DD-40BA-A72A-7B975AC61465}" type="presOf" srcId="{5B604BAB-D049-48A6-9CCD-F570A5F81306}" destId="{47B3CB62-A8A9-4497-91EE-E14053024428}" srcOrd="0" destOrd="1" presId="urn:microsoft.com/office/officeart/2005/8/layout/bList2"/>
    <dgm:cxn modelId="{AD5AD76C-0309-4F0F-BFAC-E3C81C643385}" srcId="{39F1AB83-5A71-4203-951B-3E76E2FA0437}" destId="{28531CF6-7D45-41B4-A7E1-A45D763F25B4}" srcOrd="1" destOrd="0" parTransId="{9CD81D49-FBCD-48FE-B8B4-98181236F016}" sibTransId="{87660C56-BB9B-426F-B254-AA7AE500A18C}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FA343E74-3975-4767-8B4A-D6C76C8D2954}" srcId="{576F84B1-17FF-4C54-A6F9-4787FFEF6346}" destId="{5B604BAB-D049-48A6-9CCD-F570A5F81306}" srcOrd="1" destOrd="0" parTransId="{9798EC84-57AF-4127-A6A3-AB7CEDB74A11}" sibTransId="{D857FC3A-5B8C-4D76-AEE2-F67E194DEBC8}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2B2C1484-21B0-4CA6-9037-3FBA6ADDA8BD}" srcId="{1F1CDFEC-5159-4F78-82D7-98E97277A281}" destId="{9F938C0B-990B-4B9F-BDE7-1565D9572AE8}" srcOrd="1" destOrd="0" parTransId="{C81F4FB2-187A-4D25-8368-2ECB5071EF3C}" sibTransId="{92FDC0C0-DCC2-4A54-851A-E99E6B14F4FC}"/>
    <dgm:cxn modelId="{A883B085-93A9-44DE-B491-9723F43ECA66}" type="presOf" srcId="{9F938C0B-990B-4B9F-BDE7-1565D9572AE8}" destId="{3EE713CA-5DC2-499E-9B70-F3055F077623}" srcOrd="0" destOrd="1" presId="urn:microsoft.com/office/officeart/2005/8/layout/bList2"/>
    <dgm:cxn modelId="{8C9E3F89-0378-4696-B118-399B29829F13}" type="presOf" srcId="{28531CF6-7D45-41B4-A7E1-A45D763F25B4}" destId="{B93B6972-D6BF-4224-8F58-E4363ABE05A9}" srcOrd="0" destOrd="1" presId="urn:microsoft.com/office/officeart/2005/8/layout/bList2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2E471692-9953-4DB9-AC41-3987250A54C2}" srcId="{8FACA609-11DE-421F-B7EE-75BB7AAFF962}" destId="{BCE3902C-8339-4B19-908E-1386018FE036}" srcOrd="1" destOrd="0" parTransId="{F4C5D4C4-E94E-4736-83DB-E0007B1F8AD2}" sibTransId="{594AC99E-7AD5-4E55-B843-41272F850B4B}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6DBB9DE6-D679-4134-B63D-917004D1A0A5}" type="presOf" srcId="{BCE3902C-8339-4B19-908E-1386018FE036}" destId="{8C181B66-CC29-4D81-82A1-51CAB7D5DB84}" srcOrd="0" destOrd="1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Це люди, послані Богом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uk-UA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Лк</a:t>
          </a:r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ru-RU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Вони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отримують</a:t>
          </a:r>
          <a:r>
            <a:rPr lang="ru-RU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дари для </a:t>
          </a:r>
          <a:r>
            <a:rPr lang="ru-RU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керівництва</a:t>
          </a:r>
          <a:r>
            <a:rPr lang="ru-RU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церквою</a:t>
          </a:r>
          <a:endParaRPr lang="ru-UA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ru-RU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(1 Кор. 12:28–29; </a:t>
          </a:r>
          <a:r>
            <a:rPr lang="ru-RU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Еф</a:t>
          </a:r>
          <a:r>
            <a:rPr lang="ru-RU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. 4:11–12)</a:t>
          </a:r>
          <a:endParaRPr lang="ru-UA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ru-RU" sz="2000" dirty="0"/>
            <a:t>Вони є </a:t>
          </a:r>
          <a:r>
            <a:rPr lang="ru-RU" sz="2000" dirty="0" err="1"/>
            <a:t>фундамен</a:t>
          </a:r>
          <a:r>
            <a:rPr lang="ru-RU" sz="2000" dirty="0"/>
            <a:t>- том Церкви (</a:t>
          </a:r>
          <a:r>
            <a:rPr lang="ru-RU" sz="2000" dirty="0" err="1"/>
            <a:t>Еф</a:t>
          </a:r>
          <a:r>
            <a:rPr lang="ru-RU" sz="2000" dirty="0"/>
            <a:t>. 2:20)</a:t>
          </a: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Вони </a:t>
          </a:r>
          <a:r>
            <a:rPr lang="ru-RU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отримують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одкровення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ru-RU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Еф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Вони </a:t>
          </a:r>
          <a:r>
            <a:rPr lang="ru-RU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радіють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справедли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- </a:t>
          </a:r>
          <a:r>
            <a:rPr lang="ru-RU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вості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(Об. 18:20)</a:t>
          </a:r>
          <a:endParaRPr lang="ru-UA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15856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s-ES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uk-UA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ИМОФІЙ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ru-RU" sz="1800" b="1" dirty="0" err="1"/>
            <a:t>Його</a:t>
          </a:r>
          <a:r>
            <a:rPr lang="ru-RU" sz="1800" b="1" dirty="0"/>
            <a:t> </a:t>
          </a:r>
          <a:r>
            <a:rPr lang="ru-RU" sz="1800" b="1" dirty="0" err="1"/>
            <a:t>покликання</a:t>
          </a:r>
          <a:r>
            <a:rPr lang="ru-RU" sz="1800" b="1" dirty="0"/>
            <a:t> до </a:t>
          </a:r>
          <a:r>
            <a:rPr lang="ru-RU" sz="1800" b="1" dirty="0" err="1"/>
            <a:t>служіння</a:t>
          </a:r>
          <a:r>
            <a:rPr lang="ru-RU" sz="1800" b="1" dirty="0"/>
            <a:t> </a:t>
          </a:r>
          <a:r>
            <a:rPr lang="ru-RU" sz="1800" b="1" dirty="0" err="1"/>
            <a:t>було</a:t>
          </a:r>
          <a:r>
            <a:rPr lang="ru-RU" sz="1800" b="1" dirty="0"/>
            <a:t> </a:t>
          </a:r>
          <a:r>
            <a:rPr lang="ru-RU" sz="1800" b="1" dirty="0" err="1"/>
            <a:t>пророковано</a:t>
          </a:r>
          <a:r>
            <a:rPr lang="ru-RU" sz="1800" b="1" dirty="0"/>
            <a:t> (1 Тим. 1:18). </a:t>
          </a:r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був</a:t>
          </a:r>
          <a:r>
            <a:rPr lang="ru-RU" sz="1800" b="1" dirty="0"/>
            <a:t> </a:t>
          </a:r>
          <a:r>
            <a:rPr lang="ru-RU" sz="1800" b="1" dirty="0" err="1"/>
            <a:t>співавтором</a:t>
          </a:r>
          <a:r>
            <a:rPr lang="ru-RU" sz="1800" b="1" dirty="0"/>
            <a:t> разом </a:t>
          </a:r>
          <a:r>
            <a:rPr lang="ru-RU" sz="1800" b="1" dirty="0" err="1"/>
            <a:t>із</a:t>
          </a:r>
          <a:r>
            <a:rPr lang="ru-RU" sz="1800" b="1" dirty="0"/>
            <a:t> Павлом таких </a:t>
          </a:r>
          <a:r>
            <a:rPr lang="ru-RU" sz="1800" b="1" dirty="0" err="1"/>
            <a:t>послань</a:t>
          </a:r>
          <a:r>
            <a:rPr lang="ru-RU" sz="1800" b="1" dirty="0"/>
            <a:t>: 2-го до </a:t>
          </a:r>
          <a:r>
            <a:rPr lang="ru-RU" sz="1800" b="1" dirty="0" err="1"/>
            <a:t>Коринтян</a:t>
          </a:r>
          <a:r>
            <a:rPr lang="ru-RU" sz="1800" b="1" dirty="0"/>
            <a:t> (2 Кор. 1:1); до </a:t>
          </a:r>
          <a:r>
            <a:rPr lang="ru-RU" sz="1800" b="1" dirty="0" err="1"/>
            <a:t>Филип’ян</a:t>
          </a:r>
          <a:r>
            <a:rPr lang="ru-RU" sz="1800" b="1" dirty="0"/>
            <a:t> (</a:t>
          </a:r>
          <a:r>
            <a:rPr lang="ru-RU" sz="1800" b="1" dirty="0" err="1"/>
            <a:t>Флп</a:t>
          </a:r>
          <a:r>
            <a:rPr lang="ru-RU" sz="1800" b="1" dirty="0"/>
            <a:t>. 1:1); до </a:t>
          </a:r>
          <a:r>
            <a:rPr lang="ru-RU" sz="1800" b="1" dirty="0" err="1"/>
            <a:t>Колосян</a:t>
          </a:r>
          <a:r>
            <a:rPr lang="ru-RU" sz="1800" b="1" dirty="0"/>
            <a:t> (Кол. 1:1); 1-го до </a:t>
          </a:r>
          <a:r>
            <a:rPr lang="ru-RU" sz="1800" b="1" dirty="0" err="1"/>
            <a:t>Солунян</a:t>
          </a:r>
          <a:r>
            <a:rPr lang="ru-RU" sz="1800" b="1" dirty="0"/>
            <a:t> (1 Сол. 1:1); 2-го до </a:t>
          </a:r>
          <a:r>
            <a:rPr lang="ru-RU" sz="1800" b="1" dirty="0" err="1"/>
            <a:t>Солунян</a:t>
          </a:r>
          <a:r>
            <a:rPr lang="ru-RU" sz="1800" b="1" dirty="0"/>
            <a:t> (2 Сол. 1:1); та до </a:t>
          </a:r>
          <a:r>
            <a:rPr lang="ru-RU" sz="1800" b="1" dirty="0" err="1"/>
            <a:t>Філемона</a:t>
          </a:r>
          <a:r>
            <a:rPr lang="ru-RU" sz="1800" b="1" dirty="0"/>
            <a:t> (Фил. 1:1).</a:t>
          </a:r>
          <a:endParaRPr lang="es-ES" sz="18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s-ES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uk-UA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ИТ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ru-RU" sz="2000" b="1" dirty="0" err="1"/>
            <a:t>Він</a:t>
          </a:r>
          <a:r>
            <a:rPr lang="ru-RU" sz="2000" b="1" dirty="0"/>
            <a:t> </a:t>
          </a:r>
          <a:r>
            <a:rPr lang="ru-RU" sz="2000" b="1" dirty="0" err="1"/>
            <a:t>виконував</a:t>
          </a:r>
          <a:r>
            <a:rPr lang="ru-RU" sz="2000" b="1" dirty="0"/>
            <a:t> </a:t>
          </a:r>
          <a:r>
            <a:rPr lang="ru-RU" sz="2000" b="1" dirty="0" err="1"/>
            <a:t>різні</a:t>
          </a:r>
          <a:r>
            <a:rPr lang="ru-RU" sz="2000" b="1" dirty="0"/>
            <a:t> </a:t>
          </a:r>
          <a:r>
            <a:rPr lang="ru-RU" sz="2000" b="1" dirty="0" err="1"/>
            <a:t>функції</a:t>
          </a:r>
          <a:r>
            <a:rPr lang="ru-RU" sz="2000" b="1" dirty="0"/>
            <a:t> пророка, </a:t>
          </a:r>
          <a:r>
            <a:rPr lang="ru-RU" sz="2000" b="1" dirty="0" err="1"/>
            <a:t>такі</a:t>
          </a:r>
          <a:r>
            <a:rPr lang="ru-RU" sz="2000" b="1" dirty="0"/>
            <a:t> як </a:t>
          </a:r>
          <a:r>
            <a:rPr lang="ru-RU" sz="2000" b="1" dirty="0" err="1"/>
            <a:t>наставлення</a:t>
          </a:r>
          <a:r>
            <a:rPr lang="ru-RU" sz="2000" b="1" dirty="0"/>
            <a:t> (2 Кор. 8:6); </a:t>
          </a:r>
          <a:r>
            <a:rPr lang="ru-RU" sz="2000" b="1" dirty="0" err="1"/>
            <a:t>заохочення</a:t>
          </a:r>
          <a:r>
            <a:rPr lang="ru-RU" sz="2000" b="1" dirty="0"/>
            <a:t> (Тит 2:6, 9, 15); та </a:t>
          </a:r>
          <a:r>
            <a:rPr lang="ru-RU" sz="2000" b="1" dirty="0" err="1"/>
            <a:t>втіха</a:t>
          </a:r>
          <a:r>
            <a:rPr lang="ru-RU" sz="2000" b="1" dirty="0"/>
            <a:t> (2 Кор. 7:13)</a:t>
          </a:r>
          <a:endParaRPr lang="es-ES" sz="20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b="1" kern="1200" dirty="0" err="1"/>
            <a:t>Їхнє</a:t>
          </a:r>
          <a:r>
            <a:rPr lang="ru-RU" sz="2000" b="1" kern="1200" dirty="0"/>
            <a:t> головне </a:t>
          </a:r>
          <a:r>
            <a:rPr lang="ru-RU" sz="2000" b="1" kern="1200" dirty="0" err="1"/>
            <a:t>завдання</a:t>
          </a:r>
          <a:r>
            <a:rPr lang="ru-RU" sz="2000" b="1" kern="1200" dirty="0"/>
            <a:t> </a:t>
          </a:r>
          <a:r>
            <a:rPr lang="ru-RU" sz="2000" b="1" kern="1200" dirty="0" err="1"/>
            <a:t>полягало</a:t>
          </a:r>
          <a:r>
            <a:rPr lang="ru-RU" sz="2000" b="1" kern="1200" dirty="0"/>
            <a:t> в тому, </a:t>
          </a:r>
          <a:r>
            <a:rPr lang="ru-RU" sz="2000" b="1" kern="1200" dirty="0" err="1"/>
            <a:t>щоб</a:t>
          </a:r>
          <a:r>
            <a:rPr lang="ru-RU" sz="2000" b="1" kern="1200" dirty="0"/>
            <a:t> вести людей до </a:t>
          </a:r>
          <a:r>
            <a:rPr lang="ru-RU" sz="2000" b="1" kern="1200" dirty="0" err="1"/>
            <a:t>Ісуса</a:t>
          </a:r>
          <a:endParaRPr lang="es-ES" sz="2000" kern="120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UA" sz="2000" b="1" kern="120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Свідчити про Ісуса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Вони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розкривали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події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,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які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охоплювали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навіть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наші</a:t>
          </a:r>
          <a:r>
            <a:rPr lang="ru-RU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ru-RU" sz="2000" b="1" kern="1200" dirty="0" err="1">
              <a:latin typeface="Aptos" panose="02110004020202020204"/>
              <a:ea typeface="+mn-ea"/>
              <a:cs typeface="+mn-cs"/>
            </a:rPr>
            <a:t>дні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UA" sz="2000" b="1" kern="120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Оголосити про майбутнє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b="1" kern="1200" dirty="0" err="1"/>
            <a:t>Збудувати</a:t>
          </a:r>
          <a:r>
            <a:rPr lang="ru-RU" sz="2000" b="1" kern="1200" dirty="0"/>
            <a:t> </a:t>
          </a:r>
          <a:r>
            <a:rPr lang="ru-RU" sz="2000" b="1" kern="1200" dirty="0" err="1"/>
            <a:t>міцну</a:t>
          </a:r>
          <a:r>
            <a:rPr lang="ru-RU" sz="2000" b="1" kern="1200" dirty="0"/>
            <a:t> </a:t>
          </a:r>
          <a:r>
            <a:rPr lang="ru-RU" sz="2000" b="1" kern="1200" dirty="0" err="1"/>
            <a:t>церкву</a:t>
          </a:r>
          <a:r>
            <a:rPr lang="ru-RU" sz="2000" b="1" kern="1200" dirty="0"/>
            <a:t>, яка </a:t>
          </a:r>
          <a:r>
            <a:rPr lang="ru-RU" sz="2000" b="1" kern="1200" dirty="0" err="1"/>
            <a:t>витримає</a:t>
          </a:r>
          <a:r>
            <a:rPr lang="ru-RU" sz="2000" b="1" kern="1200" dirty="0"/>
            <a:t> атаки ворога</a:t>
          </a:r>
          <a:endParaRPr lang="es-ES" sz="2000" kern="120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UA" sz="2000" b="1" kern="120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Будувати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b="1" kern="1200" dirty="0" err="1"/>
            <a:t>Викривати</a:t>
          </a:r>
          <a:r>
            <a:rPr lang="ru-RU" sz="2000" b="1" kern="1200" dirty="0"/>
            <a:t> </a:t>
          </a:r>
          <a:r>
            <a:rPr lang="ru-RU" sz="2000" b="1" kern="1200" dirty="0" err="1"/>
            <a:t>гріх</a:t>
          </a:r>
          <a:r>
            <a:rPr lang="ru-RU" sz="2000" b="1" kern="1200" dirty="0"/>
            <a:t>, </a:t>
          </a:r>
          <a:r>
            <a:rPr lang="ru-RU" sz="2000" b="1" kern="1200" dirty="0" err="1"/>
            <a:t>щоб</a:t>
          </a:r>
          <a:r>
            <a:rPr lang="ru-RU" sz="2000" b="1" kern="1200" dirty="0"/>
            <a:t> люди могли </a:t>
          </a:r>
          <a:r>
            <a:rPr lang="ru-RU" sz="2000" b="1" kern="1200" dirty="0" err="1"/>
            <a:t>покаятися</a:t>
          </a:r>
          <a:endParaRPr lang="es-ES" sz="2000" kern="120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UA" sz="2000" b="1" kern="120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Закликати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b="1" kern="1200" dirty="0" err="1"/>
            <a:t>Юду</a:t>
          </a:r>
          <a:r>
            <a:rPr lang="ru-RU" sz="2000" b="1" kern="1200" dirty="0"/>
            <a:t> та Силу </a:t>
          </a:r>
          <a:r>
            <a:rPr lang="ru-RU" sz="2000" b="1" kern="1200" dirty="0" err="1"/>
            <a:t>було</a:t>
          </a:r>
          <a:r>
            <a:rPr lang="ru-RU" sz="2000" b="1" kern="1200" dirty="0"/>
            <a:t> </a:t>
          </a:r>
          <a:r>
            <a:rPr lang="ru-RU" sz="2000" b="1" kern="1200" dirty="0" err="1"/>
            <a:t>відправлено</a:t>
          </a:r>
          <a:r>
            <a:rPr lang="ru-RU" sz="2000" b="1" kern="1200" dirty="0"/>
            <a:t> до </a:t>
          </a:r>
          <a:r>
            <a:rPr lang="ru-RU" sz="2000" b="1" kern="1200" dirty="0" err="1"/>
            <a:t>церков</a:t>
          </a:r>
          <a:r>
            <a:rPr lang="ru-RU" sz="2000" b="1" kern="1200" dirty="0"/>
            <a:t> </a:t>
          </a:r>
          <a:r>
            <a:rPr lang="ru-RU" sz="2000" b="1" kern="1200" dirty="0" err="1"/>
            <a:t>саме</a:t>
          </a:r>
          <a:r>
            <a:rPr lang="ru-RU" sz="2000" b="1" kern="1200" dirty="0"/>
            <a:t> з </a:t>
          </a:r>
          <a:r>
            <a:rPr lang="ru-RU" sz="2000" b="1" kern="1200" dirty="0" err="1"/>
            <a:t>цією</a:t>
          </a:r>
          <a:r>
            <a:rPr lang="ru-RU" sz="2000" b="1" kern="1200" dirty="0"/>
            <a:t> метою</a:t>
          </a:r>
          <a:endParaRPr lang="es-ES" sz="2000" kern="120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UA" sz="2000" b="1" kern="120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Втішати</a:t>
          </a: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6197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Це люди, послані Богом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uk-UA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Лк</a:t>
          </a: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974" y="47777"/>
        <a:ext cx="1644536" cy="1535662"/>
      </dsp:txXfrm>
    </dsp:sp>
    <dsp:sp modelId="{6AF94F2D-F79B-42D8-8792-EC5EE5CA65AE}">
      <dsp:nvSpPr>
        <dsp:cNvPr id="0" name=""/>
        <dsp:cNvSpPr/>
      </dsp:nvSpPr>
      <dsp:spPr>
        <a:xfrm>
          <a:off x="1920296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920296" y="704896"/>
        <a:ext cx="258229" cy="221423"/>
      </dsp:txXfrm>
    </dsp:sp>
    <dsp:sp modelId="{FAE57C7A-4FE9-4C1E-89A4-9591EE4B7D30}">
      <dsp:nvSpPr>
        <dsp:cNvPr id="0" name=""/>
        <dsp:cNvSpPr/>
      </dsp:nvSpPr>
      <dsp:spPr>
        <a:xfrm>
          <a:off x="2442323" y="0"/>
          <a:ext cx="201599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Вони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отримують</a:t>
          </a:r>
          <a:r>
            <a:rPr lang="ru-RU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дари для </a:t>
          </a:r>
          <a:r>
            <a:rPr lang="ru-RU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керівництва</a:t>
          </a:r>
          <a:r>
            <a:rPr lang="ru-RU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церквою</a:t>
          </a:r>
          <a:endParaRPr lang="ru-UA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(1 Кор. 12:28–29; </a:t>
          </a:r>
          <a:r>
            <a:rPr lang="ru-RU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Еф</a:t>
          </a:r>
          <a:r>
            <a:rPr lang="ru-RU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4:11–12)</a:t>
          </a:r>
          <a:endParaRPr lang="ru-UA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90100" y="47777"/>
        <a:ext cx="1920445" cy="1535662"/>
      </dsp:txXfrm>
    </dsp:sp>
    <dsp:sp modelId="{0D00281B-4660-4C87-BD3A-A048546E75D5}">
      <dsp:nvSpPr>
        <dsp:cNvPr id="0" name=""/>
        <dsp:cNvSpPr/>
      </dsp:nvSpPr>
      <dsp:spPr>
        <a:xfrm>
          <a:off x="4632332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632332" y="704896"/>
        <a:ext cx="258229" cy="221423"/>
      </dsp:txXfrm>
    </dsp:sp>
    <dsp:sp modelId="{48825FD6-2E41-4562-AE78-DC5FF4C17433}">
      <dsp:nvSpPr>
        <dsp:cNvPr id="0" name=""/>
        <dsp:cNvSpPr/>
      </dsp:nvSpPr>
      <dsp:spPr>
        <a:xfrm>
          <a:off x="5154359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Вони є </a:t>
          </a:r>
          <a:r>
            <a:rPr lang="ru-RU" sz="2000" kern="1200" dirty="0" err="1"/>
            <a:t>фундамен</a:t>
          </a:r>
          <a:r>
            <a:rPr lang="ru-RU" sz="2000" kern="1200" dirty="0"/>
            <a:t>- том Церкви (</a:t>
          </a:r>
          <a:r>
            <a:rPr lang="ru-RU" sz="2000" kern="1200" dirty="0" err="1"/>
            <a:t>Еф</a:t>
          </a:r>
          <a:r>
            <a:rPr lang="ru-RU" sz="2000" kern="1200" dirty="0"/>
            <a:t>. 2:20)</a:t>
          </a:r>
        </a:p>
      </dsp:txBody>
      <dsp:txXfrm>
        <a:off x="5202136" y="47777"/>
        <a:ext cx="1644536" cy="1535662"/>
      </dsp:txXfrm>
    </dsp:sp>
    <dsp:sp modelId="{1F634FAF-0CDD-4918-9ECB-BCADC682B67E}">
      <dsp:nvSpPr>
        <dsp:cNvPr id="0" name=""/>
        <dsp:cNvSpPr/>
      </dsp:nvSpPr>
      <dsp:spPr>
        <a:xfrm>
          <a:off x="7068458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068458" y="704896"/>
        <a:ext cx="258229" cy="221423"/>
      </dsp:txXfrm>
    </dsp:sp>
    <dsp:sp modelId="{689C0D5C-78C0-4845-A70A-A99F356AC315}">
      <dsp:nvSpPr>
        <dsp:cNvPr id="0" name=""/>
        <dsp:cNvSpPr/>
      </dsp:nvSpPr>
      <dsp:spPr>
        <a:xfrm>
          <a:off x="7590485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Вони </a:t>
          </a:r>
          <a:r>
            <a:rPr lang="ru-RU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отримують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одкровення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ru-RU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Еф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638262" y="47777"/>
        <a:ext cx="1644536" cy="1535662"/>
      </dsp:txXfrm>
    </dsp:sp>
    <dsp:sp modelId="{F24C91FF-F822-43EC-8BDC-F3C25FD177A3}">
      <dsp:nvSpPr>
        <dsp:cNvPr id="0" name=""/>
        <dsp:cNvSpPr/>
      </dsp:nvSpPr>
      <dsp:spPr>
        <a:xfrm>
          <a:off x="9504585" y="631089"/>
          <a:ext cx="368899" cy="369037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04585" y="704896"/>
        <a:ext cx="258229" cy="221423"/>
      </dsp:txXfrm>
    </dsp:sp>
    <dsp:sp modelId="{B63C68F4-37F5-4E39-81B9-0FD70A034F30}">
      <dsp:nvSpPr>
        <dsp:cNvPr id="0" name=""/>
        <dsp:cNvSpPr/>
      </dsp:nvSpPr>
      <dsp:spPr>
        <a:xfrm>
          <a:off x="10026612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Вони </a:t>
          </a:r>
          <a:r>
            <a:rPr lang="ru-RU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радіють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справедли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- </a:t>
          </a:r>
          <a:r>
            <a:rPr lang="ru-RU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вості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(Об. 18:20)</a:t>
          </a:r>
          <a:endParaRPr lang="ru-UA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074389" y="47777"/>
        <a:ext cx="1644536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Його</a:t>
          </a:r>
          <a:r>
            <a:rPr lang="ru-RU" sz="1800" b="1" kern="1200" dirty="0"/>
            <a:t> </a:t>
          </a:r>
          <a:r>
            <a:rPr lang="ru-RU" sz="1800" b="1" kern="1200" dirty="0" err="1"/>
            <a:t>покликання</a:t>
          </a:r>
          <a:r>
            <a:rPr lang="ru-RU" sz="1800" b="1" kern="1200" dirty="0"/>
            <a:t> до </a:t>
          </a:r>
          <a:r>
            <a:rPr lang="ru-RU" sz="1800" b="1" kern="1200" dirty="0" err="1"/>
            <a:t>служіння</a:t>
          </a:r>
          <a:r>
            <a:rPr lang="ru-RU" sz="1800" b="1" kern="1200" dirty="0"/>
            <a:t> </a:t>
          </a:r>
          <a:r>
            <a:rPr lang="ru-RU" sz="1800" b="1" kern="1200" dirty="0" err="1"/>
            <a:t>було</a:t>
          </a:r>
          <a:r>
            <a:rPr lang="ru-RU" sz="1800" b="1" kern="1200" dirty="0"/>
            <a:t> </a:t>
          </a:r>
          <a:r>
            <a:rPr lang="ru-RU" sz="1800" b="1" kern="1200" dirty="0" err="1"/>
            <a:t>пророковано</a:t>
          </a:r>
          <a:r>
            <a:rPr lang="ru-RU" sz="1800" b="1" kern="1200" dirty="0"/>
            <a:t> (1 Тим. 1:18). </a:t>
          </a: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був</a:t>
          </a:r>
          <a:r>
            <a:rPr lang="ru-RU" sz="1800" b="1" kern="1200" dirty="0"/>
            <a:t> </a:t>
          </a:r>
          <a:r>
            <a:rPr lang="ru-RU" sz="1800" b="1" kern="1200" dirty="0" err="1"/>
            <a:t>співавтором</a:t>
          </a:r>
          <a:r>
            <a:rPr lang="ru-RU" sz="1800" b="1" kern="1200" dirty="0"/>
            <a:t> разом </a:t>
          </a:r>
          <a:r>
            <a:rPr lang="ru-RU" sz="1800" b="1" kern="1200" dirty="0" err="1"/>
            <a:t>із</a:t>
          </a:r>
          <a:r>
            <a:rPr lang="ru-RU" sz="1800" b="1" kern="1200" dirty="0"/>
            <a:t> Павлом таких </a:t>
          </a:r>
          <a:r>
            <a:rPr lang="ru-RU" sz="1800" b="1" kern="1200" dirty="0" err="1"/>
            <a:t>послань</a:t>
          </a:r>
          <a:r>
            <a:rPr lang="ru-RU" sz="1800" b="1" kern="1200" dirty="0"/>
            <a:t>: 2-го до </a:t>
          </a:r>
          <a:r>
            <a:rPr lang="ru-RU" sz="1800" b="1" kern="1200" dirty="0" err="1"/>
            <a:t>Коринтян</a:t>
          </a:r>
          <a:r>
            <a:rPr lang="ru-RU" sz="1800" b="1" kern="1200" dirty="0"/>
            <a:t> (2 Кор. 1:1); до </a:t>
          </a:r>
          <a:r>
            <a:rPr lang="ru-RU" sz="1800" b="1" kern="1200" dirty="0" err="1"/>
            <a:t>Филип’ян</a:t>
          </a:r>
          <a:r>
            <a:rPr lang="ru-RU" sz="1800" b="1" kern="1200" dirty="0"/>
            <a:t> (</a:t>
          </a:r>
          <a:r>
            <a:rPr lang="ru-RU" sz="1800" b="1" kern="1200" dirty="0" err="1"/>
            <a:t>Флп</a:t>
          </a:r>
          <a:r>
            <a:rPr lang="ru-RU" sz="1800" b="1" kern="1200" dirty="0"/>
            <a:t>. 1:1); до </a:t>
          </a:r>
          <a:r>
            <a:rPr lang="ru-RU" sz="1800" b="1" kern="1200" dirty="0" err="1"/>
            <a:t>Колосян</a:t>
          </a:r>
          <a:r>
            <a:rPr lang="ru-RU" sz="1800" b="1" kern="1200" dirty="0"/>
            <a:t> (Кол. 1:1); 1-го до </a:t>
          </a:r>
          <a:r>
            <a:rPr lang="ru-RU" sz="1800" b="1" kern="1200" dirty="0" err="1"/>
            <a:t>Солунян</a:t>
          </a:r>
          <a:r>
            <a:rPr lang="ru-RU" sz="1800" b="1" kern="1200" dirty="0"/>
            <a:t> (1 Сол. 1:1); 2-го до </a:t>
          </a:r>
          <a:r>
            <a:rPr lang="ru-RU" sz="1800" b="1" kern="1200" dirty="0" err="1"/>
            <a:t>Солунян</a:t>
          </a:r>
          <a:r>
            <a:rPr lang="ru-RU" sz="1800" b="1" kern="1200" dirty="0"/>
            <a:t> (2 Сол. 1:1); та до </a:t>
          </a:r>
          <a:r>
            <a:rPr lang="ru-RU" sz="1800" b="1" kern="1200" dirty="0" err="1"/>
            <a:t>Філемона</a:t>
          </a:r>
          <a:r>
            <a:rPr lang="ru-RU" sz="1800" b="1" kern="1200" dirty="0"/>
            <a:t> (Фил. 1:1).</a:t>
          </a:r>
          <a:endParaRPr lang="es-ES" sz="18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uk-UA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ИМОФІЙ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Він</a:t>
          </a:r>
          <a:r>
            <a:rPr lang="ru-RU" sz="2000" b="1" kern="1200" dirty="0"/>
            <a:t> </a:t>
          </a:r>
          <a:r>
            <a:rPr lang="ru-RU" sz="2000" b="1" kern="1200" dirty="0" err="1"/>
            <a:t>виконував</a:t>
          </a:r>
          <a:r>
            <a:rPr lang="ru-RU" sz="2000" b="1" kern="1200" dirty="0"/>
            <a:t> </a:t>
          </a:r>
          <a:r>
            <a:rPr lang="ru-RU" sz="2000" b="1" kern="1200" dirty="0" err="1"/>
            <a:t>різні</a:t>
          </a:r>
          <a:r>
            <a:rPr lang="ru-RU" sz="2000" b="1" kern="1200" dirty="0"/>
            <a:t> </a:t>
          </a:r>
          <a:r>
            <a:rPr lang="ru-RU" sz="2000" b="1" kern="1200" dirty="0" err="1"/>
            <a:t>функції</a:t>
          </a:r>
          <a:r>
            <a:rPr lang="ru-RU" sz="2000" b="1" kern="1200" dirty="0"/>
            <a:t> пророка, </a:t>
          </a:r>
          <a:r>
            <a:rPr lang="ru-RU" sz="2000" b="1" kern="1200" dirty="0" err="1"/>
            <a:t>такі</a:t>
          </a:r>
          <a:r>
            <a:rPr lang="ru-RU" sz="2000" b="1" kern="1200" dirty="0"/>
            <a:t> як </a:t>
          </a:r>
          <a:r>
            <a:rPr lang="ru-RU" sz="2000" b="1" kern="1200" dirty="0" err="1"/>
            <a:t>наставлення</a:t>
          </a:r>
          <a:r>
            <a:rPr lang="ru-RU" sz="2000" b="1" kern="1200" dirty="0"/>
            <a:t> (2 Кор. 8:6); </a:t>
          </a:r>
          <a:r>
            <a:rPr lang="ru-RU" sz="2000" b="1" kern="1200" dirty="0" err="1"/>
            <a:t>заохочення</a:t>
          </a:r>
          <a:r>
            <a:rPr lang="ru-RU" sz="2000" b="1" kern="1200" dirty="0"/>
            <a:t> (Тит 2:6, 9, 15); та </a:t>
          </a:r>
          <a:r>
            <a:rPr lang="ru-RU" sz="2000" b="1" kern="1200" dirty="0" err="1"/>
            <a:t>втіха</a:t>
          </a:r>
          <a:r>
            <a:rPr lang="ru-RU" sz="2000" b="1" kern="1200" dirty="0"/>
            <a:t> (2 Кор. 7:13)</a:t>
          </a:r>
          <a:endParaRPr lang="es-ES" sz="20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uk-UA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ИТ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81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9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9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60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74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32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15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8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1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91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45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НОВОЗАВІТНІ ПРОРОКИ</a:t>
            </a:r>
            <a:endParaRPr lang="es-ES" sz="4800" b="1" spc="3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680797" y="0"/>
            <a:ext cx="2406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за </a:t>
            </a:r>
            <a:r>
              <a:rPr lang="es-ES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</a:t>
            </a:r>
            <a:r>
              <a:rPr lang="uk-UA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жовтня </a:t>
            </a:r>
            <a:r>
              <a:rPr lang="es-ES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009658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Дари є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різноманітні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а Дух – той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самий.І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служіння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різноманітні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а Господь той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самий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 І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дії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різноманітні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а Бог той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самий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–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Він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робить усе в </a:t>
            </a:r>
            <a:r>
              <a:rPr lang="ru-RU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усіх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.»</a:t>
            </a:r>
            <a:endParaRPr lang="uk-UA" sz="22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1 </a:t>
            </a:r>
            <a:r>
              <a:rPr lang="uk-UA" sz="15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Коринтян</a:t>
            </a:r>
            <a:r>
              <a:rPr lang="uk-UA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12:4-6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6218622" y="4152900"/>
            <a:ext cx="5658954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bg1"/>
                </a:solidFill>
                <a:highlight>
                  <a:srgbClr val="6D1307"/>
                </a:highlight>
              </a:rPr>
              <a:t>Ролі пророків у Новому Завіті</a:t>
            </a:r>
            <a:endParaRPr lang="es-ES" sz="2000" b="1" dirty="0">
              <a:solidFill>
                <a:schemeClr val="bg1"/>
              </a:solidFill>
              <a:highlight>
                <a:srgbClr val="6D1307"/>
              </a:highlight>
            </a:endParaRPr>
          </a:p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Пророки Нового Завіту</a:t>
            </a:r>
            <a:r>
              <a:rPr lang="es-ES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:</a:t>
            </a:r>
          </a:p>
          <a:p>
            <a:pPr marL="893763" lvl="1">
              <a:spcBef>
                <a:spcPts val="600"/>
              </a:spcBef>
            </a:pPr>
            <a:r>
              <a:rPr lang="uk-UA" sz="2000" b="1" dirty="0">
                <a:effectLst/>
                <a:uFill>
                  <a:solidFill>
                    <a:srgbClr val="D01729"/>
                  </a:solidFill>
                </a:uFill>
              </a:rPr>
              <a:t>Ісус, пророкований пророк</a:t>
            </a:r>
            <a:r>
              <a:rPr lang="es-ES" sz="2000" b="1" dirty="0">
                <a:effectLst/>
                <a:uFill>
                  <a:solidFill>
                    <a:srgbClr val="D01729"/>
                  </a:solidFill>
                </a:uFill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uk-UA" sz="2000" b="1" dirty="0"/>
              <a:t>Апостоли та пророки.</a:t>
            </a:r>
            <a:endParaRPr lang="es-ES" sz="2000" b="1" dirty="0">
              <a:effectLst/>
            </a:endParaRPr>
          </a:p>
          <a:p>
            <a:pPr marL="893763" lvl="1">
              <a:spcBef>
                <a:spcPts val="600"/>
              </a:spcBef>
            </a:pPr>
            <a:r>
              <a:rPr lang="uk-UA" sz="2000" b="1" dirty="0">
                <a:effectLst/>
              </a:rPr>
              <a:t>Пророчиці</a:t>
            </a:r>
            <a:r>
              <a:rPr lang="es-ES" sz="2000" b="1" dirty="0">
                <a:effectLst/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uk-UA" sz="2000" b="1" dirty="0"/>
              <a:t>Співробітники Павла.</a:t>
            </a:r>
            <a:endParaRPr lang="es-ES" sz="2000" b="1" dirty="0">
              <a:effectLst/>
            </a:endParaRPr>
          </a:p>
          <a:p>
            <a:pPr marL="893763" lvl="1">
              <a:spcBef>
                <a:spcPts val="600"/>
              </a:spcBef>
            </a:pPr>
            <a:r>
              <a:rPr lang="uk-UA" sz="2000" b="1" dirty="0">
                <a:effectLst/>
              </a:rPr>
              <a:t>Лжепророки</a:t>
            </a:r>
            <a:r>
              <a:rPr lang="es-ES" sz="2000" b="1" dirty="0">
                <a:effectLst/>
              </a:rPr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З </a:t>
            </a:r>
            <a:r>
              <a:rPr lang="ru-RU" sz="2000" b="1" dirty="0" err="1"/>
              <a:t>часів</a:t>
            </a:r>
            <a:r>
              <a:rPr lang="ru-RU" sz="2000" b="1" dirty="0"/>
              <a:t> </a:t>
            </a:r>
            <a:r>
              <a:rPr lang="ru-RU" sz="2000" b="1" dirty="0" err="1"/>
              <a:t>Малахії</a:t>
            </a:r>
            <a:r>
              <a:rPr lang="ru-RU" sz="2000" b="1" dirty="0"/>
              <a:t> минуло 400 </a:t>
            </a:r>
            <a:r>
              <a:rPr lang="ru-RU" sz="2000" b="1" dirty="0" err="1"/>
              <a:t>років</a:t>
            </a:r>
            <a:r>
              <a:rPr lang="ru-RU" sz="2000" b="1" dirty="0"/>
              <a:t>, і </a:t>
            </a:r>
            <a:r>
              <a:rPr lang="ru-RU" sz="2000" b="1" dirty="0" err="1"/>
              <a:t>протягом</a:t>
            </a:r>
            <a:r>
              <a:rPr lang="ru-RU" sz="2000" b="1" dirty="0"/>
              <a:t> </a:t>
            </a:r>
            <a:r>
              <a:rPr lang="ru-RU" sz="2000" b="1" dirty="0" err="1"/>
              <a:t>цього</a:t>
            </a:r>
            <a:r>
              <a:rPr lang="ru-RU" sz="2000" b="1" dirty="0"/>
              <a:t> часу </a:t>
            </a:r>
            <a:r>
              <a:rPr lang="ru-RU" sz="2000" b="1" dirty="0" err="1"/>
              <a:t>серед</a:t>
            </a:r>
            <a:r>
              <a:rPr lang="ru-RU" sz="2000" b="1" dirty="0"/>
              <a:t> </a:t>
            </a:r>
            <a:r>
              <a:rPr lang="ru-RU" sz="2000" b="1" dirty="0" err="1"/>
              <a:t>Божого</a:t>
            </a:r>
            <a:r>
              <a:rPr lang="ru-RU" sz="2000" b="1" dirty="0"/>
              <a:t> народу не </a:t>
            </a:r>
            <a:r>
              <a:rPr lang="ru-RU" sz="2000" b="1" dirty="0" err="1"/>
              <a:t>лунав</a:t>
            </a:r>
            <a:r>
              <a:rPr lang="ru-RU" sz="2000" b="1" dirty="0"/>
              <a:t> голос </a:t>
            </a:r>
            <a:r>
              <a:rPr lang="ru-RU" sz="2000" b="1" dirty="0" err="1"/>
              <a:t>жодного</a:t>
            </a:r>
            <a:r>
              <a:rPr lang="ru-RU" sz="2000" b="1" dirty="0"/>
              <a:t> пророка. Через </a:t>
            </a:r>
            <a:r>
              <a:rPr lang="ru-RU" sz="2000" b="1" dirty="0" err="1"/>
              <a:t>цю</a:t>
            </a:r>
            <a:r>
              <a:rPr lang="ru-RU" sz="2000" b="1" dirty="0"/>
              <a:t> </a:t>
            </a:r>
            <a:r>
              <a:rPr lang="ru-RU" sz="2000" b="1" dirty="0" err="1"/>
              <a:t>тишу</a:t>
            </a:r>
            <a:r>
              <a:rPr lang="ru-RU" sz="2000" b="1" dirty="0"/>
              <a:t> народ </a:t>
            </a:r>
            <a:r>
              <a:rPr lang="ru-RU" sz="2000" b="1" dirty="0" err="1"/>
              <a:t>Ізраїлю</a:t>
            </a:r>
            <a:r>
              <a:rPr lang="ru-RU" sz="2000" b="1" dirty="0"/>
              <a:t> </a:t>
            </a:r>
            <a:r>
              <a:rPr lang="ru-RU" sz="2000" b="1" dirty="0" err="1"/>
              <a:t>визнав</a:t>
            </a:r>
            <a:r>
              <a:rPr lang="ru-RU" sz="2000" b="1" dirty="0"/>
              <a:t> канон Святого Письма (</a:t>
            </a:r>
            <a:r>
              <a:rPr lang="ru-RU" sz="2000" b="1" dirty="0" err="1"/>
              <a:t>тобто</a:t>
            </a:r>
            <a:r>
              <a:rPr lang="ru-RU" sz="2000" b="1" dirty="0"/>
              <a:t> книги,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складають</a:t>
            </a:r>
            <a:r>
              <a:rPr lang="ru-RU" sz="2000" b="1" dirty="0"/>
              <a:t> </a:t>
            </a:r>
            <a:r>
              <a:rPr lang="ru-RU" sz="2000" b="1" dirty="0" err="1"/>
              <a:t>Старий</a:t>
            </a:r>
            <a:r>
              <a:rPr lang="ru-RU" sz="2000" b="1" dirty="0"/>
              <a:t> </a:t>
            </a:r>
            <a:r>
              <a:rPr lang="ru-RU" sz="2000" b="1" dirty="0" err="1"/>
              <a:t>Завіт</a:t>
            </a:r>
            <a:r>
              <a:rPr lang="ru-RU" sz="2000" b="1" dirty="0"/>
              <a:t>) </a:t>
            </a:r>
            <a:r>
              <a:rPr lang="ru-RU" sz="2000" b="1" dirty="0" err="1"/>
              <a:t>завершеним</a:t>
            </a:r>
            <a:r>
              <a:rPr lang="ru-RU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686036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686036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686036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686036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686036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753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753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Якими</a:t>
            </a:r>
            <a:r>
              <a:rPr lang="ru-RU" sz="2000" b="1" dirty="0">
                <a:solidFill>
                  <a:prstClr val="black"/>
                </a:solidFill>
              </a:rPr>
              <a:t> були </a:t>
            </a:r>
            <a:r>
              <a:rPr lang="ru-RU" sz="2000" b="1" dirty="0" err="1">
                <a:solidFill>
                  <a:prstClr val="black"/>
                </a:solidFill>
              </a:rPr>
              <a:t>обов’язки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цих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нових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пророків</a:t>
            </a:r>
            <a:r>
              <a:rPr lang="ru-RU" sz="2000" b="1" dirty="0">
                <a:solidFill>
                  <a:prstClr val="black"/>
                </a:solidFill>
              </a:rPr>
              <a:t> і </a:t>
            </a:r>
            <a:r>
              <a:rPr lang="ru-RU" sz="2000" b="1" dirty="0" err="1">
                <a:solidFill>
                  <a:prstClr val="black"/>
                </a:solidFill>
              </a:rPr>
              <a:t>пророчиць</a:t>
            </a:r>
            <a:r>
              <a:rPr lang="ru-RU" sz="2000" b="1" dirty="0">
                <a:solidFill>
                  <a:prstClr val="black"/>
                </a:solidFill>
              </a:rPr>
              <a:t>? </a:t>
            </a:r>
            <a:r>
              <a:rPr lang="ru-RU" sz="2000" b="1" dirty="0" err="1">
                <a:solidFill>
                  <a:prstClr val="black"/>
                </a:solidFill>
              </a:rPr>
              <a:t>Хто</a:t>
            </a:r>
            <a:r>
              <a:rPr lang="ru-RU" sz="2000" b="1" dirty="0">
                <a:solidFill>
                  <a:prstClr val="black"/>
                </a:solidFill>
              </a:rPr>
              <a:t> вони були? </a:t>
            </a:r>
            <a:r>
              <a:rPr lang="ru-RU" sz="2000" b="1" dirty="0" err="1">
                <a:solidFill>
                  <a:prstClr val="black"/>
                </a:solidFill>
              </a:rPr>
              <a:t>Чи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існували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фальшиві</a:t>
            </a:r>
            <a:r>
              <a:rPr lang="ru-RU" sz="2000" b="1" dirty="0">
                <a:solidFill>
                  <a:prstClr val="black"/>
                </a:solidFill>
              </a:rPr>
              <a:t> пророки, як у </a:t>
            </a:r>
            <a:r>
              <a:rPr lang="ru-RU" sz="2000" b="1" dirty="0" err="1">
                <a:solidFill>
                  <a:prstClr val="black"/>
                </a:solidFill>
              </a:rPr>
              <a:t>часи</a:t>
            </a:r>
            <a:r>
              <a:rPr lang="ru-RU" sz="2000" b="1" dirty="0">
                <a:solidFill>
                  <a:prstClr val="black"/>
                </a:solidFill>
              </a:rPr>
              <a:t> Старого </a:t>
            </a:r>
            <a:r>
              <a:rPr lang="ru-RU" sz="2000" b="1" dirty="0" err="1">
                <a:solidFill>
                  <a:prstClr val="black"/>
                </a:solidFill>
              </a:rPr>
              <a:t>Завіту</a:t>
            </a:r>
            <a:r>
              <a:rPr lang="ru-RU" sz="2000" b="1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516100"/>
            <a:ext cx="76390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Однак</a:t>
            </a:r>
            <a:r>
              <a:rPr lang="ru-RU" sz="2000" b="1" dirty="0">
                <a:solidFill>
                  <a:prstClr val="black"/>
                </a:solidFill>
              </a:rPr>
              <a:t> Бог не </a:t>
            </a:r>
            <a:r>
              <a:rPr lang="ru-RU" sz="2000" b="1" dirty="0" err="1">
                <a:solidFill>
                  <a:prstClr val="black"/>
                </a:solidFill>
              </a:rPr>
              <a:t>мовчав</a:t>
            </a:r>
            <a:r>
              <a:rPr lang="ru-RU" sz="2000" b="1" dirty="0">
                <a:solidFill>
                  <a:prstClr val="black"/>
                </a:solidFill>
              </a:rPr>
              <a:t>  </a:t>
            </a:r>
            <a:r>
              <a:rPr lang="ru-RU" sz="2000" b="1" dirty="0" err="1">
                <a:solidFill>
                  <a:prstClr val="black"/>
                </a:solidFill>
              </a:rPr>
              <a:t>довго</a:t>
            </a:r>
            <a:r>
              <a:rPr lang="ru-RU" sz="2000" b="1" dirty="0">
                <a:solidFill>
                  <a:prstClr val="black"/>
                </a:solidFill>
              </a:rPr>
              <a:t>. Коли настав час, </a:t>
            </a:r>
            <a:r>
              <a:rPr lang="ru-RU" sz="2000" b="1" dirty="0" err="1">
                <a:solidFill>
                  <a:prstClr val="black"/>
                </a:solidFill>
              </a:rPr>
              <a:t>Він</a:t>
            </a:r>
            <a:r>
              <a:rPr lang="ru-RU" sz="2000" b="1" dirty="0">
                <a:solidFill>
                  <a:prstClr val="black"/>
                </a:solidFill>
              </a:rPr>
              <a:t> послав нового пророка: </a:t>
            </a:r>
            <a:r>
              <a:rPr lang="ru-RU" sz="2000" b="1" dirty="0" err="1">
                <a:solidFill>
                  <a:prstClr val="black"/>
                </a:solidFill>
              </a:rPr>
              <a:t>Івана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Хрестителя</a:t>
            </a:r>
            <a:r>
              <a:rPr lang="ru-RU" sz="2000" b="1" dirty="0">
                <a:solidFill>
                  <a:prstClr val="black"/>
                </a:solidFill>
              </a:rPr>
              <a:t> (Мт. 11:7–9). З того часу пророки </a:t>
            </a:r>
            <a:r>
              <a:rPr lang="ru-RU" sz="2000" b="1" dirty="0" err="1">
                <a:solidFill>
                  <a:prstClr val="black"/>
                </a:solidFill>
              </a:rPr>
              <a:t>знову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з’явилися</a:t>
            </a:r>
            <a:r>
              <a:rPr lang="ru-RU" sz="2000" b="1" dirty="0">
                <a:solidFill>
                  <a:prstClr val="black"/>
                </a:solidFill>
              </a:rPr>
              <a:t>. Вони, </a:t>
            </a:r>
            <a:r>
              <a:rPr lang="ru-RU" sz="2000" b="1" dirty="0" err="1">
                <a:solidFill>
                  <a:prstClr val="black"/>
                </a:solidFill>
              </a:rPr>
              <a:t>серед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іншого</a:t>
            </a:r>
            <a:r>
              <a:rPr lang="ru-RU" sz="2000" b="1" dirty="0">
                <a:solidFill>
                  <a:prstClr val="black"/>
                </a:solidFill>
              </a:rPr>
              <a:t>, були </a:t>
            </a:r>
            <a:r>
              <a:rPr lang="ru-RU" sz="2000" b="1" dirty="0" err="1">
                <a:solidFill>
                  <a:prstClr val="black"/>
                </a:solidFill>
              </a:rPr>
              <a:t>відповідальні</a:t>
            </a:r>
            <a:r>
              <a:rPr lang="ru-RU" sz="2000" b="1" dirty="0">
                <a:solidFill>
                  <a:prstClr val="black"/>
                </a:solidFill>
              </a:rPr>
              <a:t> за </a:t>
            </a:r>
            <a:r>
              <a:rPr lang="ru-RU" sz="2000" b="1" dirty="0" err="1">
                <a:solidFill>
                  <a:prstClr val="black"/>
                </a:solidFill>
              </a:rPr>
              <a:t>написання</a:t>
            </a:r>
            <a:r>
              <a:rPr lang="ru-RU" sz="2000" b="1" dirty="0">
                <a:solidFill>
                  <a:prstClr val="black"/>
                </a:solidFill>
              </a:rPr>
              <a:t> Нового </a:t>
            </a:r>
            <a:r>
              <a:rPr lang="ru-RU" sz="2000" b="1" dirty="0" err="1">
                <a:solidFill>
                  <a:prstClr val="black"/>
                </a:solidFill>
              </a:rPr>
              <a:t>Завіту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75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ФУНКЦІЇ ПРОРОКІВ У НОВОМУ ЗАВІТІ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хто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пророкує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той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промовляє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 людей для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збудування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втіхи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і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розради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 </a:t>
            </a:r>
            <a:r>
              <a:rPr lang="uk-UA" sz="14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Коринтян</a:t>
            </a:r>
            <a:r>
              <a:rPr lang="uk-UA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14:3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У Новому </a:t>
            </a:r>
            <a:r>
              <a:rPr lang="ru-RU" sz="2000" b="1" dirty="0" err="1"/>
              <a:t>Завіті</a:t>
            </a:r>
            <a:r>
              <a:rPr lang="ru-RU" sz="2000" b="1" dirty="0"/>
              <a:t> </a:t>
            </a:r>
            <a:r>
              <a:rPr lang="ru-RU" sz="2000" b="1" dirty="0" err="1"/>
              <a:t>пророцтво</a:t>
            </a:r>
            <a:r>
              <a:rPr lang="ru-RU" sz="2000" b="1" dirty="0"/>
              <a:t> </a:t>
            </a:r>
            <a:r>
              <a:rPr lang="ru-RU" sz="2000" b="1" dirty="0" err="1"/>
              <a:t>подається</a:t>
            </a:r>
            <a:r>
              <a:rPr lang="ru-RU" sz="2000" b="1" dirty="0"/>
              <a:t> як дар Святого Духа, </a:t>
            </a:r>
            <a:r>
              <a:rPr lang="ru-RU" sz="2000" b="1" dirty="0" err="1"/>
              <a:t>який</a:t>
            </a:r>
            <a:r>
              <a:rPr lang="ru-RU" sz="2000" b="1" dirty="0"/>
              <a:t> </a:t>
            </a:r>
            <a:r>
              <a:rPr lang="ru-RU" sz="2000" b="1" dirty="0" err="1"/>
              <a:t>був</a:t>
            </a:r>
            <a:r>
              <a:rPr lang="ru-RU" sz="2000" b="1" dirty="0"/>
              <a:t> щедро </a:t>
            </a:r>
            <a:r>
              <a:rPr lang="ru-RU" sz="2000" b="1" dirty="0" err="1"/>
              <a:t>вилитий</a:t>
            </a:r>
            <a:r>
              <a:rPr lang="ru-RU" sz="2000" b="1" dirty="0"/>
              <a:t> (Рим. 12:6). У </a:t>
            </a:r>
            <a:r>
              <a:rPr lang="ru-RU" sz="2000" b="1" dirty="0" err="1"/>
              <a:t>одній</a:t>
            </a:r>
            <a:r>
              <a:rPr lang="ru-RU" sz="2000" b="1" dirty="0"/>
              <a:t> </a:t>
            </a:r>
            <a:r>
              <a:rPr lang="ru-RU" sz="2000" b="1" dirty="0" err="1"/>
              <a:t>церкві</a:t>
            </a:r>
            <a:r>
              <a:rPr lang="ru-RU" sz="2000" b="1" dirty="0"/>
              <a:t> могло бути </a:t>
            </a:r>
            <a:r>
              <a:rPr lang="ru-RU" sz="2000" b="1" dirty="0" err="1"/>
              <a:t>стільки</a:t>
            </a:r>
            <a:r>
              <a:rPr lang="ru-RU" sz="2000" b="1" dirty="0"/>
              <a:t> </a:t>
            </a:r>
            <a:r>
              <a:rPr lang="ru-RU" sz="2000" b="1" dirty="0" err="1"/>
              <a:t>пророків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їм</a:t>
            </a:r>
            <a:r>
              <a:rPr lang="ru-RU" sz="2000" b="1" dirty="0"/>
              <a:t> </a:t>
            </a:r>
            <a:r>
              <a:rPr lang="ru-RU" sz="2000" b="1" dirty="0" err="1"/>
              <a:t>доводилося</a:t>
            </a:r>
            <a:r>
              <a:rPr lang="ru-RU" sz="2000" b="1" dirty="0"/>
              <a:t> </a:t>
            </a:r>
            <a:r>
              <a:rPr lang="ru-RU" sz="2000" b="1" dirty="0" err="1"/>
              <a:t>говорити</a:t>
            </a:r>
            <a:r>
              <a:rPr lang="ru-RU" sz="2000" b="1" dirty="0"/>
              <a:t> по </a:t>
            </a:r>
            <a:r>
              <a:rPr lang="ru-RU" sz="2000" b="1" dirty="0" err="1"/>
              <a:t>черзі</a:t>
            </a:r>
            <a:r>
              <a:rPr lang="ru-RU" sz="2000" b="1" dirty="0"/>
              <a:t> (1 Кор.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6945078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Які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функції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виконували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ці</a:t>
            </a:r>
            <a:r>
              <a:rPr lang="ru-RU" sz="2000" b="1" dirty="0">
                <a:solidFill>
                  <a:prstClr val="black"/>
                </a:solidFill>
              </a:rPr>
              <a:t> пророки? (Об. 19:10; 1:1; </a:t>
            </a:r>
            <a:r>
              <a:rPr lang="ru-RU" sz="2000" b="1" dirty="0" err="1">
                <a:solidFill>
                  <a:prstClr val="black"/>
                </a:solidFill>
              </a:rPr>
              <a:t>Еф</a:t>
            </a:r>
            <a:r>
              <a:rPr lang="ru-RU" sz="2000" b="1" dirty="0">
                <a:solidFill>
                  <a:prstClr val="black"/>
                </a:solidFill>
              </a:rPr>
              <a:t>. 4:11–12; 1 Кор. 14:3; </a:t>
            </a:r>
            <a:r>
              <a:rPr lang="ru-RU" sz="2000" b="1" dirty="0" err="1">
                <a:solidFill>
                  <a:prstClr val="black"/>
                </a:solidFill>
              </a:rPr>
              <a:t>Дії</a:t>
            </a:r>
            <a:r>
              <a:rPr lang="ru-RU" sz="2000" b="1" dirty="0">
                <a:solidFill>
                  <a:prstClr val="black"/>
                </a:solidFill>
              </a:rPr>
              <a:t> 15:32).</a:t>
            </a:r>
          </a:p>
        </p:txBody>
      </p:sp>
    </p:spTree>
    <p:extLst>
      <p:ext uri="{BB962C8B-B14F-4D97-AF65-F5344CB8AC3E}">
        <p14:creationId xmlns:p14="http://schemas.microsoft.com/office/powerpoint/2010/main" val="120659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ПРОРОКИ НОВОГО ЗАВІТУ</a:t>
            </a:r>
          </a:p>
        </p:txBody>
      </p:sp>
    </p:spTree>
    <p:extLst>
      <p:ext uri="{BB962C8B-B14F-4D97-AF65-F5344CB8AC3E}">
        <p14:creationId xmlns:p14="http://schemas.microsoft.com/office/powerpoint/2010/main" val="376112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-866899" y="-90370"/>
            <a:ext cx="13727876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algn="ctr"/>
            <a:r>
              <a:rPr lang="ru-RU" sz="44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ІСУС, ПРОРОК, ПРО ЯКОГО ПРОРОКУВАЛИ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45607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Господь, ваш Бог, поставить вам пророка з-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посеред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вас, – з ваших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братів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як мене.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Його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будете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слухатись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Повторення Закону 18:15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157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Сучасники вважали Ісуса пророком (Мт. 21:11; </a:t>
            </a:r>
            <a:r>
              <a:rPr lang="ru-RU" sz="2000" b="1" dirty="0" err="1"/>
              <a:t>Мк</a:t>
            </a:r>
            <a:r>
              <a:rPr lang="ru-RU" sz="2000" b="1" dirty="0"/>
              <a:t>. 6:15; </a:t>
            </a:r>
            <a:r>
              <a:rPr lang="ru-RU" sz="2000" b="1" dirty="0" err="1"/>
              <a:t>Лк</a:t>
            </a:r>
            <a:r>
              <a:rPr lang="ru-RU" sz="2000" b="1" dirty="0"/>
              <a:t>. 7:16; </a:t>
            </a:r>
            <a:r>
              <a:rPr lang="ru-RU" sz="2000" b="1" dirty="0" err="1"/>
              <a:t>Ів</a:t>
            </a:r>
            <a:r>
              <a:rPr lang="ru-RU" sz="2000" b="1" dirty="0"/>
              <a:t>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4958396" y="3620446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Він не просто світло,                 «що світить у темряві», як це було з іншими пророками, а Він є САМЕ СВІТЛО </a:t>
            </a:r>
            <a:br>
              <a:rPr lang="es-ES" sz="2000" b="1" dirty="0"/>
            </a:br>
            <a:r>
              <a:rPr lang="ru-RU" sz="2000" b="1" dirty="0"/>
              <a:t>(2 Пет. 1:19; </a:t>
            </a:r>
            <a:r>
              <a:rPr lang="ru-RU" sz="2000" b="1" dirty="0" err="1"/>
              <a:t>Ів</a:t>
            </a:r>
            <a:r>
              <a:rPr lang="ru-RU" sz="2000" b="1" dirty="0"/>
              <a:t>.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5216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505003" y="3983171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78" y="3228945"/>
            <a:ext cx="750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Але </a:t>
            </a:r>
            <a:r>
              <a:rPr lang="ru-RU" sz="2000" b="1" dirty="0" err="1">
                <a:solidFill>
                  <a:prstClr val="black"/>
                </a:solidFill>
              </a:rPr>
              <a:t>Ісус</a:t>
            </a:r>
            <a:r>
              <a:rPr lang="ru-RU" sz="2000" b="1" dirty="0">
                <a:solidFill>
                  <a:prstClr val="black"/>
                </a:solidFill>
              </a:rPr>
              <a:t> не написав Слово Боже, а сам є СЛОВО (</a:t>
            </a:r>
            <a:r>
              <a:rPr lang="ru-RU" sz="2000" b="1" dirty="0" err="1">
                <a:solidFill>
                  <a:prstClr val="black"/>
                </a:solidFill>
              </a:rPr>
              <a:t>Ів</a:t>
            </a:r>
            <a:r>
              <a:rPr lang="ru-RU" sz="2000" b="1" dirty="0">
                <a:solidFill>
                  <a:prstClr val="black"/>
                </a:solidFill>
              </a:rPr>
              <a:t>.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277222"/>
            <a:ext cx="750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Петро зазначив, що Ісус був тим Пророком/Месією, про якого пророкували Мойсей та інші пророки 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ru-RU" sz="2000" b="1" dirty="0">
                <a:solidFill>
                  <a:prstClr val="black"/>
                </a:solidFill>
              </a:rPr>
              <a:t>(Втор. 18:15; </a:t>
            </a:r>
            <a:r>
              <a:rPr lang="ru-RU" sz="2000" b="1" dirty="0" err="1">
                <a:solidFill>
                  <a:prstClr val="black"/>
                </a:solidFill>
              </a:rPr>
              <a:t>Дії</a:t>
            </a:r>
            <a:r>
              <a:rPr lang="ru-RU" sz="2000" b="1" dirty="0">
                <a:solidFill>
                  <a:prstClr val="black"/>
                </a:solidFill>
              </a:rPr>
              <a:t> 3:18–26).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80" y="1905766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Він</a:t>
            </a:r>
            <a:r>
              <a:rPr lang="ru-RU" sz="2000" b="1" dirty="0">
                <a:solidFill>
                  <a:prstClr val="black"/>
                </a:solidFill>
              </a:rPr>
              <a:t> сам </a:t>
            </a:r>
            <a:r>
              <a:rPr lang="ru-RU" sz="2000" b="1" dirty="0" err="1">
                <a:solidFill>
                  <a:prstClr val="black"/>
                </a:solidFill>
              </a:rPr>
              <a:t>присвоїв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собі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цей</a:t>
            </a:r>
            <a:r>
              <a:rPr lang="ru-RU" sz="2000" b="1" dirty="0">
                <a:solidFill>
                  <a:prstClr val="black"/>
                </a:solidFill>
              </a:rPr>
              <a:t> титул (</a:t>
            </a:r>
            <a:r>
              <a:rPr lang="ru-RU" sz="2000" b="1" dirty="0" err="1">
                <a:solidFill>
                  <a:prstClr val="black"/>
                </a:solidFill>
              </a:rPr>
              <a:t>Мр</a:t>
            </a:r>
            <a:r>
              <a:rPr lang="ru-RU" sz="2000" b="1" dirty="0">
                <a:solidFill>
                  <a:prstClr val="black"/>
                </a:solidFill>
              </a:rPr>
              <a:t>. 6:4; </a:t>
            </a:r>
            <a:r>
              <a:rPr lang="ru-RU" sz="2000" b="1" dirty="0" err="1">
                <a:solidFill>
                  <a:prstClr val="black"/>
                </a:solidFill>
              </a:rPr>
              <a:t>Лк</a:t>
            </a:r>
            <a:r>
              <a:rPr lang="ru-RU" sz="2000" b="1" dirty="0">
                <a:solidFill>
                  <a:prstClr val="black"/>
                </a:solidFill>
              </a:rPr>
              <a:t>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4958396" y="5237335"/>
            <a:ext cx="42466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Його</a:t>
            </a:r>
            <a:r>
              <a:rPr lang="ru-RU" sz="2000" b="1" dirty="0">
                <a:solidFill>
                  <a:prstClr val="black"/>
                </a:solidFill>
              </a:rPr>
              <a:t> справа </a:t>
            </a:r>
            <a:r>
              <a:rPr lang="ru-RU" sz="2000" b="1" dirty="0" err="1">
                <a:solidFill>
                  <a:prstClr val="black"/>
                </a:solidFill>
              </a:rPr>
              <a:t>виходить</a:t>
            </a:r>
            <a:r>
              <a:rPr lang="ru-RU" sz="2000" b="1" dirty="0">
                <a:solidFill>
                  <a:prstClr val="black"/>
                </a:solidFill>
              </a:rPr>
              <a:t> за </a:t>
            </a:r>
            <a:r>
              <a:rPr lang="ru-RU" sz="2000" b="1" dirty="0" err="1">
                <a:solidFill>
                  <a:prstClr val="black"/>
                </a:solidFill>
              </a:rPr>
              <a:t>межі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справи</a:t>
            </a:r>
            <a:r>
              <a:rPr lang="ru-RU" sz="2000" b="1" dirty="0">
                <a:solidFill>
                  <a:prstClr val="black"/>
                </a:solidFill>
              </a:rPr>
              <a:t> будь-</a:t>
            </a:r>
            <a:r>
              <a:rPr lang="ru-RU" sz="2000" b="1" dirty="0" err="1">
                <a:solidFill>
                  <a:prstClr val="black"/>
                </a:solidFill>
              </a:rPr>
              <a:t>якого</a:t>
            </a:r>
            <a:r>
              <a:rPr lang="ru-RU" sz="2000" b="1" dirty="0">
                <a:solidFill>
                  <a:prstClr val="black"/>
                </a:solidFill>
              </a:rPr>
              <a:t> пророка. </a:t>
            </a:r>
            <a:r>
              <a:rPr lang="ru-RU" sz="2000" b="1" dirty="0" err="1">
                <a:solidFill>
                  <a:prstClr val="black"/>
                </a:solidFill>
              </a:rPr>
              <a:t>Ісус</a:t>
            </a:r>
            <a:r>
              <a:rPr lang="ru-RU" sz="2000" b="1" dirty="0">
                <a:solidFill>
                  <a:prstClr val="black"/>
                </a:solidFill>
              </a:rPr>
              <a:t> — </a:t>
            </a:r>
            <a:r>
              <a:rPr lang="ru-RU" sz="2000" b="1" dirty="0" err="1">
                <a:solidFill>
                  <a:prstClr val="black"/>
                </a:solidFill>
              </a:rPr>
              <a:t>єдиний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хто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може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подарувати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вічність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усім</a:t>
            </a:r>
            <a:r>
              <a:rPr lang="ru-RU" sz="2000" b="1" dirty="0">
                <a:solidFill>
                  <a:prstClr val="black"/>
                </a:solidFill>
              </a:rPr>
              <a:t> нам </a:t>
            </a:r>
            <a:r>
              <a:rPr lang="ru-RU" sz="2000" b="1" dirty="0" err="1">
                <a:solidFill>
                  <a:prstClr val="black"/>
                </a:solidFill>
              </a:rPr>
              <a:t>завдяки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своєму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життю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смерті</a:t>
            </a:r>
            <a:r>
              <a:rPr lang="ru-RU" sz="2000" b="1" dirty="0">
                <a:solidFill>
                  <a:prstClr val="black"/>
                </a:solidFill>
              </a:rPr>
              <a:t> та </a:t>
            </a:r>
            <a:r>
              <a:rPr lang="ru-RU" sz="2000" b="1" dirty="0" err="1">
                <a:solidFill>
                  <a:prstClr val="black"/>
                </a:solidFill>
              </a:rPr>
              <a:t>воскресінню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604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spc="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АПОСТОЛИ ТА ПРОРОКИ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інших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поколіннях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вона не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була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виявлена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людським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синам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так, як ось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тепер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Духом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відкрита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святим апостолам і пророкам,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Ефесянам</a:t>
            </a:r>
            <a:r>
              <a:rPr lang="uk-UA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3:5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60450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Коли про них </a:t>
            </a:r>
            <a:r>
              <a:rPr lang="ru-RU" sz="2000" b="1" dirty="0" err="1"/>
              <a:t>згадують</a:t>
            </a:r>
            <a:r>
              <a:rPr lang="ru-RU" sz="2000" b="1" dirty="0"/>
              <a:t> разом, </a:t>
            </a:r>
            <a:r>
              <a:rPr lang="ru-RU" sz="2000" b="1" dirty="0" err="1"/>
              <a:t>апостоли</a:t>
            </a:r>
            <a:r>
              <a:rPr lang="ru-RU" sz="2000" b="1" dirty="0"/>
              <a:t> </a:t>
            </a:r>
            <a:r>
              <a:rPr lang="ru-RU" sz="2000" b="1" dirty="0" err="1"/>
              <a:t>згадуються</a:t>
            </a:r>
            <a:r>
              <a:rPr lang="ru-RU" sz="2000" b="1" dirty="0"/>
              <a:t> </a:t>
            </a:r>
            <a:r>
              <a:rPr lang="ru-RU" sz="2000" b="1" dirty="0" err="1"/>
              <a:t>раніше</a:t>
            </a:r>
            <a:r>
              <a:rPr lang="ru-RU" sz="2000" b="1" dirty="0"/>
              <a:t> за </a:t>
            </a:r>
            <a:r>
              <a:rPr lang="ru-RU" sz="2000" b="1" dirty="0" err="1"/>
              <a:t>пророків</a:t>
            </a:r>
            <a:r>
              <a:rPr lang="ru-RU" sz="2000" b="1" dirty="0"/>
              <a:t> (за </a:t>
            </a:r>
            <a:r>
              <a:rPr lang="ru-RU" sz="2000" b="1" dirty="0" err="1"/>
              <a:t>винятком</a:t>
            </a:r>
            <a:r>
              <a:rPr lang="ru-RU" sz="2000" b="1" dirty="0"/>
              <a:t> Луки 11:49). Петро </a:t>
            </a:r>
            <a:r>
              <a:rPr lang="ru-RU" sz="2000" b="1" dirty="0" err="1"/>
              <a:t>прирівнює</a:t>
            </a:r>
            <a:r>
              <a:rPr lang="ru-RU" sz="2000" b="1" dirty="0"/>
              <a:t> </a:t>
            </a:r>
            <a:r>
              <a:rPr lang="ru-RU" sz="2000" b="1" dirty="0" err="1"/>
              <a:t>апостолів</a:t>
            </a:r>
            <a:r>
              <a:rPr lang="ru-RU" sz="2000" b="1" dirty="0"/>
              <a:t> до </a:t>
            </a:r>
            <a:r>
              <a:rPr lang="ru-RU" sz="2000" b="1" dirty="0" err="1"/>
              <a:t>стародавніх</a:t>
            </a:r>
            <a:r>
              <a:rPr lang="ru-RU" sz="2000" b="1" dirty="0"/>
              <a:t> </a:t>
            </a:r>
            <a:r>
              <a:rPr lang="ru-RU" sz="2000" b="1" dirty="0" err="1"/>
              <a:t>пророків</a:t>
            </a:r>
            <a:r>
              <a:rPr lang="ru-RU" sz="2000" b="1" dirty="0"/>
              <a:t> (2 Пет.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Апостоли</a:t>
            </a:r>
            <a:r>
              <a:rPr lang="ru-RU" sz="2000" b="1" dirty="0"/>
              <a:t> та пророки Нового </a:t>
            </a:r>
            <a:r>
              <a:rPr lang="ru-RU" sz="2000" b="1" dirty="0" err="1"/>
              <a:t>Завіту</a:t>
            </a:r>
            <a:r>
              <a:rPr lang="ru-RU" sz="2000" b="1" dirty="0"/>
              <a:t> </a:t>
            </a:r>
            <a:r>
              <a:rPr lang="ru-RU" sz="2000" b="1" dirty="0" err="1"/>
              <a:t>мають</a:t>
            </a:r>
            <a:r>
              <a:rPr lang="ru-RU" sz="2000" b="1" dirty="0"/>
              <a:t> </a:t>
            </a:r>
            <a:r>
              <a:rPr lang="ru-RU" sz="2000" b="1" dirty="0" err="1"/>
              <a:t>спільні</a:t>
            </a:r>
            <a:r>
              <a:rPr lang="ru-RU" sz="2000" b="1" dirty="0"/>
              <a:t> </a:t>
            </a:r>
            <a:r>
              <a:rPr lang="ru-RU" sz="2000" b="1" dirty="0" err="1"/>
              <a:t>риси</a:t>
            </a:r>
            <a:r>
              <a:rPr lang="ru-RU" sz="2000" b="1" dirty="0"/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У Новому </a:t>
            </a:r>
            <a:r>
              <a:rPr lang="ru-RU" sz="2000" b="1" dirty="0" err="1"/>
              <a:t>Завіті</a:t>
            </a:r>
            <a:r>
              <a:rPr lang="ru-RU" sz="2000" b="1" dirty="0"/>
              <a:t> </a:t>
            </a:r>
            <a:r>
              <a:rPr lang="ru-RU" sz="2000" b="1" dirty="0" err="1"/>
              <a:t>згадуються</a:t>
            </a:r>
            <a:r>
              <a:rPr lang="ru-RU" sz="2000" b="1" dirty="0"/>
              <a:t> </a:t>
            </a:r>
            <a:r>
              <a:rPr lang="ru-RU" sz="2000" b="1" dirty="0" err="1"/>
              <a:t>різні</a:t>
            </a:r>
            <a:r>
              <a:rPr lang="ru-RU" sz="2000" b="1" dirty="0"/>
              <a:t> пророки, </a:t>
            </a:r>
            <a:r>
              <a:rPr lang="ru-RU" sz="2000" b="1" dirty="0" err="1"/>
              <a:t>деяких</a:t>
            </a:r>
            <a:r>
              <a:rPr lang="ru-RU" sz="2000" b="1" dirty="0"/>
              <a:t> </a:t>
            </a:r>
            <a:r>
              <a:rPr lang="ru-RU" sz="2000" b="1" dirty="0" err="1"/>
              <a:t>із</a:t>
            </a:r>
            <a:r>
              <a:rPr lang="ru-RU" sz="2000" b="1" dirty="0"/>
              <a:t> них — за </a:t>
            </a:r>
            <a:r>
              <a:rPr lang="ru-RU" sz="2000" b="1" dirty="0" err="1"/>
              <a:t>іменем</a:t>
            </a:r>
            <a:r>
              <a:rPr lang="ru-RU" sz="2000" b="1" dirty="0"/>
              <a:t>: Варнава (апостол), Симон, </a:t>
            </a:r>
            <a:r>
              <a:rPr lang="ru-RU" sz="2000" b="1" dirty="0" err="1"/>
              <a:t>Луцій</a:t>
            </a:r>
            <a:r>
              <a:rPr lang="ru-RU" sz="2000" b="1" dirty="0"/>
              <a:t>, </a:t>
            </a:r>
            <a:r>
              <a:rPr lang="ru-RU" sz="2000" b="1" dirty="0" err="1"/>
              <a:t>Манаїл</a:t>
            </a:r>
            <a:r>
              <a:rPr lang="ru-RU" sz="2000" b="1" dirty="0"/>
              <a:t>, Савл (апостол), </a:t>
            </a:r>
            <a:r>
              <a:rPr lang="ru-RU" sz="2000" b="1" dirty="0" err="1"/>
              <a:t>Юда</a:t>
            </a:r>
            <a:r>
              <a:rPr lang="ru-RU" sz="2000" b="1" dirty="0"/>
              <a:t>, Сила та Агав (</a:t>
            </a:r>
            <a:r>
              <a:rPr lang="ru-RU" sz="2000" b="1" dirty="0" err="1"/>
              <a:t>Ді</a:t>
            </a:r>
            <a:r>
              <a:rPr lang="ru-RU" sz="2000" b="1" dirty="0"/>
              <a:t>.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Саме Ісус доручив апостолам бути свідками воскресіння 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ru-RU" sz="2000" b="1" dirty="0">
                <a:solidFill>
                  <a:prstClr val="black"/>
                </a:solidFill>
              </a:rPr>
              <a:t>(Ді. 10:40-41).</a:t>
            </a:r>
          </a:p>
        </p:txBody>
      </p:sp>
    </p:spTree>
    <p:extLst>
      <p:ext uri="{BB962C8B-B14F-4D97-AF65-F5344CB8AC3E}">
        <p14:creationId xmlns:p14="http://schemas.microsoft.com/office/powerpoint/2010/main" val="323048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uk-UA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ПРОРОЧИЦІ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[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Філіп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євангеліст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] </a:t>
            </a:r>
            <a:r>
              <a:rPr lang="uk-UA" b="1" dirty="0">
                <a:solidFill>
                  <a:srgbClr val="7030A0"/>
                </a:solidFill>
                <a:latin typeface="Comic Sans MS" panose="030F0702030302020204" pitchFamily="66" charset="0"/>
              </a:rPr>
              <a:t>Він мав чотирьох дочок – дівчат, які пророкували.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uk-UA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(Дії 21:9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94767" y="1104900"/>
            <a:ext cx="4720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Єдина пророчиця, ім’я якої згадується в Новому Завіті, — це Анна, яка «розповідала про дитину [Ісуса] всім, хто чекав на спасіння в Єрусалимі» (</a:t>
            </a:r>
            <a:r>
              <a:rPr lang="uk-UA" sz="2000" b="1" dirty="0" err="1"/>
              <a:t>Лк</a:t>
            </a:r>
            <a:r>
              <a:rPr lang="uk-UA" sz="2000" b="1" dirty="0"/>
              <a:t>. 2:36–38).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249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97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7" y="5204241"/>
            <a:ext cx="38700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 err="1"/>
              <a:t>Йоіл</a:t>
            </a:r>
            <a:r>
              <a:rPr lang="uk-UA" sz="2000" b="1" dirty="0"/>
              <a:t> заздалегідь пророкував, що Святий Дух діятиме так, що сини, дочки, старі, молоді, раби та рабині будуть пророкувати (</a:t>
            </a:r>
            <a:r>
              <a:rPr lang="uk-UA" sz="2000" b="1" dirty="0" err="1"/>
              <a:t>Йоіл</a:t>
            </a:r>
            <a:r>
              <a:rPr lang="uk-UA" sz="2000" b="1" dirty="0"/>
              <a:t>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94767" y="3837795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Крім</a:t>
            </a:r>
            <a:r>
              <a:rPr lang="ru-RU" sz="2000" b="1" dirty="0"/>
              <a:t> того, </a:t>
            </a:r>
            <a:r>
              <a:rPr lang="ru-RU" sz="2000" b="1" dirty="0" err="1"/>
              <a:t>пророцтво</a:t>
            </a:r>
            <a:r>
              <a:rPr lang="ru-RU" sz="2000" b="1" dirty="0"/>
              <a:t> </a:t>
            </a:r>
            <a:r>
              <a:rPr lang="ru-RU" sz="2000" b="1" dirty="0" err="1"/>
              <a:t>згадується</a:t>
            </a:r>
            <a:r>
              <a:rPr lang="ru-RU" sz="2000" b="1" dirty="0"/>
              <a:t> як </a:t>
            </a:r>
            <a:r>
              <a:rPr lang="ru-RU" sz="2000" b="1" dirty="0" err="1"/>
              <a:t>звичайний</a:t>
            </a:r>
            <a:r>
              <a:rPr lang="ru-RU" sz="2000" b="1" dirty="0"/>
              <a:t> дар, </a:t>
            </a:r>
            <a:r>
              <a:rPr lang="ru-RU" sz="2000" b="1" dirty="0" err="1"/>
              <a:t>притаманний</a:t>
            </a:r>
            <a:r>
              <a:rPr lang="ru-RU" sz="2000" b="1" dirty="0"/>
              <a:t> як </a:t>
            </a:r>
            <a:r>
              <a:rPr lang="ru-RU" sz="2000" b="1" dirty="0" err="1"/>
              <a:t>жінкам</a:t>
            </a:r>
            <a:r>
              <a:rPr lang="ru-RU" sz="2000" b="1" dirty="0"/>
              <a:t>, так і </a:t>
            </a:r>
            <a:r>
              <a:rPr lang="ru-RU" sz="2000" b="1" dirty="0" err="1"/>
              <a:t>чоловікам</a:t>
            </a:r>
            <a:r>
              <a:rPr lang="ru-RU" sz="2000" b="1" dirty="0"/>
              <a:t> (1 Кор.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94767" y="2779124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Даром </a:t>
            </a:r>
            <a:r>
              <a:rPr lang="ru-RU" sz="2000" b="1" dirty="0" err="1">
                <a:solidFill>
                  <a:prstClr val="black"/>
                </a:solidFill>
              </a:rPr>
              <a:t>пророцтва</a:t>
            </a:r>
            <a:r>
              <a:rPr lang="ru-RU" sz="2000" b="1" dirty="0">
                <a:solidFill>
                  <a:prstClr val="black"/>
                </a:solidFill>
              </a:rPr>
              <a:t> були </a:t>
            </a:r>
            <a:r>
              <a:rPr lang="ru-RU" sz="2000" b="1" dirty="0" err="1">
                <a:solidFill>
                  <a:prstClr val="black"/>
                </a:solidFill>
              </a:rPr>
              <a:t>наділені</a:t>
            </a:r>
            <a:r>
              <a:rPr lang="ru-RU" sz="2000" b="1" dirty="0">
                <a:solidFill>
                  <a:prstClr val="black"/>
                </a:solidFill>
              </a:rPr>
              <a:t> також </a:t>
            </a:r>
            <a:r>
              <a:rPr lang="ru-RU" sz="2000" b="1" dirty="0" err="1">
                <a:solidFill>
                  <a:prstClr val="black"/>
                </a:solidFill>
              </a:rPr>
              <a:t>чотири</a:t>
            </a:r>
            <a:r>
              <a:rPr lang="ru-RU" sz="2000" b="1" dirty="0">
                <a:solidFill>
                  <a:prstClr val="black"/>
                </a:solidFill>
              </a:rPr>
              <a:t> дочки </a:t>
            </a:r>
            <a:r>
              <a:rPr lang="ru-RU" sz="2000" b="1" dirty="0" err="1">
                <a:solidFill>
                  <a:prstClr val="black"/>
                </a:solidFill>
              </a:rPr>
              <a:t>Філіпа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євангеліста</a:t>
            </a:r>
            <a:r>
              <a:rPr lang="ru-RU" sz="2000" b="1" dirty="0">
                <a:solidFill>
                  <a:prstClr val="black"/>
                </a:solidFill>
              </a:rPr>
              <a:t> (</a:t>
            </a:r>
            <a:r>
              <a:rPr lang="ru-RU" sz="2000" b="1" dirty="0" err="1">
                <a:solidFill>
                  <a:prstClr val="black"/>
                </a:solidFill>
              </a:rPr>
              <a:t>Ді</a:t>
            </a:r>
            <a:r>
              <a:rPr lang="ru-RU" sz="2000" b="1" dirty="0">
                <a:solidFill>
                  <a:prstClr val="black"/>
                </a:solidFill>
              </a:rPr>
              <a:t>. 21:8-9).</a:t>
            </a:r>
          </a:p>
        </p:txBody>
      </p:sp>
    </p:spTree>
    <p:extLst>
      <p:ext uri="{BB962C8B-B14F-4D97-AF65-F5344CB8AC3E}">
        <p14:creationId xmlns:p14="http://schemas.microsoft.com/office/powerpoint/2010/main" val="5389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uk-UA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СПІВРОБІТНИКИ ПАВЛА</a:t>
            </a:r>
            <a:endParaRPr lang="es-E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Це веління передаю тобі, сину Тимофію, згідно з пророцтвами, які раніше були дані про тебе, аби ти, згідно з ними, боровся доброю боротьбою,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1 Тимофія 1:18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Окрім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апостолів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пророків</a:t>
            </a:r>
            <a:r>
              <a:rPr lang="ru-RU" sz="2000" b="1" dirty="0">
                <a:solidFill>
                  <a:prstClr val="black"/>
                </a:solidFill>
              </a:rPr>
              <a:t> і </a:t>
            </a:r>
            <a:r>
              <a:rPr lang="ru-RU" sz="2000" b="1" dirty="0" err="1">
                <a:solidFill>
                  <a:prstClr val="black"/>
                </a:solidFill>
              </a:rPr>
              <a:t>пророчиць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згадуються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деякі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помічники</a:t>
            </a:r>
            <a:r>
              <a:rPr lang="ru-RU" sz="2000" b="1" dirty="0">
                <a:solidFill>
                  <a:prstClr val="black"/>
                </a:solidFill>
              </a:rPr>
              <a:t> Павла, </a:t>
            </a:r>
            <a:r>
              <a:rPr lang="ru-RU" sz="2000" b="1" dirty="0" err="1">
                <a:solidFill>
                  <a:prstClr val="black"/>
                </a:solidFill>
              </a:rPr>
              <a:t>які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подібно</a:t>
            </a:r>
            <a:r>
              <a:rPr lang="ru-RU" sz="2000" b="1" dirty="0">
                <a:solidFill>
                  <a:prstClr val="black"/>
                </a:solidFill>
              </a:rPr>
              <a:t> до Сили та </a:t>
            </a:r>
            <a:r>
              <a:rPr lang="ru-RU" sz="2000" b="1" dirty="0" err="1">
                <a:solidFill>
                  <a:prstClr val="black"/>
                </a:solidFill>
              </a:rPr>
              <a:t>Варнави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мали</a:t>
            </a:r>
            <a:r>
              <a:rPr lang="ru-RU" sz="2000" b="1" dirty="0">
                <a:solidFill>
                  <a:prstClr val="black"/>
                </a:solidFill>
              </a:rPr>
              <a:t> дар </a:t>
            </a:r>
            <a:r>
              <a:rPr lang="ru-RU" sz="2000" b="1" dirty="0" err="1">
                <a:solidFill>
                  <a:prstClr val="black"/>
                </a:solidFill>
              </a:rPr>
              <a:t>пророцтва</a:t>
            </a:r>
            <a:r>
              <a:rPr lang="ru-RU" sz="2000" b="1" dirty="0">
                <a:solidFill>
                  <a:prstClr val="black"/>
                </a:solidFill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095669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16877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595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0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/>
            <a:r>
              <a:rPr lang="uk-UA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</a:rPr>
              <a:t>ФАЛЬШИВІ ПРОРОКИ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6" y="713253"/>
            <a:ext cx="8753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Улюблені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не кожному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духові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вірте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але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випробовуйте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духів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чи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від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Бога вони,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адже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багато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лжепророків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з’явилося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світі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1-е послання Івана 4:1</a:t>
            </a:r>
            <a:r>
              <a:rPr lang="es-E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Ісус попередив, що з’являться фальшиві пророки, яких він назвав «хижими вовками» (</a:t>
            </a:r>
            <a:r>
              <a:rPr lang="uk-UA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Мт</a:t>
            </a:r>
            <a:r>
              <a:rPr lang="uk-UA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24:24; 7:15). Ці фальшиві пророки почали з’являтися вже в самій ранній церкві (1 Ів.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814226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Ми, віруючі, покликані перевіряти пророків і переконуватися, що всі їхні послання узгоджуються зі Святим Письмом і зосереджені на Христі.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144747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єдина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захист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фальшивих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пророків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(та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злих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сил,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ними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керують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—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одягнутися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обладунки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Бог нам дав (</a:t>
            </a:r>
            <a:r>
              <a:rPr lang="ru-RU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</a:t>
            </a:r>
            <a:r>
              <a:rPr lang="ru-RU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6:10–18).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483705"/>
            <a:ext cx="80526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Справжнє пророцтво відповідає Слову Божому, вказує на Христа та зміцнює Церкву, тоді як фальшиві пророки пропагують вчення, що сіють розбрат, та дбають лише про власні інтереси.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2" y="2460960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Павло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попередив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пресвітерів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Ефесу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них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з’являться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хижі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вовки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20:29).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Коринтянам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попередив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існування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фальшивих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апостолів</a:t>
            </a:r>
            <a:r>
              <a:rPr lang="ru-RU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(2 Кор. 11:13).</a:t>
            </a:r>
          </a:p>
        </p:txBody>
      </p:sp>
    </p:spTree>
    <p:extLst>
      <p:ext uri="{BB962C8B-B14F-4D97-AF65-F5344CB8AC3E}">
        <p14:creationId xmlns:p14="http://schemas.microsoft.com/office/powerpoint/2010/main" val="118541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“</a:t>
            </a:r>
            <a:r>
              <a:rPr lang="ru-RU" sz="2600" b="1" dirty="0" err="1">
                <a:latin typeface="Constantia" panose="02030602050306030303" pitchFamily="18" charset="0"/>
              </a:rPr>
              <a:t>Патріархи</a:t>
            </a:r>
            <a:r>
              <a:rPr lang="ru-RU" sz="2600" b="1" dirty="0">
                <a:latin typeface="Constantia" panose="02030602050306030303" pitchFamily="18" charset="0"/>
              </a:rPr>
              <a:t>, пророки та </a:t>
            </a:r>
            <a:r>
              <a:rPr lang="ru-RU" sz="2600" b="1" dirty="0" err="1">
                <a:latin typeface="Constantia" panose="02030602050306030303" pitchFamily="18" charset="0"/>
              </a:rPr>
              <a:t>апостоли</a:t>
            </a:r>
            <a:r>
              <a:rPr lang="ru-RU" sz="2600" b="1" dirty="0">
                <a:latin typeface="Constantia" panose="02030602050306030303" pitchFamily="18" charset="0"/>
              </a:rPr>
              <a:t> говорили </a:t>
            </a:r>
            <a:r>
              <a:rPr lang="ru-RU" sz="2600" b="1" dirty="0" err="1">
                <a:latin typeface="Constantia" panose="02030602050306030303" pitchFamily="18" charset="0"/>
              </a:rPr>
              <a:t>під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натхненням</a:t>
            </a:r>
            <a:r>
              <a:rPr lang="ru-RU" sz="2600" b="1" dirty="0">
                <a:latin typeface="Constantia" panose="02030602050306030303" pitchFamily="18" charset="0"/>
              </a:rPr>
              <a:t> Святого Духа і </a:t>
            </a:r>
            <a:r>
              <a:rPr lang="ru-RU" sz="2600" b="1" dirty="0" err="1">
                <a:latin typeface="Constantia" panose="02030602050306030303" pitchFamily="18" charset="0"/>
              </a:rPr>
              <a:t>чітко</a:t>
            </a:r>
            <a:r>
              <a:rPr lang="ru-RU" sz="2600" b="1" dirty="0">
                <a:latin typeface="Constantia" panose="02030602050306030303" pitchFamily="18" charset="0"/>
              </a:rPr>
              <a:t> заявляли, </a:t>
            </a:r>
            <a:r>
              <a:rPr lang="ru-RU" sz="2600" b="1" dirty="0" err="1">
                <a:latin typeface="Constantia" panose="02030602050306030303" pitchFamily="18" charset="0"/>
              </a:rPr>
              <a:t>що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говорять</a:t>
            </a:r>
            <a:r>
              <a:rPr lang="ru-RU" sz="2600" b="1" dirty="0">
                <a:latin typeface="Constantia" panose="02030602050306030303" pitchFamily="18" charset="0"/>
              </a:rPr>
              <a:t> не </a:t>
            </a:r>
            <a:r>
              <a:rPr lang="ru-RU" sz="2600" b="1" dirty="0" err="1">
                <a:latin typeface="Constantia" panose="02030602050306030303" pitchFamily="18" charset="0"/>
              </a:rPr>
              <a:t>власною</a:t>
            </a:r>
            <a:r>
              <a:rPr lang="ru-RU" sz="2600" b="1" dirty="0">
                <a:latin typeface="Constantia" panose="02030602050306030303" pitchFamily="18" charset="0"/>
              </a:rPr>
              <a:t> силою і не </a:t>
            </a:r>
            <a:r>
              <a:rPr lang="ru-RU" sz="2600" b="1" dirty="0" err="1">
                <a:latin typeface="Constantia" panose="02030602050306030303" pitchFamily="18" charset="0"/>
              </a:rPr>
              <a:t>від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свого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імені</a:t>
            </a:r>
            <a:r>
              <a:rPr lang="ru-RU" sz="2600" b="1" dirty="0">
                <a:latin typeface="Constantia" panose="02030602050306030303" pitchFamily="18" charset="0"/>
              </a:rPr>
              <a:t>. Вони не </a:t>
            </a:r>
            <a:r>
              <a:rPr lang="ru-RU" sz="2600" b="1" dirty="0" err="1">
                <a:latin typeface="Constantia" panose="02030602050306030303" pitchFamily="18" charset="0"/>
              </a:rPr>
              <a:t>бажали</a:t>
            </a:r>
            <a:r>
              <a:rPr lang="ru-RU" sz="2600" b="1" dirty="0"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latin typeface="Constantia" panose="02030602050306030303" pitchFamily="18" charset="0"/>
              </a:rPr>
              <a:t>щоб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їм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приписували</a:t>
            </a:r>
            <a:r>
              <a:rPr lang="ru-RU" sz="2600" b="1" dirty="0">
                <a:latin typeface="Constantia" panose="02030602050306030303" pitchFamily="18" charset="0"/>
              </a:rPr>
              <a:t> будь-яку заслугу, </a:t>
            </a:r>
            <a:r>
              <a:rPr lang="ru-RU" sz="2600" b="1" dirty="0" err="1">
                <a:latin typeface="Constantia" panose="02030602050306030303" pitchFamily="18" charset="0"/>
              </a:rPr>
              <a:t>аби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ніхто</a:t>
            </a:r>
            <a:r>
              <a:rPr lang="ru-RU" sz="2600" b="1" dirty="0">
                <a:latin typeface="Constantia" panose="02030602050306030303" pitchFamily="18" charset="0"/>
              </a:rPr>
              <a:t> не </a:t>
            </a:r>
            <a:r>
              <a:rPr lang="ru-RU" sz="2600" b="1" dirty="0" err="1">
                <a:latin typeface="Constantia" panose="02030602050306030303" pitchFamily="18" charset="0"/>
              </a:rPr>
              <a:t>вважав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їх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творцями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чогось</a:t>
            </a:r>
            <a:r>
              <a:rPr lang="ru-RU" sz="2600" b="1" dirty="0"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latin typeface="Constantia" panose="02030602050306030303" pitchFamily="18" charset="0"/>
              </a:rPr>
              <a:t>чим</a:t>
            </a:r>
            <a:r>
              <a:rPr lang="ru-RU" sz="2600" b="1" dirty="0">
                <a:latin typeface="Constantia" panose="02030602050306030303" pitchFamily="18" charset="0"/>
              </a:rPr>
              <a:t> вони могли б </a:t>
            </a:r>
            <a:r>
              <a:rPr lang="ru-RU" sz="2600" b="1" dirty="0" err="1">
                <a:latin typeface="Constantia" panose="02030602050306030303" pitchFamily="18" charset="0"/>
              </a:rPr>
              <a:t>пишатися</a:t>
            </a:r>
            <a:r>
              <a:rPr lang="ru-RU" sz="2600" b="1" dirty="0">
                <a:latin typeface="Constantia" panose="02030602050306030303" pitchFamily="18" charset="0"/>
              </a:rPr>
              <a:t>. Вони </a:t>
            </a:r>
            <a:r>
              <a:rPr lang="ru-RU" sz="2600" b="1" dirty="0" err="1">
                <a:latin typeface="Constantia" panose="02030602050306030303" pitchFamily="18" charset="0"/>
              </a:rPr>
              <a:t>ревно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дбали</a:t>
            </a:r>
            <a:r>
              <a:rPr lang="ru-RU" sz="2600" b="1" dirty="0">
                <a:latin typeface="Constantia" panose="02030602050306030303" pitchFamily="18" charset="0"/>
              </a:rPr>
              <a:t> про честь Бога, </a:t>
            </a:r>
            <a:r>
              <a:rPr lang="ru-RU" sz="2600" b="1" dirty="0" err="1">
                <a:latin typeface="Constantia" panose="02030602050306030303" pitchFamily="18" charset="0"/>
              </a:rPr>
              <a:t>якому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належить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уся</a:t>
            </a:r>
            <a:r>
              <a:rPr lang="ru-RU" sz="2600" b="1" dirty="0">
                <a:latin typeface="Constantia" panose="02030602050306030303" pitchFamily="18" charset="0"/>
              </a:rPr>
              <a:t> хвала. Вони заявляли, </a:t>
            </a:r>
            <a:r>
              <a:rPr lang="ru-RU" sz="2600" b="1" dirty="0" err="1">
                <a:latin typeface="Constantia" panose="02030602050306030303" pitchFamily="18" charset="0"/>
              </a:rPr>
              <a:t>що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їхні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здібності</a:t>
            </a:r>
            <a:r>
              <a:rPr lang="ru-RU" sz="2600" b="1" dirty="0">
                <a:latin typeface="Constantia" panose="02030602050306030303" pitchFamily="18" charset="0"/>
              </a:rPr>
              <a:t> та </a:t>
            </a:r>
            <a:r>
              <a:rPr lang="ru-RU" sz="2600" b="1" dirty="0" err="1">
                <a:latin typeface="Constantia" panose="02030602050306030303" pitchFamily="18" charset="0"/>
              </a:rPr>
              <a:t>послання</a:t>
            </a:r>
            <a:r>
              <a:rPr lang="ru-RU" sz="2600" b="1" dirty="0"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latin typeface="Constantia" panose="02030602050306030303" pitchFamily="18" charset="0"/>
              </a:rPr>
              <a:t>які</a:t>
            </a:r>
            <a:r>
              <a:rPr lang="ru-RU" sz="2600" b="1" dirty="0">
                <a:latin typeface="Constantia" panose="02030602050306030303" pitchFamily="18" charset="0"/>
              </a:rPr>
              <a:t> вони принесли, були </a:t>
            </a:r>
            <a:r>
              <a:rPr lang="ru-RU" sz="2600" b="1" dirty="0" err="1">
                <a:latin typeface="Constantia" panose="02030602050306030303" pitchFamily="18" charset="0"/>
              </a:rPr>
              <a:t>дані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їм</a:t>
            </a:r>
            <a:r>
              <a:rPr lang="ru-RU" sz="2600" b="1" dirty="0">
                <a:latin typeface="Constantia" panose="02030602050306030303" pitchFamily="18" charset="0"/>
              </a:rPr>
              <a:t> як </a:t>
            </a:r>
            <a:r>
              <a:rPr lang="ru-RU" sz="2600" b="1" dirty="0" err="1">
                <a:latin typeface="Constantia" panose="02030602050306030303" pitchFamily="18" charset="0"/>
              </a:rPr>
              <a:t>представникам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Божої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сили</a:t>
            </a:r>
            <a:r>
              <a:rPr lang="ru-RU" sz="2600" b="1" dirty="0">
                <a:latin typeface="Constantia" panose="02030602050306030303" pitchFamily="18" charset="0"/>
              </a:rPr>
              <a:t>. Бог </a:t>
            </a:r>
            <a:r>
              <a:rPr lang="ru-RU" sz="2600" b="1" dirty="0" err="1">
                <a:latin typeface="Constantia" panose="02030602050306030303" pitchFamily="18" charset="0"/>
              </a:rPr>
              <a:t>був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їхньою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владою</a:t>
            </a:r>
            <a:r>
              <a:rPr lang="ru-RU" sz="2600" b="1" dirty="0">
                <a:latin typeface="Constantia" panose="02030602050306030303" pitchFamily="18" charset="0"/>
              </a:rPr>
              <a:t> та достатком.</a:t>
            </a:r>
            <a:r>
              <a:rPr lang="es-ES" sz="26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5678759" y="6009306"/>
            <a:ext cx="4256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E. G. W. (</a:t>
            </a:r>
            <a:r>
              <a:rPr lang="ru-RU" sz="1600" b="1" dirty="0"/>
              <a:t>Бути </a:t>
            </a:r>
            <a:r>
              <a:rPr lang="ru-RU" sz="1600" b="1" dirty="0" err="1"/>
              <a:t>подібним</a:t>
            </a:r>
            <a:r>
              <a:rPr lang="ru-RU" sz="1600" b="1" dirty="0"/>
              <a:t> до </a:t>
            </a:r>
            <a:r>
              <a:rPr lang="ru-RU" sz="1600" b="1" dirty="0" err="1"/>
              <a:t>Ісуса</a:t>
            </a:r>
            <a:r>
              <a:rPr lang="ru-RU" sz="1600" b="1" dirty="0"/>
              <a:t>, 30 липня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10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-95002" y="1350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ДОДАТОК</a:t>
            </a:r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: </a:t>
            </a:r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КЛЮЧОВІ ЕЛЕМЕНТИ СЛУЖІННЯ ЕЛЛЕН Г. ВАЙТ</a:t>
            </a:r>
            <a:endParaRPr lang="es-E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Служіння</a:t>
            </a:r>
            <a:r>
              <a:rPr lang="ru-RU" sz="2000" b="1" dirty="0"/>
              <a:t> </a:t>
            </a:r>
            <a:r>
              <a:rPr lang="ru-RU" sz="2000" b="1" dirty="0" err="1"/>
              <a:t>Еллен</a:t>
            </a:r>
            <a:r>
              <a:rPr lang="ru-RU" sz="2000" b="1" dirty="0"/>
              <a:t> Г. Уайт мало два </a:t>
            </a:r>
            <a:r>
              <a:rPr lang="ru-RU" sz="2000" b="1" dirty="0" err="1"/>
              <a:t>основні</a:t>
            </a:r>
            <a:r>
              <a:rPr lang="ru-RU" sz="2000" b="1" dirty="0"/>
              <a:t> напрямки: </a:t>
            </a:r>
            <a:r>
              <a:rPr lang="ru-RU" sz="2000" b="1" dirty="0" err="1"/>
              <a:t>приводити</a:t>
            </a:r>
            <a:r>
              <a:rPr lang="ru-RU" sz="2000" b="1" dirty="0"/>
              <a:t> людей до </a:t>
            </a:r>
            <a:r>
              <a:rPr lang="ru-RU" sz="2000" b="1" dirty="0" err="1"/>
              <a:t>Ісуса</a:t>
            </a:r>
            <a:r>
              <a:rPr lang="ru-RU" sz="2000" b="1" dirty="0"/>
              <a:t> та </a:t>
            </a:r>
            <a:r>
              <a:rPr lang="ru-RU" sz="2000" b="1" dirty="0" err="1"/>
              <a:t>спрямовувати</a:t>
            </a:r>
            <a:r>
              <a:rPr lang="ru-RU" sz="2000" b="1" dirty="0"/>
              <a:t> </a:t>
            </a:r>
            <a:r>
              <a:rPr lang="ru-RU" sz="2000" b="1" dirty="0" err="1"/>
              <a:t>їхню</a:t>
            </a:r>
            <a:r>
              <a:rPr lang="ru-RU" sz="2000" b="1" dirty="0"/>
              <a:t> </a:t>
            </a:r>
            <a:r>
              <a:rPr lang="ru-RU" sz="2000" b="1" dirty="0" err="1"/>
              <a:t>увагу</a:t>
            </a:r>
            <a:r>
              <a:rPr lang="ru-RU" sz="2000" b="1" dirty="0"/>
              <a:t> на </a:t>
            </a:r>
            <a:r>
              <a:rPr lang="ru-RU" sz="2000" b="1" dirty="0" err="1"/>
              <a:t>Біблію</a:t>
            </a:r>
            <a:r>
              <a:rPr lang="es-ES" sz="2000" b="1" dirty="0"/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369874"/>
            <a:ext cx="6257925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5C3C4C"/>
                </a:solidFill>
              </a:rPr>
              <a:t>ДРУГИЙ НАПРЯМОК: БІБЛІЯ</a:t>
            </a:r>
          </a:p>
          <a:p>
            <a:r>
              <a:rPr lang="uk-UA" sz="2000" b="1" dirty="0" err="1"/>
              <a:t>Елен</a:t>
            </a:r>
            <a:r>
              <a:rPr lang="uk-UA" sz="2000" b="1" dirty="0"/>
              <a:t> ніколи не претендувала на те, щоб її твори мали більшу цінність, ніж Біблія, а завжди закликала перевіряти їх у світлі Біблії. Як посланниця Господа, вона вважала себе «меншим світлом», яке веде людей до «більшого світла» — Біблії </a:t>
            </a:r>
            <a:r>
              <a:rPr lang="es-ES" sz="1600" b="1" dirty="0"/>
              <a:t>(</a:t>
            </a:r>
            <a:r>
              <a:rPr lang="ru-RU" sz="1600" b="1" dirty="0" err="1"/>
              <a:t>Вибрані</a:t>
            </a:r>
            <a:r>
              <a:rPr lang="ru-RU" sz="1600" b="1" dirty="0"/>
              <a:t> </a:t>
            </a:r>
            <a:r>
              <a:rPr lang="ru-RU" sz="1600" b="1" dirty="0" err="1"/>
              <a:t>послання</a:t>
            </a:r>
            <a:r>
              <a:rPr lang="ru-RU" sz="1600" b="1" dirty="0"/>
              <a:t>, т. 3, с. 34</a:t>
            </a:r>
            <a:r>
              <a:rPr lang="es-ES" sz="1600" b="1" dirty="0"/>
              <a:t>)</a:t>
            </a:r>
            <a:r>
              <a:rPr lang="es-ES" sz="2000" b="1" dirty="0"/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336041" y="1404202"/>
            <a:ext cx="82616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1F6D99"/>
                </a:solidFill>
              </a:rPr>
              <a:t>ПЕРШИЙ НАПРЯМОК: ІСУС</a:t>
            </a:r>
          </a:p>
          <a:p>
            <a:r>
              <a:rPr lang="ru-RU" sz="2000" b="1" dirty="0" err="1"/>
              <a:t>Після</a:t>
            </a:r>
            <a:r>
              <a:rPr lang="ru-RU" sz="2000" b="1" dirty="0"/>
              <a:t> </a:t>
            </a:r>
            <a:r>
              <a:rPr lang="ru-RU" sz="2000" b="1" dirty="0" err="1"/>
              <a:t>з’їзду</a:t>
            </a:r>
            <a:r>
              <a:rPr lang="ru-RU" sz="2000" b="1" dirty="0"/>
              <a:t> 1888 року, коли </a:t>
            </a:r>
            <a:r>
              <a:rPr lang="ru-RU" sz="2000" b="1" dirty="0" err="1"/>
              <a:t>її</a:t>
            </a:r>
            <a:r>
              <a:rPr lang="ru-RU" sz="2000" b="1" dirty="0"/>
              <a:t> запитали про теми,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обговорювалися</a:t>
            </a:r>
            <a:r>
              <a:rPr lang="ru-RU" sz="2000" b="1" dirty="0"/>
              <a:t>, вона </a:t>
            </a:r>
            <a:r>
              <a:rPr lang="ru-RU" sz="2000" b="1" dirty="0" err="1"/>
              <a:t>відповіла</a:t>
            </a:r>
            <a:r>
              <a:rPr lang="ru-RU" sz="2000" b="1" dirty="0"/>
              <a:t>: «</a:t>
            </a:r>
            <a:r>
              <a:rPr lang="ru-RU" sz="2000" b="1" dirty="0" err="1"/>
              <a:t>Останні</a:t>
            </a:r>
            <a:r>
              <a:rPr lang="ru-RU" sz="2000" b="1" dirty="0"/>
              <a:t> 45 </a:t>
            </a:r>
            <a:r>
              <a:rPr lang="ru-RU" sz="2000" b="1" dirty="0" err="1"/>
              <a:t>років</a:t>
            </a:r>
            <a:r>
              <a:rPr lang="ru-RU" sz="2000" b="1" dirty="0"/>
              <a:t> я </a:t>
            </a:r>
            <a:r>
              <a:rPr lang="ru-RU" sz="2000" b="1" dirty="0" err="1"/>
              <a:t>розповідаю</a:t>
            </a:r>
            <a:r>
              <a:rPr lang="ru-RU" sz="2000" b="1" dirty="0"/>
              <a:t> про </a:t>
            </a:r>
            <a:r>
              <a:rPr lang="ru-RU" sz="2000" b="1" dirty="0" err="1"/>
              <a:t>неповторну</a:t>
            </a:r>
            <a:r>
              <a:rPr lang="ru-RU" sz="2000" b="1" dirty="0"/>
              <a:t> </a:t>
            </a:r>
            <a:r>
              <a:rPr lang="ru-RU" sz="2000" b="1" dirty="0" err="1"/>
              <a:t>чарівність</a:t>
            </a:r>
            <a:r>
              <a:rPr lang="ru-RU" sz="2000" b="1" dirty="0"/>
              <a:t> Христа» </a:t>
            </a:r>
            <a:r>
              <a:rPr lang="es-ES" sz="1600" b="1" dirty="0"/>
              <a:t>(</a:t>
            </a:r>
            <a:r>
              <a:rPr lang="ru-RU" sz="1600" b="1" dirty="0"/>
              <a:t>«</a:t>
            </a:r>
            <a:r>
              <a:rPr lang="ru-RU" sz="1600" b="1" dirty="0" err="1"/>
              <a:t>Проповіді</a:t>
            </a:r>
            <a:r>
              <a:rPr lang="ru-RU" sz="1600" b="1" dirty="0"/>
              <a:t> та </a:t>
            </a:r>
            <a:r>
              <a:rPr lang="ru-RU" sz="1600" b="1" dirty="0" err="1"/>
              <a:t>бесіди</a:t>
            </a:r>
            <a:r>
              <a:rPr lang="ru-RU" sz="1600" b="1" dirty="0"/>
              <a:t>», т. 1, с. 116).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55398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1414</Words>
  <Application>Microsoft Office PowerPoint</Application>
  <PresentationFormat>Panorámica</PresentationFormat>
  <Paragraphs>78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Arial</vt:lpstr>
      <vt:lpstr>Comic Sans MS</vt:lpstr>
      <vt:lpstr>Constantia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79</cp:revision>
  <dcterms:created xsi:type="dcterms:W3CDTF">2026-09-28T14:13:38Z</dcterms:created>
  <dcterms:modified xsi:type="dcterms:W3CDTF">2026-10-12T06:47:08Z</dcterms:modified>
</cp:coreProperties>
</file>