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23"/>
    <a:srgbClr val="6A5238"/>
    <a:srgbClr val="72361A"/>
    <a:srgbClr val="FFFAD4"/>
    <a:srgbClr val="FDF6A2"/>
    <a:srgbClr val="F4DCAC"/>
    <a:srgbClr val="725536"/>
    <a:srgbClr val="8A6842"/>
    <a:srgbClr val="A57D4F"/>
    <a:srgbClr val="EEF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D4CD6-1F3B-8502-D896-DC3AE8920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164831-8A2F-3F93-AEF9-F8E02BAB3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0DA21A-46D9-18CE-5959-102424A3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B766FB-8C06-F9F0-1AE4-56F9718F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4C699-18F4-808B-8BB7-8CF3FA0B3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25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01476-4004-D5A8-1511-CDA01E0A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DC663F-0104-19E0-B192-A2D8C49B6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848E19-9994-1A13-9FAF-B29E16B3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AAD14-19C2-AF1C-4099-7A5EAD20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6304B-39E9-1143-2C3E-E1B2A10F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2727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103BC7B-FEC0-FC5B-52E8-1997368D81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82ACB5-F9EB-AE7D-4FF9-143407316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589F9C-46C0-5E77-599E-7437FE5F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4511A5-D9FB-AA88-9794-93BA52A9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C18FF7-742A-FB32-28EE-5D4DBC91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058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5DB7-A943-99A8-3923-11506A55C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A6F186-FAD3-6F29-66BA-2D88AF54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897A7-A164-377A-021C-8A3468A3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55EA1-AF0E-E8FC-93FA-1981410C7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DBE132-3CFE-4939-F8B9-86F239B3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0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82D607-BE55-DB32-D2D2-E00BA341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DB960-B3EC-8FC5-17CF-E9398986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F8D580-654B-975B-46D6-66586B88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A898C-8E64-79AD-D6FF-66311975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158491-5D86-C1C5-8913-D27ABADB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46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950101-366C-EC97-D136-19F7F0EB3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0BEC31-675D-8111-B406-FB4A28F7C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FCAA30-8DAB-3478-919F-5D5E17AB2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EE7660-4A5D-8295-49D8-948C10AC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EC1CE3C-9C83-24AA-6994-7679CE44D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5BB2CA-A213-CC71-2C39-60D6CE1C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7889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26DE9-213D-89AA-A526-5A20F3C8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B36E6A-FD46-7A82-202B-D0324BA14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EB56C2-632F-2E14-9DF9-88A18ECE7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84027A6-6C60-6306-985E-031379334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867ABC-E540-0A46-4FFA-26A05F72D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1DFABA3-FFAE-4032-E0D4-4DC18A7F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C3744A-46CF-87F8-D181-81F3ABD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E004905-32C6-EC24-4394-E1B09F07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11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69C8-36F8-BA8A-D1C4-5F7810A9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81B7BD-AAEB-6F27-E3AF-E35D4FC0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092C51-CF27-37A1-92AD-5601F9932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9ADD54-ABCA-6D73-9920-96BA712C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ECA377-C25E-D09D-EE1C-1B06F30D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5679926-94E8-FA67-9B39-03F6834C7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486CC9-697B-0194-BB0A-C143A0AA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8CC607-703A-4EC1-333A-98D94BA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78F2F-0639-62B1-36D8-E120003C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2E877E-0FA1-E2F0-1685-DEA4ED926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E04787-6672-74D3-DB99-6BAA6FA7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F2A63-5480-FA25-88D0-F9B906B6D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6DC4F7-734F-1326-4E66-8815AF81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6907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F9307-BB53-E927-6BA6-274EB633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1737C21-51EC-34A0-D339-321B2D5B0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54E7E5-4152-9C9F-36C7-62AF74423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51225B0-E0C4-B057-68BA-1C6FE7D09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E52CB0-23A1-34E4-74C2-6B5E4120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0DBC43-36A5-2E76-2673-6D9AD2BB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2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F9C2CCC-B09C-3D18-FA9B-83C216CD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568D5D-0468-06D1-3D32-6EFD023BF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5AC3EA-6176-0042-BAB7-5077EFAF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057FF9-8B9C-473F-918D-2A10E69BC4BD}" type="datetimeFigureOut">
              <a:rPr lang="es-ES" smtClean="0"/>
              <a:t>29/06/2026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AE9D4C-17FD-9998-0774-A73D367AE8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E17E-993D-6F2B-861E-E970FD9AA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08B9C2-8BC7-4B1B-BF5E-F269DBC37FA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16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2DA6E-89B6-DE23-5F7A-1FAA7683D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1941DBD-AFBD-9984-3EFB-0CAC59B29D61}"/>
              </a:ext>
            </a:extLst>
          </p:cNvPr>
          <p:cNvSpPr txBox="1"/>
          <p:nvPr/>
        </p:nvSpPr>
        <p:spPr>
          <a:xfrm>
            <a:off x="0" y="132159"/>
            <a:ext cx="277177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видінні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вночі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Господь сказав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Павлові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бійся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але говори і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мовчи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Я з тобою, і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ніхто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не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накинеться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тебе,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щоби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заподіяти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тобі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зло, тому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що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маю в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цьому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місті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багато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людей!</a:t>
            </a: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»</a:t>
            </a:r>
            <a:b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</a:b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Дії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18:9-10)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52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17E224-E838-2D01-4AAA-13635A87757E}"/>
              </a:ext>
            </a:extLst>
          </p:cNvPr>
          <p:cNvSpPr txBox="1"/>
          <p:nvPr/>
        </p:nvSpPr>
        <p:spPr>
          <a:xfrm>
            <a:off x="2609850" y="0"/>
            <a:ext cx="7239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В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усьому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нас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тіснять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але ми не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пригноблені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 ми в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скрутних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обставинах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але не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впадаємо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розпач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нас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переслідують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але ми не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залишені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 нас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принижують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але ми не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вигублені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;</a:t>
            </a:r>
          </a:p>
          <a:p>
            <a:pPr algn="ctr"/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ми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завжди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носимо в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тілі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мертвість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щоб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життя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Ісуса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проявилося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нашому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тілі</a:t>
            </a:r>
            <a:r>
              <a:rPr lang="ru-RU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»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(2 </a:t>
            </a:r>
            <a:r>
              <a:rPr lang="uk-UA" sz="1400" b="1" dirty="0" err="1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Коринтян</a:t>
            </a:r>
            <a:r>
              <a:rPr lang="es-ES" sz="1400" b="1" dirty="0">
                <a:effectLst>
                  <a:glow rad="101600">
                    <a:srgbClr val="EEF1F5"/>
                  </a:glow>
                </a:effectLst>
                <a:latin typeface="Comic Sans MS" panose="030F0702030302020204" pitchFamily="66" charset="0"/>
              </a:rPr>
              <a:t> 4:8–10)</a:t>
            </a:r>
          </a:p>
        </p:txBody>
      </p:sp>
    </p:spTree>
    <p:extLst>
      <p:ext uri="{BB962C8B-B14F-4D97-AF65-F5344CB8AC3E}">
        <p14:creationId xmlns:p14="http://schemas.microsoft.com/office/powerpoint/2010/main" val="609340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471D0F-F1EC-2BF7-E03B-FCF0A4B65FA9}"/>
              </a:ext>
            </a:extLst>
          </p:cNvPr>
          <p:cNvSpPr txBox="1"/>
          <p:nvPr/>
        </p:nvSpPr>
        <p:spPr>
          <a:xfrm>
            <a:off x="6734174" y="128111"/>
            <a:ext cx="54578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знаєте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благодать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нашого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Господа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Ісуса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Христа,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будучи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багатим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заради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вас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став убогим,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аби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збагатилися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Його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зубожінням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 </a:t>
            </a:r>
            <a:b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uk-UA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8:9)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4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3EF38F6-F56D-52F5-A0DB-C1FF53AC92C3}"/>
              </a:ext>
            </a:extLst>
          </p:cNvPr>
          <p:cNvSpPr txBox="1"/>
          <p:nvPr/>
        </p:nvSpPr>
        <p:spPr>
          <a:xfrm>
            <a:off x="0" y="88379"/>
            <a:ext cx="6660682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38100" h="38100"/>
              <a:contourClr>
                <a:srgbClr val="F4DCAC"/>
              </a:contourClr>
            </a:sp3d>
          </a:bodyPr>
          <a:lstStyle/>
          <a:p>
            <a:pPr algn="ctr"/>
            <a:r>
              <a:rPr lang="es-ES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зброя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нашої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боротьби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тілесна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сильна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завдяки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Богові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щоби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знищити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твердині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ми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руйнуємо</a:t>
            </a:r>
            <a:r>
              <a:rPr lang="ru-RU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задуми</a:t>
            </a:r>
            <a:r>
              <a:rPr lang="es-ES" sz="32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 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</a:t>
            </a:r>
            <a:r>
              <a:rPr lang="uk-UA" sz="2400" b="1" dirty="0" err="1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es-ES" sz="2400" b="1" dirty="0">
                <a:ln w="12700">
                  <a:noFill/>
                  <a:prstDash val="solid"/>
                </a:ln>
                <a:solidFill>
                  <a:srgbClr val="7255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3200" b="1" dirty="0">
              <a:ln w="12700">
                <a:noFill/>
                <a:prstDash val="solid"/>
              </a:ln>
              <a:solidFill>
                <a:srgbClr val="7255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9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790B8F-E32F-5A80-1EBB-F800D776FE5B}"/>
              </a:ext>
            </a:extLst>
          </p:cNvPr>
          <p:cNvSpPr txBox="1"/>
          <p:nvPr/>
        </p:nvSpPr>
        <p:spPr>
          <a:xfrm>
            <a:off x="9570518" y="98660"/>
            <a:ext cx="2466976" cy="3293209"/>
          </a:xfrm>
          <a:prstGeom prst="rect">
            <a:avLst/>
          </a:prstGeom>
          <a:solidFill>
            <a:srgbClr val="FFFAD4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Благодать Господа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Ісуса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Христа,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любов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Бога і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спільність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Святого Духа – з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усіма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вами.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(2 </a:t>
            </a:r>
            <a:r>
              <a:rPr lang="uk-UA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13:13)</a:t>
            </a:r>
            <a:endParaRPr lang="es-ES" sz="24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7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FE40E-3C93-50CD-0ED4-A6D5A0B22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63D7E-722B-EF41-B8F9-F373E098AEC1}"/>
              </a:ext>
            </a:extLst>
          </p:cNvPr>
          <p:cNvSpPr txBox="1"/>
          <p:nvPr/>
        </p:nvSpPr>
        <p:spPr>
          <a:xfrm>
            <a:off x="0" y="119360"/>
            <a:ext cx="57054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Тому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що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слово про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хрест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є безумством для тих,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хто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гине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а для нас,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які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спасаємося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це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– </a:t>
            </a:r>
            <a:r>
              <a:rPr lang="ru-RU" sz="2400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Божа</a:t>
            </a:r>
            <a:r>
              <a:rPr lang="ru-RU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сила.</a:t>
            </a:r>
            <a:r>
              <a:rPr lang="es-ES" sz="2400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» 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uk-UA" b="1" dirty="0" err="1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Коринтян</a:t>
            </a:r>
            <a:r>
              <a:rPr lang="es-ES" b="1" dirty="0">
                <a:solidFill>
                  <a:srgbClr val="FCE996"/>
                </a:solidFill>
                <a:effectLst>
                  <a:glow rad="127000">
                    <a:srgbClr val="030303"/>
                  </a:glow>
                </a:effectLst>
                <a:latin typeface="Comic Sans MS" panose="030F0702030302020204" pitchFamily="66" charset="0"/>
              </a:rPr>
              <a:t> 1:18)</a:t>
            </a:r>
            <a:endParaRPr lang="es-ES" sz="2400" b="1" dirty="0">
              <a:solidFill>
                <a:srgbClr val="FCE996"/>
              </a:solidFill>
              <a:effectLst>
                <a:glow rad="127000">
                  <a:srgbClr val="030303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4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26F8CE-6015-F7B9-9C35-00B603FF4F64}"/>
              </a:ext>
            </a:extLst>
          </p:cNvPr>
          <p:cNvSpPr txBox="1"/>
          <p:nvPr/>
        </p:nvSpPr>
        <p:spPr>
          <a:xfrm>
            <a:off x="0" y="1381125"/>
            <a:ext cx="12192000" cy="1015663"/>
          </a:xfrm>
          <a:prstGeom prst="rect">
            <a:avLst/>
          </a:prstGeom>
          <a:solidFill>
            <a:srgbClr val="FFF0D6">
              <a:alpha val="73000"/>
            </a:srgb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«</a:t>
            </a:r>
            <a:r>
              <a:rPr lang="uk-UA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Благаю вас, брати, Ім’ям Господа нашого Ісуса Христа, щоб ви всі говорили те саме, щоб не було між вами поділу, але щоб ви були поєднані однаковим розумінням і однією думкою.</a:t>
            </a:r>
            <a:r>
              <a:rPr lang="es-ES" sz="2000" b="1" dirty="0">
                <a:solidFill>
                  <a:srgbClr val="993423"/>
                </a:solidFill>
                <a:latin typeface="Comic Sans MS" panose="030F0702030302020204" pitchFamily="66" charset="0"/>
              </a:rPr>
              <a:t>»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(1 </a:t>
            </a:r>
            <a:r>
              <a:rPr lang="uk-UA" sz="1600" b="1" dirty="0" err="1">
                <a:solidFill>
                  <a:srgbClr val="993423"/>
                </a:solidFill>
                <a:latin typeface="Comic Sans MS" panose="030F0702030302020204" pitchFamily="66" charset="0"/>
              </a:rPr>
              <a:t>Коринтян</a:t>
            </a:r>
            <a:r>
              <a:rPr lang="uk-UA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993423"/>
                </a:solidFill>
                <a:latin typeface="Comic Sans MS" panose="030F0702030302020204" pitchFamily="66" charset="0"/>
              </a:rPr>
              <a:t>1:10)</a:t>
            </a:r>
            <a:endParaRPr lang="es-ES" sz="2000" b="1" dirty="0">
              <a:solidFill>
                <a:srgbClr val="99342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91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8D5930-7586-E8C7-9DF2-A74333F52825}"/>
              </a:ext>
            </a:extLst>
          </p:cNvPr>
          <p:cNvSpPr txBox="1"/>
          <p:nvPr/>
        </p:nvSpPr>
        <p:spPr>
          <a:xfrm>
            <a:off x="8171847" y="98262"/>
            <a:ext cx="3936734" cy="4801314"/>
          </a:xfrm>
          <a:prstGeom prst="rect">
            <a:avLst/>
          </a:prstGeom>
          <a:solidFill>
            <a:srgbClr val="FFF3D0"/>
          </a:solidFill>
          <a:effectLst>
            <a:innerShdw blurRad="114300">
              <a:schemeClr val="accent3">
                <a:lumMod val="75000"/>
              </a:schemeClr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Хіба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знаєте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ваші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тіла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храм Святого Духа,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є у вас і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Якого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маєте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Бога, і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не належите самим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собі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викуплені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ціну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Тому прославляйте Бога у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вашому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тілі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[та у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вашому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дусі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належать </a:t>
            </a:r>
            <a:r>
              <a:rPr lang="ru-RU" sz="2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Богові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].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uk-U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6:19-20)</a:t>
            </a:r>
            <a:endParaRPr lang="es-ES" sz="2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2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555332"/>
            <a:ext cx="2954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Отже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їсте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, коли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п’єте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щось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інше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робите, все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робіть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 на славу </a:t>
            </a:r>
            <a:r>
              <a:rPr lang="ru-RU" sz="2400" b="1" dirty="0" err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Божу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rPr>
              <a:t>»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188204"/>
            <a:ext cx="271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s-ES" sz="1800" dirty="0"/>
              <a:t>(1 </a:t>
            </a:r>
            <a:r>
              <a:rPr lang="uk-UA" sz="1800" dirty="0" err="1"/>
              <a:t>Коринтян</a:t>
            </a:r>
            <a:r>
              <a:rPr lang="es-ES" sz="1800" dirty="0"/>
              <a:t> 10:31)</a:t>
            </a: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3295348" y="0"/>
            <a:ext cx="3753854" cy="184665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Дбайте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про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любов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прагніть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до духовного, особливо,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щоби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пророкувати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2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</a:t>
            </a:r>
            <a:r>
              <a:rPr lang="uk-U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Коринтян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14:1)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14077E-B506-26F7-438C-B8D8211A6044}"/>
              </a:ext>
            </a:extLst>
          </p:cNvPr>
          <p:cNvSpPr txBox="1"/>
          <p:nvPr/>
        </p:nvSpPr>
        <p:spPr>
          <a:xfrm>
            <a:off x="0" y="114300"/>
            <a:ext cx="12192000" cy="646331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«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Тепер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залишаються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ці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три: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віра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надія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любов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; та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найбільша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з них – </a:t>
            </a:r>
            <a:r>
              <a:rPr lang="ru-RU" sz="20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любов</a:t>
            </a:r>
            <a:r>
              <a:rPr lang="ru-RU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» 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(1 </a:t>
            </a:r>
            <a:r>
              <a:rPr lang="uk-UA" sz="1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Коринтян</a:t>
            </a:r>
            <a:r>
              <a:rPr lang="es-E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13:13)</a:t>
            </a:r>
            <a:endParaRPr lang="es-E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3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6CFBBE-2B04-42C2-E13D-D8027ADA8D07}"/>
              </a:ext>
            </a:extLst>
          </p:cNvPr>
          <p:cNvSpPr txBox="1"/>
          <p:nvPr/>
        </p:nvSpPr>
        <p:spPr>
          <a:xfrm>
            <a:off x="0" y="17445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«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А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якщо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Христос не воскрес,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тоді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марна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й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проповідь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наша,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марна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й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віра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ваша.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[...]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Якщо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ж Христос не воскрес,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тоді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віра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ваша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марна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: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ви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все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ще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у </a:t>
            </a:r>
            <a:r>
              <a:rPr lang="ru-RU" sz="2400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гріхах</a:t>
            </a:r>
            <a:r>
              <a:rPr lang="ru-RU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ваших.</a:t>
            </a:r>
            <a:r>
              <a:rPr lang="es-ES" sz="2400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» 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(1 </a:t>
            </a:r>
            <a:r>
              <a:rPr lang="uk-UA" b="1" dirty="0" err="1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Коринтян</a:t>
            </a:r>
            <a:r>
              <a:rPr lang="es-ES" b="1" dirty="0">
                <a:solidFill>
                  <a:schemeClr val="bg1"/>
                </a:solidFill>
                <a:effectLst>
                  <a:glow rad="165100">
                    <a:srgbClr val="4296B4"/>
                  </a:glow>
                </a:effectLst>
                <a:latin typeface="Comic Sans MS" panose="030F0702030302020204" pitchFamily="66" charset="0"/>
              </a:rPr>
              <a:t> 15:14, 17)</a:t>
            </a:r>
            <a:endParaRPr lang="es-ES" sz="2400" b="1" dirty="0">
              <a:solidFill>
                <a:schemeClr val="bg1"/>
              </a:solidFill>
              <a:effectLst>
                <a:glow rad="165100">
                  <a:srgbClr val="4296B4"/>
                </a:glo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604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066D0C-3C24-2847-9B95-FA6F89A8A62A}"/>
              </a:ext>
            </a:extLst>
          </p:cNvPr>
          <p:cNvSpPr txBox="1"/>
          <p:nvPr/>
        </p:nvSpPr>
        <p:spPr>
          <a:xfrm>
            <a:off x="104775" y="118586"/>
            <a:ext cx="31718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 великим сумом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болем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серця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писав я вам,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обливаючись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слізьми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не для того,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щоби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засмутити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вас, але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знали про ту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надмірну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любов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яку маю до вас.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 </a:t>
            </a:r>
            <a:b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Коринтян</a:t>
            </a:r>
            <a:r>
              <a:rPr lang="uk-U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2:4)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1600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489</Words>
  <Application>Microsoft Office PowerPoint</Application>
  <PresentationFormat>Panorámica</PresentationFormat>
  <Paragraphs>21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45</cp:revision>
  <dcterms:created xsi:type="dcterms:W3CDTF">2026-05-16T18:56:31Z</dcterms:created>
  <dcterms:modified xsi:type="dcterms:W3CDTF">2026-06-29T05:44:21Z</dcterms:modified>
</cp:coreProperties>
</file>