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Jameel Noori Nastaleeq" panose="02000503000000000004" pitchFamily="2" charset="-78"/>
      <p:regular r:id="rId22"/>
      <p: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2" autoAdjust="0"/>
    <p:restoredTop sz="94660"/>
  </p:normalViewPr>
  <p:slideViewPr>
    <p:cSldViewPr snapToGrid="0">
      <p:cViewPr varScale="1">
        <p:scale>
          <a:sx n="101" d="100"/>
          <a:sy n="101" d="100"/>
        </p:scale>
        <p:origin x="36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ہاپی، دریائے نیل کا دیوتا</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 سورج کا دیوتا</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ہیکٹ، مینڈکوں کا دیوتا</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pPr rtl="1"/>
          <a:r>
            <a:rPr lang="ur-PK" sz="4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گیب، زمین دیوتا</a:t>
          </a:r>
          <a:endParaRPr lang="es-E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pPr rtl="1"/>
          <a:r>
            <a:rPr lang="en-US" sz="2800" b="1" dirty="0" err="1">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Uatchit</a:t>
          </a:r>
          <a:r>
            <a:rPr lang="en-U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دلدل کی دیوی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خنم، تخلق کا دیوتا</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pPr rtl="1"/>
          <a:r>
            <a:rPr lang="en-U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Sekhmet</a:t>
          </a:r>
          <a:endPar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rtl="1"/>
          <a:r>
            <a:rPr lang="en-U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شفا کی دیوی</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pPr rtl="1"/>
          <a:r>
            <a:rPr lang="ur-PK" sz="32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نٹ، آسمان کی دیوی</a:t>
          </a:r>
          <a:endParaRPr lang="es-E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pPr rtl="1"/>
          <a:r>
            <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Seth,</a:t>
          </a:r>
          <a:endPar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طوفانوں کا دیوتا</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pPr rtl="1"/>
          <a:r>
            <a:rPr lang="ur-PK" sz="32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نیپر، اناج کا دیوتا</a:t>
          </a:r>
          <a:endParaRPr lang="es-E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ہاپی، دریائے نیل کا دیوتا</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 سورج کا دیوتا</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ہیکٹ، مینڈکوں کا دیوتا</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rtl="1">
            <a:lnSpc>
              <a:spcPct val="90000"/>
            </a:lnSpc>
            <a:spcBef>
              <a:spcPct val="0"/>
            </a:spcBef>
            <a:spcAft>
              <a:spcPct val="35000"/>
            </a:spcAft>
            <a:buNone/>
          </a:pPr>
          <a:r>
            <a:rPr lang="ur-PK" sz="4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گیب، زمین دیوتا</a:t>
          </a:r>
          <a:endParaRPr lang="es-E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rtl="1">
            <a:lnSpc>
              <a:spcPct val="90000"/>
            </a:lnSpc>
            <a:spcBef>
              <a:spcPct val="0"/>
            </a:spcBef>
            <a:spcAft>
              <a:spcPct val="35000"/>
            </a:spcAft>
            <a:buNone/>
          </a:pPr>
          <a:r>
            <a:rPr lang="en-US" sz="2800" b="1" kern="1200" dirty="0" err="1">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Uatchit</a:t>
          </a:r>
          <a:r>
            <a:rPr lang="en-US"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دلدل کی دیوی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خنم، تخلق کا دیوتا</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rtl="1">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Sekhmet</a:t>
          </a:r>
          <a:endPar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0" lvl="0" indent="0" algn="ctr" defTabSz="1244600" rtl="1">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شفا کی دیوی</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نٹ، آسمان کی دیوی</a:t>
          </a:r>
          <a:endParaRPr lang="es-E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rtl="1">
            <a:lnSpc>
              <a:spcPct val="90000"/>
            </a:lnSpc>
            <a:spcBef>
              <a:spcPct val="0"/>
            </a:spcBef>
            <a:spcAft>
              <a:spcPct val="35000"/>
            </a:spcAft>
            <a:buNone/>
          </a:pPr>
          <a:r>
            <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Seth,</a:t>
          </a:r>
          <a:endPar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طوفانوں کا دیوتا</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نیپر، اناج کا دیوتا</a:t>
          </a:r>
          <a:endParaRPr lang="es-E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20/07/2025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B3F07-6A77-47EE-9E29-7A3E18A48FFE}" type="slidenum">
              <a:rPr lang="es-ES" smtClean="0"/>
              <a:t>8</a:t>
            </a:fld>
            <a:endParaRPr lang="es-ES"/>
          </a:p>
        </p:txBody>
      </p:sp>
    </p:spTree>
    <p:extLst>
      <p:ext uri="{BB962C8B-B14F-4D97-AF65-F5344CB8AC3E}">
        <p14:creationId xmlns:p14="http://schemas.microsoft.com/office/powerpoint/2010/main" val="389841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20/07/2025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20/07/2025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20/07/2025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5.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45113" y="-238126"/>
            <a:ext cx="2618281"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rtl="1"/>
            <a:r>
              <a:rPr lang="ur-PK" sz="9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rPr>
              <a:t>آفات</a:t>
            </a:r>
            <a:endParaRPr lang="en" sz="9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461665"/>
          </a:xfrm>
          <a:prstGeom prst="rect">
            <a:avLst/>
          </a:prstGeom>
          <a:noFill/>
        </p:spPr>
        <p:txBody>
          <a:bodyPr wrap="square" rtlCol="0">
            <a:spAutoFit/>
          </a:bodyPr>
          <a:lstStyle/>
          <a:p>
            <a:pPr algn="ctr" rtl="1"/>
            <a:r>
              <a:rPr lang="ur-PK" sz="2400" b="1" dirty="0">
                <a:solidFill>
                  <a:schemeClr val="accent5">
                    <a:lumMod val="50000"/>
                  </a:schemeClr>
                </a:solidFill>
                <a:latin typeface="Jameel Noori Nastaleeq" panose="02000503000000020004" pitchFamily="2" charset="-78"/>
                <a:cs typeface="Jameel Noori Nastaleeq" panose="02000503000000020004" pitchFamily="2" charset="-78"/>
              </a:rPr>
              <a:t>سبق 4                                                                                                                             جولائی 19 تا 25</a:t>
            </a:r>
            <a:endParaRPr lang="en" sz="24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428709" y="208135"/>
            <a:ext cx="7407062" cy="954107"/>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r" rtl="1"/>
            <a:r>
              <a:rPr lang="ur-PK" sz="2800" b="1" dirty="0">
                <a:solidFill>
                  <a:srgbClr val="438E67"/>
                </a:solidFill>
                <a:latin typeface="Jameel Noori Nastaleeq" panose="02000503000000020004" pitchFamily="2" charset="-78"/>
                <a:cs typeface="Jameel Noori Nastaleeq" panose="02000503000000020004" pitchFamily="2" charset="-78"/>
              </a:rPr>
              <a:t>"اور خُداوند نے موسیٰ سے فرمایا کہ ہارون سے کہہ اپنی لاٹھی لے کر اپنا ہاتھ دریاؤں اور نہروں اور جھیلوں پربڑھا اور مینڈکوں کو ملک مصر پر چڑھا لا" (خروج 5:8)۔  </a:t>
            </a:r>
            <a:endParaRPr lang="es-ES" sz="2800" b="1" dirty="0">
              <a:solidFill>
                <a:srgbClr val="438E67"/>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8069344" y="300469"/>
            <a:ext cx="4066095" cy="769441"/>
          </a:xfrm>
          <a:prstGeom prst="rect">
            <a:avLst/>
          </a:prstGeom>
          <a:noFill/>
        </p:spPr>
        <p:txBody>
          <a:bodyPr wrap="square" rtlCol="0">
            <a:spAutoFit/>
          </a:bodyPr>
          <a:lstStyle/>
          <a:p>
            <a:pPr algn="r" rtl="1"/>
            <a:r>
              <a:rPr lang="ur-PK"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دوسری آفت (ہلکی):مینڈک</a:t>
            </a:r>
            <a:endPar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3200" b="1" i="0" u="none" strike="noStrike" kern="1200" cap="none" spc="0" normalizeH="0" baseline="0" noProof="0" dirty="0">
                <a:ln>
                  <a:noFill/>
                </a:ln>
                <a:solidFill>
                  <a:srgbClr val="438E67"/>
                </a:solidFill>
                <a:effectLst/>
                <a:uLnTx/>
                <a:uFillTx/>
                <a:latin typeface="Jameel Noori Nastaleeq" panose="02000503000000020004" pitchFamily="2" charset="-78"/>
                <a:cs typeface="Jameel Noori Nastaleeq" panose="02000503000000020004" pitchFamily="2" charset="-78"/>
              </a:rPr>
              <a:t>خروج 8: 1۔15</a:t>
            </a:r>
            <a:endParaRPr kumimoji="0" lang="en" sz="3200" b="1" i="0" u="none" strike="noStrike" kern="1200" cap="none" spc="0" normalizeH="0" baseline="0" noProof="0" dirty="0">
              <a:ln>
                <a:noFill/>
              </a:ln>
              <a:solidFill>
                <a:srgbClr val="438E67"/>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114845652"/>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560900"/>
            <a:ext cx="3681413"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جادو</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گروں نے اس آفت کی بھی نقل کی لیکن اسے روکنے میں ناکام رہے۔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54339" y="99780"/>
            <a:ext cx="7251434" cy="1077218"/>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rtl="1"/>
            <a:r>
              <a:rPr lang="ur-PK" sz="3200" b="1" dirty="0">
                <a:solidFill>
                  <a:srgbClr val="8E7144"/>
                </a:solidFill>
                <a:latin typeface="Jameel Noori Nastaleeq" panose="02000503000000020004" pitchFamily="2" charset="-78"/>
                <a:cs typeface="Jameel Noori Nastaleeq" panose="02000503000000020004" pitchFamily="2" charset="-78"/>
              </a:rPr>
              <a:t>"تب خُداوند نے موسیٰ سے کہا ہارون سے کہہ اپنی لاٹھی بڑھا کر زمین کی گرد کو مار تاکہ وہ تمام ملک مصر میں جوُئیں بن جائے" (خروج 16:8)۔ </a:t>
            </a:r>
            <a:endParaRPr lang="es-ES" sz="3200" b="1" dirty="0">
              <a:solidFill>
                <a:srgbClr val="8E7144"/>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7857327" y="253668"/>
            <a:ext cx="3962399" cy="769441"/>
          </a:xfrm>
          <a:prstGeom prst="rect">
            <a:avLst/>
          </a:prstGeom>
          <a:noFill/>
        </p:spPr>
        <p:txBody>
          <a:bodyPr wrap="square" rtlCol="0">
            <a:spAutoFit/>
          </a:bodyPr>
          <a:lstStyle/>
          <a:p>
            <a:pPr algn="r" rtl="1"/>
            <a:r>
              <a:rPr lang="ur-PK"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تیسری آفت (ہلکی): جوئیں</a:t>
            </a:r>
            <a:endPar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F5882452-A1BB-CDFF-EBB7-E4DF8F2B3A6E}"/>
              </a:ext>
            </a:extLst>
          </p:cNvPr>
          <p:cNvSpPr txBox="1"/>
          <p:nvPr/>
        </p:nvSpPr>
        <p:spPr>
          <a:xfrm>
            <a:off x="308928" y="4312118"/>
            <a:ext cx="3681413" cy="523220"/>
          </a:xfrm>
          <a:prstGeom prst="rect">
            <a:avLst/>
          </a:prstGeom>
          <a:noFill/>
        </p:spPr>
        <p:txBody>
          <a:bodyPr wrap="square">
            <a:spAutoFit/>
          </a:bodyPr>
          <a:lstStyle/>
          <a:p>
            <a:pPr marL="0" marR="0" lvl="0" indent="0"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8E7144"/>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8E7144"/>
                </a:solidFill>
                <a:effectLst/>
                <a:uLnTx/>
                <a:uFillTx/>
                <a:latin typeface="Jameel Noori Nastaleeq" panose="02000503000000020004" pitchFamily="2" charset="-78"/>
                <a:cs typeface="Jameel Noori Nastaleeq" panose="02000503000000020004" pitchFamily="2" charset="-78"/>
              </a:rPr>
              <a:t> 8: 16۔19</a:t>
            </a:r>
            <a:endParaRPr kumimoji="0" lang="en" sz="2800" b="1" i="0" u="none" strike="noStrike" kern="1200" cap="none" spc="0" normalizeH="0" baseline="0" noProof="0" dirty="0">
              <a:ln>
                <a:noFill/>
              </a:ln>
              <a:solidFill>
                <a:srgbClr val="8E7144"/>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2204604150"/>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121908" y="4860029"/>
            <a:ext cx="4055455" cy="169277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زمین کی مٹی سے زندگی پیدا کرنا (پیدائش 24:1)۔ آفات" کے بارے میں اب کوئی شک نہیں ہونا چاہئے: "یہ خُدا کا کام ہے" (خروج 19:8) ۔اور جادوگر بالآخر خاموش ہو گئے۔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righ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222663" y="105828"/>
            <a:ext cx="7237380" cy="1384995"/>
          </a:xfrm>
          <a:prstGeom prst="rect">
            <a:avLst/>
          </a:prstGeom>
          <a:noFill/>
        </p:spPr>
        <p:txBody>
          <a:bodyPr wrap="square">
            <a:spAutoFit/>
          </a:bodyPr>
          <a:lstStyle/>
          <a:p>
            <a:pPr algn="r" rtl="1"/>
            <a:r>
              <a:rPr lang="ur-PK" sz="2800" b="1" dirty="0">
                <a:solidFill>
                  <a:schemeClr val="bg1"/>
                </a:solidFill>
                <a:effectLst>
                  <a:glow rad="127000">
                    <a:srgbClr val="F6691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"چنانچہ خُداوند نے ایسا ہی کیا اور فرعون کے گھر اور اُس کے نوکروں کے گھروں اور سارے ملک مصر میں مچھروں کے غول کے غول بھر گئے اور ان مچھروں کے غولوں کے سبب سے ملک کا ناس ہو گیا" (خروج 24:8)۔ </a:t>
            </a:r>
            <a:endParaRPr lang="es-ES" sz="2800" b="1" dirty="0">
              <a:solidFill>
                <a:schemeClr val="bg1"/>
              </a:solidFill>
              <a:effectLst>
                <a:glow rad="127000">
                  <a:srgbClr val="F6691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8069345" y="343746"/>
            <a:ext cx="4122655" cy="769441"/>
          </a:xfrm>
          <a:prstGeom prst="rect">
            <a:avLst/>
          </a:prstGeom>
          <a:noFill/>
        </p:spPr>
        <p:txBody>
          <a:bodyPr wrap="square" rtlCol="0">
            <a:spAutoFit/>
          </a:bodyPr>
          <a:lstStyle/>
          <a:p>
            <a:pPr algn="r" rtl="1"/>
            <a:r>
              <a:rPr lang="ur-PK" sz="4400" b="1" dirty="0">
                <a:ln w="22225">
                  <a:solidFill>
                    <a:schemeClr val="accent2"/>
                  </a:solidFill>
                  <a:prstDash val="solid"/>
                </a:ln>
                <a:solidFill>
                  <a:schemeClr val="accent2">
                    <a:lumMod val="40000"/>
                    <a:lumOff val="60000"/>
                  </a:schemeClr>
                </a:solidFill>
                <a:latin typeface="Jameel Noori Nastaleeq" panose="02000503000000020004" pitchFamily="2" charset="-78"/>
                <a:cs typeface="Jameel Noori Nastaleeq" panose="02000503000000020004" pitchFamily="2" charset="-78"/>
              </a:rPr>
              <a:t>چوتھی آفت (سنگین): مچھر</a:t>
            </a:r>
            <a:endParaRPr lang="en" sz="4400" b="1" dirty="0">
              <a:ln w="22225">
                <a:solidFill>
                  <a:schemeClr val="accent2"/>
                </a:solidFill>
                <a:prstDash val="solid"/>
              </a:ln>
              <a:solidFill>
                <a:schemeClr val="accent2">
                  <a:lumMod val="40000"/>
                  <a:lumOff val="60000"/>
                </a:schemeClr>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221013"/>
            <a:ext cx="4456798" cy="523220"/>
          </a:xfrm>
          <a:prstGeom prst="rect">
            <a:avLst/>
          </a:prstGeom>
          <a:noFill/>
        </p:spPr>
        <p:txBody>
          <a:bodyPr wrap="square">
            <a:spAutoFit/>
            <a:scene3d>
              <a:camera prst="orthographicFront"/>
              <a:lightRig rig="threePt" dir="t"/>
            </a:scene3d>
            <a:sp3d extrusionH="57150">
              <a:bevelT w="38100" h="38100"/>
            </a:sp3d>
          </a:bodyPr>
          <a:lstStyle/>
          <a:p>
            <a:pPr marL="0" marR="0" lvl="0" indent="0"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F88B47"/>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F88B47"/>
                </a:solidFill>
                <a:effectLst/>
                <a:uLnTx/>
                <a:uFillTx/>
                <a:latin typeface="Jameel Noori Nastaleeq" panose="02000503000000020004" pitchFamily="2" charset="-78"/>
                <a:cs typeface="Jameel Noori Nastaleeq" panose="02000503000000020004" pitchFamily="2" charset="-78"/>
              </a:rPr>
              <a:t> 8: 20۔32</a:t>
            </a:r>
            <a:endParaRPr kumimoji="0" lang="en" sz="2800" b="1" i="0" u="none" strike="noStrike" kern="1200" cap="none" spc="0" normalizeH="0" baseline="0" noProof="0" dirty="0">
              <a:ln>
                <a:noFill/>
              </a:ln>
              <a:solidFill>
                <a:srgbClr val="F88B47"/>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3338503935"/>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4909261"/>
            <a:ext cx="4833085" cy="1384995"/>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پہلی بار اسرائیلی</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آفت سے محفوط رہے۔اس نے فرعون کو مذاکرات پر مجبور کر دیا، لیکن وہ بالآخر اپنے وعدے کو برقرار رکھنے میں ناکام رہا۔ </a:t>
            </a:r>
            <a:endPar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222663" y="269824"/>
            <a:ext cx="7934963" cy="954107"/>
          </a:xfrm>
          <a:prstGeom prst="rect">
            <a:avLst/>
          </a:prstGeom>
          <a:noFill/>
        </p:spPr>
        <p:txBody>
          <a:bodyPr wrap="square">
            <a:spAutoFit/>
          </a:bodyPr>
          <a:lstStyle/>
          <a:p>
            <a:pPr algn="ctr" rtl="1"/>
            <a:r>
              <a:rPr lang="ur-PK" sz="2800" b="1" dirty="0">
                <a:solidFill>
                  <a:schemeClr val="bg1"/>
                </a:solidFill>
                <a:effectLst>
                  <a:glow rad="127000">
                    <a:srgbClr val="12AA6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"تو دیکھ خُدوند کا ہاتھ تیرے چوپایوں پر جو کھیتوں میں ہیں یعنی گھرڑوں گدھوں اُونٹوں گائے بیلوں اور بھیڑ بکریوں پر ایسا پڑے گا کہ اُن میں بڑی بھاری مری پھیل جائے گی" (خروج 3:9)۔ </a:t>
            </a:r>
            <a:endParaRPr lang="es-ES" sz="2800" b="1" dirty="0">
              <a:solidFill>
                <a:schemeClr val="bg1"/>
              </a:solidFill>
              <a:effectLst>
                <a:glow rad="127000">
                  <a:srgbClr val="12AA6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8625525" y="113124"/>
            <a:ext cx="3566473" cy="1446550"/>
          </a:xfrm>
          <a:prstGeom prst="rect">
            <a:avLst/>
          </a:prstGeom>
          <a:noFill/>
        </p:spPr>
        <p:txBody>
          <a:bodyPr wrap="square" rtlCol="0">
            <a:spAutoFit/>
          </a:bodyPr>
          <a:lstStyle/>
          <a:p>
            <a:pPr algn="ctr" rtl="1"/>
            <a:r>
              <a:rPr lang="ur-PK" sz="4400" b="1" dirty="0">
                <a:ln w="22225">
                  <a:solidFill>
                    <a:schemeClr val="accent5">
                      <a:lumMod val="75000"/>
                    </a:schemeClr>
                  </a:solidFill>
                  <a:prstDash val="solid"/>
                </a:ln>
                <a:solidFill>
                  <a:schemeClr val="accent5">
                    <a:lumMod val="40000"/>
                    <a:lumOff val="60000"/>
                  </a:schemeClr>
                </a:solidFill>
                <a:latin typeface="Jameel Noori Nastaleeq" panose="02000503000000020004" pitchFamily="2" charset="-78"/>
                <a:cs typeface="Jameel Noori Nastaleeq" panose="02000503000000020004" pitchFamily="2" charset="-78"/>
              </a:rPr>
              <a:t>پانچواں آفت (سنگین): مویشیوں کی موت </a:t>
            </a:r>
            <a:endParaRPr lang="en" sz="4400" b="1" dirty="0">
              <a:ln w="22225">
                <a:solidFill>
                  <a:schemeClr val="accent5">
                    <a:lumMod val="75000"/>
                  </a:schemeClr>
                </a:solidFill>
                <a:prstDash val="solid"/>
              </a:ln>
              <a:solidFill>
                <a:schemeClr val="accent5">
                  <a:lumMod val="40000"/>
                  <a:lumOff val="60000"/>
                </a:schemeClr>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52322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lang="ur-PK" sz="2800" b="1" dirty="0">
                <a:solidFill>
                  <a:srgbClr val="12AA6C"/>
                </a:solidFill>
                <a:latin typeface="Jameel Noori Nastaleeq" panose="02000503000000020004" pitchFamily="2" charset="-78"/>
                <a:cs typeface="Jameel Noori Nastaleeq" panose="02000503000000020004" pitchFamily="2" charset="-78"/>
              </a:rPr>
              <a:t>خروج 9: 1۔7</a:t>
            </a:r>
            <a:endParaRPr kumimoji="0" lang="en" sz="2800" b="1" i="0" u="none" strike="noStrike" kern="1200" cap="none" spc="0" normalizeH="0" baseline="0" noProof="0" dirty="0">
              <a:ln>
                <a:noFill/>
              </a:ln>
              <a:solidFill>
                <a:srgbClr val="12AA6C"/>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4156601869"/>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500995"/>
            <a:ext cx="4456798" cy="89255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بہت سے دیوتاؤں کے سر جانورروں</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کے ہوتے تھے۔ </a:t>
            </a:r>
            <a:r>
              <a:rPr lang="ur-PK" sz="2600" b="1" dirty="0">
                <a:solidFill>
                  <a:prstClr val="black"/>
                </a:solidFill>
                <a:latin typeface="Jameel Noori Nastaleeq" panose="02000503000000020004" pitchFamily="2" charset="-78"/>
                <a:cs typeface="Jameel Noori Nastaleeq" panose="02000503000000020004" pitchFamily="2" charset="-78"/>
              </a:rPr>
              <a:t>لہذا اس آفت نے ان میں بہت سے دیوتاؤں کو ذلیل کر دیا۔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0" y="231649"/>
            <a:ext cx="8012784" cy="954107"/>
          </a:xfrm>
          <a:prstGeom prst="rect">
            <a:avLst/>
          </a:prstGeom>
          <a:noFill/>
        </p:spPr>
        <p:txBody>
          <a:bodyPr wrap="square">
            <a:spAutoFit/>
          </a:bodyPr>
          <a:lstStyle/>
          <a:p>
            <a:pPr algn="r" rtl="1"/>
            <a:r>
              <a:rPr lang="ur-PK" sz="2800" b="1" dirty="0">
                <a:solidFill>
                  <a:schemeClr val="bg1"/>
                </a:solidFill>
                <a:effectLst>
                  <a:glow rad="127000">
                    <a:srgbClr val="8443E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 وہ بھٹی کے راکھ لے کر فرعون کے آگے جا کھڑے ہوئے اور موسیٰ نے اسے آسمان کی  طرف اُڑ دیا اوروہ آدمیوں اور جانوروں کے جسم پر پھوڑے اور پھپھولے بن گئی" (خروج 10:9)</a:t>
            </a:r>
            <a:endParaRPr lang="es-ES" sz="2800" b="1" dirty="0">
              <a:solidFill>
                <a:schemeClr val="bg1"/>
              </a:solidFill>
              <a:effectLst>
                <a:glow rad="127000">
                  <a:srgbClr val="8443E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8352149" y="102730"/>
            <a:ext cx="3839851" cy="1446550"/>
          </a:xfrm>
          <a:prstGeom prst="rect">
            <a:avLst/>
          </a:prstGeom>
          <a:noFill/>
        </p:spPr>
        <p:txBody>
          <a:bodyPr wrap="square" rtlCol="0">
            <a:spAutoFit/>
          </a:bodyPr>
          <a:lstStyle/>
          <a:p>
            <a:pPr algn="ctr" rtl="1"/>
            <a:r>
              <a:rPr lang="ur-PK" sz="4400" b="1" dirty="0">
                <a:ln w="22225">
                  <a:solidFill>
                    <a:schemeClr val="accent6">
                      <a:lumMod val="50000"/>
                    </a:schemeClr>
                  </a:solidFill>
                  <a:prstDash val="solid"/>
                </a:ln>
                <a:solidFill>
                  <a:schemeClr val="accent6">
                    <a:lumMod val="40000"/>
                    <a:lumOff val="60000"/>
                  </a:schemeClr>
                </a:solidFill>
                <a:latin typeface="Jameel Noori Nastaleeq" panose="02000503000000020004" pitchFamily="2" charset="-78"/>
                <a:cs typeface="Jameel Noori Nastaleeq" panose="02000503000000020004" pitchFamily="2" charset="-78"/>
              </a:rPr>
              <a:t>چھٹی آفت (سنگین): پھوڑے اور پھپھولے</a:t>
            </a:r>
            <a:endParaRPr lang="en" sz="4400" b="1" dirty="0">
              <a:ln w="22225">
                <a:solidFill>
                  <a:schemeClr val="accent6">
                    <a:lumMod val="50000"/>
                  </a:schemeClr>
                </a:solidFill>
                <a:prstDash val="solid"/>
              </a:ln>
              <a:solidFill>
                <a:schemeClr val="accent6">
                  <a:lumMod val="40000"/>
                  <a:lumOff val="60000"/>
                </a:schemeClr>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3C9531C6-7866-BE3C-B213-3CBDC6E70D4E}"/>
              </a:ext>
            </a:extLst>
          </p:cNvPr>
          <p:cNvSpPr txBox="1"/>
          <p:nvPr/>
        </p:nvSpPr>
        <p:spPr>
          <a:xfrm>
            <a:off x="7437850" y="4244548"/>
            <a:ext cx="1889483" cy="523220"/>
          </a:xfrm>
          <a:prstGeom prst="rect">
            <a:avLst/>
          </a:prstGeom>
          <a:noFill/>
        </p:spPr>
        <p:txBody>
          <a:bodyPr wrap="square">
            <a:spAutoFit/>
            <a:scene3d>
              <a:camera prst="orthographicFront"/>
              <a:lightRig rig="threePt" dir="t"/>
            </a:scene3d>
            <a:sp3d extrusionH="57150">
              <a:bevelT w="38100" h="38100"/>
            </a:sp3d>
          </a:bodyPr>
          <a:lstStyle/>
          <a:p>
            <a:pPr marL="0" marR="0" lvl="0" indent="0"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8443EC"/>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8443EC"/>
                </a:solidFill>
                <a:effectLst/>
                <a:uLnTx/>
                <a:uFillTx/>
                <a:latin typeface="Jameel Noori Nastaleeq" panose="02000503000000020004" pitchFamily="2" charset="-78"/>
                <a:cs typeface="Jameel Noori Nastaleeq" panose="02000503000000020004" pitchFamily="2" charset="-78"/>
              </a:rPr>
              <a:t> 9: 8۔12</a:t>
            </a:r>
            <a:endParaRPr kumimoji="0" lang="en" sz="2800" b="1" i="0" u="none" strike="noStrike" kern="1200" cap="none" spc="0" normalizeH="0" baseline="0" noProof="0" dirty="0">
              <a:ln>
                <a:noFill/>
              </a:ln>
              <a:solidFill>
                <a:srgbClr val="8443EC"/>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564201382"/>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323497" y="4810526"/>
            <a:ext cx="5729334" cy="169277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جادوگرر</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بھی خود کو شفا یاب نہیں کر سکے (خروج 11:9)۔فرعون کو آفت کے منبع کے بارے میں کوئی شک نہیں تھا۔ لیکن اُس نے  </a:t>
            </a:r>
            <a:r>
              <a:rPr lang="ur-PK" sz="2600" b="1" noProof="0" dirty="0">
                <a:solidFill>
                  <a:prstClr val="black"/>
                </a:solidFill>
                <a:latin typeface="Jameel Noori Nastaleeq" panose="02000503000000020004" pitchFamily="2" charset="-78"/>
                <a:cs typeface="Jameel Noori Nastaleeq" panose="02000503000000020004" pitchFamily="2" charset="-78"/>
              </a:rPr>
              <a:t>فیصلہ کیا کہ وہ خُدا کے سامنے نہیں جھکے گا، اور خُدا نے اسے اپنی بغاوت کا پھل کاٹنے کی اجازت دی (خروج 12:9)۔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266357" y="252860"/>
            <a:ext cx="6577503" cy="954107"/>
          </a:xfrm>
          <a:prstGeom prst="rect">
            <a:avLst/>
          </a:prstGeom>
          <a:noFill/>
        </p:spPr>
        <p:txBody>
          <a:bodyPr wrap="square">
            <a:spAutoFit/>
          </a:bodyPr>
          <a:lstStyle/>
          <a:p>
            <a:pPr algn="r" rtl="1"/>
            <a:r>
              <a:rPr lang="ur-PK" sz="2800" b="1" dirty="0">
                <a:solidFill>
                  <a:srgbClr val="F6F3F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"دیکھ میں کل اسی وقت ایسے ایسے بڑے بڑے اولے برساؤں گا جو مصر میں جب سے اُس کی بنیاد ڈالی گئی آج تک نہیں پڑے" (خروج 18:9)۔ </a:t>
            </a:r>
            <a:endParaRPr lang="es-ES" sz="2800" b="1" dirty="0">
              <a:solidFill>
                <a:srgbClr val="F6F3F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7608439" y="345192"/>
            <a:ext cx="4499727"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rtl="1"/>
            <a:r>
              <a:rPr lang="ur-PK" sz="4400" b="1" dirty="0">
                <a:ln/>
                <a:solidFill>
                  <a:schemeClr val="accent4"/>
                </a:solidFill>
                <a:latin typeface="Jameel Noori Nastaleeq" panose="02000503000000020004" pitchFamily="2" charset="-78"/>
                <a:cs typeface="Jameel Noori Nastaleeq" panose="02000503000000020004" pitchFamily="2" charset="-78"/>
              </a:rPr>
              <a:t>ساتواں آفت (تباہ کن): اولے</a:t>
            </a:r>
            <a:endParaRPr lang="en" sz="4400" b="1" dirty="0">
              <a:ln/>
              <a:solidFill>
                <a:schemeClr val="accent4"/>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1968586"/>
            <a:ext cx="3109486"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2254AE"/>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2254AE"/>
                </a:solidFill>
                <a:effectLst/>
                <a:uLnTx/>
                <a:uFillTx/>
                <a:latin typeface="Jameel Noori Nastaleeq" panose="02000503000000020004" pitchFamily="2" charset="-78"/>
                <a:cs typeface="Jameel Noori Nastaleeq" panose="02000503000000020004" pitchFamily="2" charset="-78"/>
              </a:rPr>
              <a:t> 9: 13۔35</a:t>
            </a:r>
            <a:endParaRPr kumimoji="0" lang="en" sz="2800" b="1" i="0" u="none" strike="noStrike" kern="1200" cap="none" spc="0" normalizeH="0" baseline="0" noProof="0" dirty="0">
              <a:ln>
                <a:noFill/>
              </a:ln>
              <a:solidFill>
                <a:srgbClr val="2254AE"/>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3635933718"/>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617841332"/>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3921550" y="3047429"/>
            <a:ext cx="3506381" cy="3108543"/>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مصریوں کے ایمان کا امتحان لیا گیا۔ایمان لانے والوں نے اپنے نوکروں اور مویشیوں کی جان بچائی (خروج 20:9)۔ </a:t>
            </a:r>
            <a:r>
              <a:rPr lang="ur-PK" sz="2800" b="1" dirty="0">
                <a:solidFill>
                  <a:prstClr val="black"/>
                </a:solidFill>
                <a:latin typeface="Jameel Noori Nastaleeq" panose="02000503000000020004" pitchFamily="2" charset="-78"/>
                <a:cs typeface="Jameel Noori Nastaleeq" panose="02000503000000020004" pitchFamily="2" charset="-78"/>
              </a:rPr>
              <a:t>فرعون نے یقین نہیں کیا، اور اگرچہ اُس نے اپنے گناہ کا اعتراف کیا، لیکن اُس کا اعتراف مخلصانہ نہیں تھا (خروج 9: 27۔30)۔ </a:t>
            </a:r>
            <a:r>
              <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endPar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8394" y="275959"/>
            <a:ext cx="6464382" cy="954107"/>
          </a:xfrm>
          <a:prstGeom prst="rect">
            <a:avLst/>
          </a:prstGeom>
          <a:noFill/>
        </p:spPr>
        <p:txBody>
          <a:bodyPr wrap="square">
            <a:spAutoFit/>
          </a:bodyPr>
          <a:lstStyle/>
          <a:p>
            <a:pPr algn="r" rtl="1"/>
            <a:r>
              <a:rPr lang="ur-PK" sz="2800" b="1" dirty="0">
                <a:solidFill>
                  <a:schemeClr val="accent5">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"ورنہ اگر تو میرے لوگوں کو جانے نہ دے گا تو دیکھ کل میں تیرے ملک میں ٹڈیاں لے آؤں گا" (خروج 4:10)</a:t>
            </a:r>
            <a:endParaRPr lang="es-ES" sz="2800" b="1" dirty="0">
              <a:solidFill>
                <a:schemeClr val="accent5">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7541444" y="414780"/>
            <a:ext cx="4650556"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pPr rtl="1"/>
            <a:r>
              <a:rPr lang="ur-PK" dirty="0">
                <a:solidFill>
                  <a:schemeClr val="accent2">
                    <a:lumMod val="40000"/>
                    <a:lumOff val="60000"/>
                  </a:schemeClr>
                </a:solidFill>
                <a:latin typeface="Jameel Noori Nastaleeq" panose="02000503000000020004" pitchFamily="2" charset="-78"/>
                <a:cs typeface="Jameel Noori Nastaleeq" panose="02000503000000020004" pitchFamily="2" charset="-78"/>
              </a:rPr>
              <a:t>آٹھواں آفت (تباہ کن): ٹڈیاں</a:t>
            </a:r>
            <a:endParaRPr lang="en" dirty="0">
              <a:solidFill>
                <a:schemeClr val="accent2">
                  <a:lumMod val="40000"/>
                  <a:lumOff val="60000"/>
                </a:schemeClr>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AE4522"/>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AE4522"/>
                </a:solidFill>
                <a:effectLst/>
                <a:uLnTx/>
                <a:uFillTx/>
                <a:latin typeface="Jameel Noori Nastaleeq" panose="02000503000000020004" pitchFamily="2" charset="-78"/>
                <a:cs typeface="Jameel Noori Nastaleeq" panose="02000503000000020004" pitchFamily="2" charset="-78"/>
              </a:rPr>
              <a:t> 10: 1۔20</a:t>
            </a:r>
            <a:endParaRPr kumimoji="0" lang="en" sz="2800" b="1" i="0" u="none" strike="noStrike" kern="1200" cap="none" spc="0" normalizeH="0" baseline="0" noProof="0" dirty="0">
              <a:ln>
                <a:noFill/>
              </a:ln>
              <a:solidFill>
                <a:srgbClr val="AE4522"/>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3886897253"/>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5060659"/>
            <a:ext cx="3589572" cy="1384995"/>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مصری کی تباہی کے ساتھ، مصریوں نے خود فرعون سےدرخواست کی کہ اسرائیل کو جانے دو (خروج 7:10)۔</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righ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311085" y="221238"/>
            <a:ext cx="7164371" cy="954107"/>
          </a:xfrm>
          <a:prstGeom prst="rect">
            <a:avLst/>
          </a:prstGeom>
          <a:noFill/>
        </p:spPr>
        <p:txBody>
          <a:bodyPr wrap="square">
            <a:spAutoFit/>
          </a:bodyPr>
          <a:lstStyle/>
          <a:p>
            <a:pPr algn="r" rtl="1"/>
            <a:r>
              <a:rPr lang="ur-PK" sz="2800" b="1"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خُداوند نے موسیٰ سے کہا کہ اپنا ہاتھ آسمان کی طرف بڑھا تاکہ ملک مصر میں تاریکی چھا جائے۔ ایسی تاریکی جسے ٹٹؤل سکیں" (خروج 21:10)۔ </a:t>
            </a:r>
            <a:endParaRPr lang="es-ES" sz="2800" b="1"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7929176" y="313570"/>
            <a:ext cx="4132081"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pPr rtl="1"/>
            <a:r>
              <a:rPr lang="ur-PK" dirty="0">
                <a:solidFill>
                  <a:schemeClr val="accent3">
                    <a:lumMod val="40000"/>
                    <a:lumOff val="60000"/>
                  </a:schemeClr>
                </a:solidFill>
                <a:latin typeface="Jameel Noori Nastaleeq" panose="02000503000000020004" pitchFamily="2" charset="-78"/>
                <a:cs typeface="Jameel Noori Nastaleeq" panose="02000503000000020004" pitchFamily="2" charset="-78"/>
              </a:rPr>
              <a:t>نواں آفت (تباہ کن): اندھیرا</a:t>
            </a:r>
            <a:endParaRPr lang="en" dirty="0">
              <a:solidFill>
                <a:schemeClr val="accent3">
                  <a:lumMod val="40000"/>
                  <a:lumOff val="60000"/>
                </a:schemeClr>
              </a:solidFill>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4029928"/>
            <a:ext cx="3782077"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626A6D"/>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626A6D"/>
                </a:solidFill>
                <a:effectLst/>
                <a:uLnTx/>
                <a:uFillTx/>
                <a:latin typeface="Jameel Noori Nastaleeq" panose="02000503000000020004" pitchFamily="2" charset="-78"/>
                <a:cs typeface="Jameel Noori Nastaleeq" panose="02000503000000020004" pitchFamily="2" charset="-78"/>
              </a:rPr>
              <a:t> 10: 21۔29</a:t>
            </a:r>
            <a:endParaRPr kumimoji="0" lang="en" sz="2800" b="1" i="0" u="none" strike="noStrike" kern="1200" cap="none" spc="0" normalizeH="0" baseline="0" noProof="0" dirty="0">
              <a:ln>
                <a:noFill/>
              </a:ln>
              <a:solidFill>
                <a:srgbClr val="626A6D"/>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031623302"/>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724975"/>
            <a:ext cx="3585561" cy="181588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مصر میں زندگی تین دن</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کے لئے ٹھپ ہو کر رہ گئی (سوائے جشن کے) خُدا نے غوروفر کا وقت دیا جس کا فرعون نے پورا فائدہ نہیں اُٹھایا</a:t>
            </a:r>
            <a:r>
              <a:rPr lang="ur-PK" sz="2800" b="1" noProof="0" dirty="0">
                <a:solidFill>
                  <a:prstClr val="black"/>
                </a:solidFill>
                <a:latin typeface="Jameel Noori Nastaleeq" panose="02000503000000020004" pitchFamily="2" charset="-78"/>
                <a:cs typeface="Jameel Noori Nastaleeq" panose="02000503000000020004" pitchFamily="2" charset="-78"/>
              </a:rPr>
              <a:t>۔</a:t>
            </a:r>
            <a:endPar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righ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04924" y="1791195"/>
            <a:ext cx="11598704" cy="4401205"/>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"ہرآفت کے آنے سے پہلے، موسیٰ کو اس کی نوعیت اور اثرات کو بیان کرنا تھا، تاکہ بادشاہ  اگر چاہئے تواپنے آپ کو اس سے بچا لے۔  ہر رد کی گئی سزا کے بعد ایک اور سخت سزا دی جائے گی، یہاں تک کہ اس کا مغرور دل پست ہو جائے گا، اور وہ آسمان اور زمین کے خالق کو سچا اور زندہ خدا تسلیم کرے گا۔ ان کے معبودوں کی طاقت کتنی کمزور ہے، جب وہ مصر کے لوگوں کو ان کی بت پرستی کی سزا دے گا اور ان کے بے ہودہ دیوتاؤں سے حاصل ہونے والی نعمتوں پر ان کے فخر کو خاموش کر دے گا، تاکہ دوسری قومیں اس کی قدرت کے بارے میں سنیں اور اس کے عظیم کاموں پر کانپیں، اور اس کے لوگوں کو اس کی عبادت کرنے کی کوشش کریں"</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584775"/>
          </a:xfrm>
          <a:prstGeom prst="rect">
            <a:avLst/>
          </a:prstGeom>
          <a:noFill/>
        </p:spPr>
        <p:txBody>
          <a:bodyPr wrap="square" rtlCol="0">
            <a:spAutoFit/>
          </a:bodyPr>
          <a:lstStyle/>
          <a:p>
            <a:pPr algn="ctr"/>
            <a:r>
              <a:rPr lang="en" sz="3200" b="1" dirty="0">
                <a:latin typeface="Jameel Noori Nastaleeq" panose="02000503000000020004" pitchFamily="2" charset="-78"/>
                <a:cs typeface="Jameel Noori Nastaleeq" panose="02000503000000020004" pitchFamily="2" charset="-78"/>
              </a:rPr>
              <a:t>EGW (Patriarchs and Prophets, p.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123658"/>
          </a:xfrm>
          <a:prstGeom prst="rect">
            <a:avLst/>
          </a:prstGeom>
          <a:noFill/>
        </p:spPr>
        <p:txBody>
          <a:bodyPr wrap="square">
            <a:spAutoFit/>
            <a:scene3d>
              <a:camera prst="orthographicFront"/>
              <a:lightRig rig="threePt" dir="t"/>
            </a:scene3d>
            <a:sp3d extrusionH="57150">
              <a:bevelT w="38100" h="38100"/>
            </a:sp3d>
          </a:bodyPr>
          <a:lstStyle/>
          <a:p>
            <a:pPr marL="0" marR="0" lvl="0" indent="0" algn="r" defTabSz="914400" rtl="1" eaLnBrk="1" fontAlgn="auto" latinLnBrk="0" hangingPunct="1">
              <a:lnSpc>
                <a:spcPct val="100000"/>
              </a:lnSpc>
              <a:spcBef>
                <a:spcPts val="1200"/>
              </a:spcBef>
              <a:spcAft>
                <a:spcPts val="0"/>
              </a:spcAft>
              <a:buClrTx/>
              <a:buSzTx/>
              <a:buFontTx/>
              <a:buNone/>
              <a:tabLst/>
              <a:defRPr/>
            </a:pPr>
            <a:r>
              <a:rPr kumimoji="0" lang="ur-PK" sz="4400" b="1" i="0" u="none" strike="noStrike" kern="1200" cap="none" spc="0" normalizeH="0" baseline="0" noProof="0" dirty="0">
                <a:ln w="12700" cmpd="sng">
                  <a:noFill/>
                  <a:prstDash val="solid"/>
                </a:ln>
                <a:solidFill>
                  <a:srgbClr val="196B24">
                    <a:lumMod val="75000"/>
                  </a:srgbClr>
                </a:solidFill>
                <a:effectLst/>
                <a:uLnTx/>
                <a:uFillTx/>
                <a:latin typeface="Jameel Noori Nastaleeq" panose="02000503000000020004" pitchFamily="2" charset="-78"/>
                <a:cs typeface="Jameel Noori Nastaleeq" panose="02000503000000020004" pitchFamily="2" charset="-78"/>
              </a:rPr>
              <a:t>"اور</a:t>
            </a:r>
            <a:r>
              <a:rPr kumimoji="0" lang="ur-PK" sz="4400" b="1" i="0" u="none" strike="noStrike" kern="1200" cap="none" spc="0" normalizeH="0" noProof="0" dirty="0">
                <a:ln w="12700" cmpd="sng">
                  <a:noFill/>
                  <a:prstDash val="solid"/>
                </a:ln>
                <a:solidFill>
                  <a:srgbClr val="196B24">
                    <a:lumMod val="75000"/>
                  </a:srgbClr>
                </a:solidFill>
                <a:effectLst/>
                <a:uLnTx/>
                <a:uFillTx/>
                <a:latin typeface="Jameel Noori Nastaleeq" panose="02000503000000020004" pitchFamily="2" charset="-78"/>
                <a:cs typeface="Jameel Noori Nastaleeq" panose="02000503000000020004" pitchFamily="2" charset="-78"/>
              </a:rPr>
              <a:t> فرعون کا دل سخت ہو گیا اور اُس نے بنی اسرائیل کو جیسا خُداوند نے موسیٰ کی معرفت کہہ دیا تھا جانے نہ دیا" (خروج 35:9)۔ </a:t>
            </a:r>
            <a:endParaRPr kumimoji="0" lang="es-ES" sz="4400" b="1" i="0" u="none" strike="noStrike" kern="1200" cap="none" spc="0" normalizeH="0" baseline="0" noProof="0" dirty="0">
              <a:ln w="12700" cmpd="sng">
                <a:noFill/>
                <a:prstDash val="solid"/>
              </a:ln>
              <a:solidFill>
                <a:srgbClr val="196B24">
                  <a:lumMod val="75000"/>
                </a:srgbClr>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5975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485641" y="3629592"/>
            <a:ext cx="3591614" cy="2862322"/>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4F7F0D"/>
                </a:solidFill>
                <a:latin typeface="Jameel Noori Nastaleeq" panose="02000503000000020004" pitchFamily="2" charset="-78"/>
                <a:cs typeface="Jameel Noori Nastaleeq" panose="02000503000000020004" pitchFamily="2" charset="-78"/>
              </a:rPr>
              <a:t>تمہید:</a:t>
            </a: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سانپ کی لڑائی (خروج 7: 8۔12)</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ایک سخت دل (خروج 13:7)</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263DCA"/>
                </a:solidFill>
                <a:latin typeface="Jameel Noori Nastaleeq" panose="02000503000000020004" pitchFamily="2" charset="-78"/>
                <a:cs typeface="Jameel Noori Nastaleeq" panose="02000503000000020004" pitchFamily="2" charset="-78"/>
              </a:rPr>
              <a:t>آفات: </a:t>
            </a:r>
            <a:endParaRPr lang="en" sz="2000" b="1" dirty="0">
              <a:solidFill>
                <a:srgbClr val="263DCA"/>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تین ہلکی آفتیں (خروج 7: 14۔8: 19)۔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تین سنگین آفتیں (خروج 20:8-12:9)۔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تین تباہ کن آفتیں (خروج 9:13-29: 10)۔ </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043EB75B-1830-7BA1-58B6-07C3FE278B8F}"/>
              </a:ext>
            </a:extLst>
          </p:cNvPr>
          <p:cNvSpPr txBox="1"/>
          <p:nvPr/>
        </p:nvSpPr>
        <p:spPr>
          <a:xfrm>
            <a:off x="86508" y="187003"/>
            <a:ext cx="6543676" cy="318548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جب کبھی خُدا کے لوگوں پر جنگ مسلط کی گی تو خُدا نے انہیں پہلے امن کی شرائط پر بات چیت کرنے کی ہدایت کی۔ معاہدہ کرنے پر ناکامی کی صورت میں کاروائی کی جائے (استثنا 20: 10۔12)۔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طریقے سے خُدا نے مصر کے ساتھ معاملہ طے کرنے کی کوشش کی۔ ایک پرامن حل کے لئے کوشش کی گئی لیکن تھٹموس نے اسے قبول کرنے سے انکار کر دیا۔ اب کاروائی کا وقت آ گیا تھا۔ جب آفات آئیں، تو مصر کا کوئی بھی دیوتا انہوںسچے خُدا کے ہاتھ سے بچا نہ سکا۔</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79" y="3922386"/>
            <a:ext cx="394337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8576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34708" y="4991485"/>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62429" y="3635368"/>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rot="10800000" flipH="1">
            <a:off x="9716869" y="5403993"/>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H="1">
            <a:off x="9716869" y="5779301"/>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H="1">
            <a:off x="9716869" y="4100339"/>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H="1">
            <a:off x="9716869" y="4481902"/>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H="1">
            <a:off x="9716869" y="6173659"/>
            <a:ext cx="396564" cy="20611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ppt_w/2"/>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righ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3"/>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right)">
                                      <p:cBhvr>
                                        <p:cTn id="41" dur="500"/>
                                        <p:tgtEl>
                                          <p:spTgt spid="2">
                                            <p:txEl>
                                              <p:pRg st="0" end="0"/>
                                            </p:txEl>
                                          </p:spTgt>
                                        </p:tgtEl>
                                      </p:cBhvr>
                                    </p:animEffect>
                                  </p:childTnLst>
                                </p:cTn>
                              </p:par>
                            </p:childTnLst>
                          </p:cTn>
                        </p:par>
                        <p:par>
                          <p:cTn id="42" fill="hold">
                            <p:stCondLst>
                              <p:cond delay="1000"/>
                            </p:stCondLst>
                            <p:childTnLst>
                              <p:par>
                                <p:cTn id="43" presetID="17" presetClass="entr" presetSubtype="2"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ppt_x</p:attrName>
                                        </p:attrNameLst>
                                      </p:cBhvr>
                                      <p:tavLst>
                                        <p:tav tm="0">
                                          <p:val>
                                            <p:strVal val="#ppt_x+#ppt_w/2"/>
                                          </p:val>
                                        </p:tav>
                                        <p:tav tm="100000">
                                          <p:val>
                                            <p:strVal val="#ppt_x"/>
                                          </p:val>
                                        </p:tav>
                                      </p:tavLst>
                                    </p:anim>
                                    <p:anim calcmode="lin" valueType="num">
                                      <p:cBhvr>
                                        <p:cTn id="46" dur="500" fill="hold"/>
                                        <p:tgtEl>
                                          <p:spTgt spid="26"/>
                                        </p:tgtEl>
                                        <p:attrNameLst>
                                          <p:attrName>ppt_y</p:attrName>
                                        </p:attrNameLst>
                                      </p:cBhvr>
                                      <p:tavLst>
                                        <p:tav tm="0">
                                          <p:val>
                                            <p:strVal val="#ppt_y"/>
                                          </p:val>
                                        </p:tav>
                                        <p:tav tm="100000">
                                          <p:val>
                                            <p:strVal val="#ppt_y"/>
                                          </p:val>
                                        </p:tav>
                                      </p:tavLst>
                                    </p:anim>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strVal val="#ppt_h"/>
                                          </p:val>
                                        </p:tav>
                                        <p:tav tm="100000">
                                          <p:val>
                                            <p:strVal val="#ppt_h"/>
                                          </p:val>
                                        </p:tav>
                                      </p:tavLst>
                                    </p:anim>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right)">
                                      <p:cBhvr>
                                        <p:cTn id="52" dur="500"/>
                                        <p:tgtEl>
                                          <p:spTgt spid="2">
                                            <p:txEl>
                                              <p:pRg st="1" end="1"/>
                                            </p:txEl>
                                          </p:spTgt>
                                        </p:tgtEl>
                                      </p:cBhvr>
                                    </p:animEffect>
                                  </p:childTnLst>
                                </p:cTn>
                              </p:par>
                            </p:childTnLst>
                          </p:cTn>
                        </p:par>
                        <p:par>
                          <p:cTn id="53" fill="hold">
                            <p:stCondLst>
                              <p:cond delay="2000"/>
                            </p:stCondLst>
                            <p:childTnLst>
                              <p:par>
                                <p:cTn id="54" presetID="17" presetClass="entr" presetSubtype="2"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ppt_x</p:attrName>
                                        </p:attrNameLst>
                                      </p:cBhvr>
                                      <p:tavLst>
                                        <p:tav tm="0">
                                          <p:val>
                                            <p:strVal val="#ppt_x+#ppt_w/2"/>
                                          </p:val>
                                        </p:tav>
                                        <p:tav tm="100000">
                                          <p:val>
                                            <p:strVal val="#ppt_x"/>
                                          </p:val>
                                        </p:tav>
                                      </p:tavLst>
                                    </p:anim>
                                    <p:anim calcmode="lin" valueType="num">
                                      <p:cBhvr>
                                        <p:cTn id="57" dur="500" fill="hold"/>
                                        <p:tgtEl>
                                          <p:spTgt spid="27"/>
                                        </p:tgtEl>
                                        <p:attrNameLst>
                                          <p:attrName>ppt_y</p:attrName>
                                        </p:attrNameLst>
                                      </p:cBhvr>
                                      <p:tavLst>
                                        <p:tav tm="0">
                                          <p:val>
                                            <p:strVal val="#ppt_y"/>
                                          </p:val>
                                        </p:tav>
                                        <p:tav tm="100000">
                                          <p:val>
                                            <p:strVal val="#ppt_y"/>
                                          </p:val>
                                        </p:tav>
                                      </p:tavLst>
                                    </p:anim>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strVal val="#ppt_h"/>
                                          </p:val>
                                        </p:tav>
                                        <p:tav tm="100000">
                                          <p:val>
                                            <p:strVal val="#ppt_h"/>
                                          </p:val>
                                        </p:tav>
                                      </p:tavLst>
                                    </p:anim>
                                  </p:childTnLst>
                                </p:cTn>
                              </p:par>
                            </p:childTnLst>
                          </p:cTn>
                        </p:par>
                        <p:par>
                          <p:cTn id="60" fill="hold">
                            <p:stCondLst>
                              <p:cond delay="2500"/>
                            </p:stCondLst>
                            <p:childTnLst>
                              <p:par>
                                <p:cTn id="61" presetID="22" presetClass="entr" presetSubtype="2"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right)">
                                      <p:cBhvr>
                                        <p:cTn id="63" dur="500"/>
                                        <p:tgtEl>
                                          <p:spTgt spid="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strVal val="#ppt_w+.3"/>
                                          </p:val>
                                        </p:tav>
                                        <p:tav tm="100000">
                                          <p:val>
                                            <p:strVal val="#ppt_w"/>
                                          </p:val>
                                        </p:tav>
                                      </p:tavLst>
                                    </p:anim>
                                    <p:anim calcmode="lin" valueType="num">
                                      <p:cBhvr>
                                        <p:cTn id="69" dur="500" fill="hold"/>
                                        <p:tgtEl>
                                          <p:spTgt spid="10"/>
                                        </p:tgtEl>
                                        <p:attrNameLst>
                                          <p:attrName>ppt_h</p:attrName>
                                        </p:attrNameLst>
                                      </p:cBhvr>
                                      <p:tavLst>
                                        <p:tav tm="0">
                                          <p:val>
                                            <p:strVal val="#ppt_h"/>
                                          </p:val>
                                        </p:tav>
                                        <p:tav tm="100000">
                                          <p:val>
                                            <p:strVal val="#ppt_h"/>
                                          </p:val>
                                        </p:tav>
                                      </p:tavLst>
                                    </p:anim>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right)">
                                      <p:cBhvr>
                                        <p:cTn id="74" dur="500"/>
                                        <p:tgtEl>
                                          <p:spTgt spid="2">
                                            <p:txEl>
                                              <p:pRg st="3" end="3"/>
                                            </p:txEl>
                                          </p:spTgt>
                                        </p:tgtEl>
                                      </p:cBhvr>
                                    </p:animEffect>
                                  </p:childTnLst>
                                </p:cTn>
                              </p:par>
                            </p:childTnLst>
                          </p:cTn>
                        </p:par>
                        <p:par>
                          <p:cTn id="75" fill="hold">
                            <p:stCondLst>
                              <p:cond delay="1000"/>
                            </p:stCondLst>
                            <p:childTnLst>
                              <p:par>
                                <p:cTn id="76" presetID="17" presetClass="entr" presetSubtype="2"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500" fill="hold"/>
                                        <p:tgtEl>
                                          <p:spTgt spid="21"/>
                                        </p:tgtEl>
                                        <p:attrNameLst>
                                          <p:attrName>ppt_x</p:attrName>
                                        </p:attrNameLst>
                                      </p:cBhvr>
                                      <p:tavLst>
                                        <p:tav tm="0">
                                          <p:val>
                                            <p:strVal val="#ppt_x+#ppt_w/2"/>
                                          </p:val>
                                        </p:tav>
                                        <p:tav tm="100000">
                                          <p:val>
                                            <p:strVal val="#ppt_x"/>
                                          </p:val>
                                        </p:tav>
                                      </p:tavLst>
                                    </p:anim>
                                    <p:anim calcmode="lin" valueType="num">
                                      <p:cBhvr>
                                        <p:cTn id="79" dur="500" fill="hold"/>
                                        <p:tgtEl>
                                          <p:spTgt spid="21"/>
                                        </p:tgtEl>
                                        <p:attrNameLst>
                                          <p:attrName>ppt_y</p:attrName>
                                        </p:attrNameLst>
                                      </p:cBhvr>
                                      <p:tavLst>
                                        <p:tav tm="0">
                                          <p:val>
                                            <p:strVal val="#ppt_y"/>
                                          </p:val>
                                        </p:tav>
                                        <p:tav tm="100000">
                                          <p:val>
                                            <p:strVal val="#ppt_y"/>
                                          </p:val>
                                        </p:tav>
                                      </p:tavLst>
                                    </p:anim>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strVal val="#ppt_h"/>
                                          </p:val>
                                        </p:tav>
                                        <p:tav tm="100000">
                                          <p:val>
                                            <p:strVal val="#ppt_h"/>
                                          </p:val>
                                        </p:tav>
                                      </p:tavLst>
                                    </p:anim>
                                  </p:childTnLst>
                                </p:cTn>
                              </p:par>
                            </p:childTnLst>
                          </p:cTn>
                        </p:par>
                        <p:par>
                          <p:cTn id="82" fill="hold">
                            <p:stCondLst>
                              <p:cond delay="1500"/>
                            </p:stCondLst>
                            <p:childTnLst>
                              <p:par>
                                <p:cTn id="83" presetID="22" presetClass="entr" presetSubtype="2"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right)">
                                      <p:cBhvr>
                                        <p:cTn id="85" dur="500"/>
                                        <p:tgtEl>
                                          <p:spTgt spid="2">
                                            <p:txEl>
                                              <p:pRg st="4" end="4"/>
                                            </p:txEl>
                                          </p:spTgt>
                                        </p:tgtEl>
                                      </p:cBhvr>
                                    </p:animEffect>
                                  </p:childTnLst>
                                </p:cTn>
                              </p:par>
                            </p:childTnLst>
                          </p:cTn>
                        </p:par>
                        <p:par>
                          <p:cTn id="86" fill="hold">
                            <p:stCondLst>
                              <p:cond delay="2000"/>
                            </p:stCondLst>
                            <p:childTnLst>
                              <p:par>
                                <p:cTn id="87" presetID="17" presetClass="entr" presetSubtype="2"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ppt_x</p:attrName>
                                        </p:attrNameLst>
                                      </p:cBhvr>
                                      <p:tavLst>
                                        <p:tav tm="0">
                                          <p:val>
                                            <p:strVal val="#ppt_x+#ppt_w/2"/>
                                          </p:val>
                                        </p:tav>
                                        <p:tav tm="100000">
                                          <p:val>
                                            <p:strVal val="#ppt_x"/>
                                          </p:val>
                                        </p:tav>
                                      </p:tavLst>
                                    </p:anim>
                                    <p:anim calcmode="lin" valueType="num">
                                      <p:cBhvr>
                                        <p:cTn id="90" dur="500" fill="hold"/>
                                        <p:tgtEl>
                                          <p:spTgt spid="25"/>
                                        </p:tgtEl>
                                        <p:attrNameLst>
                                          <p:attrName>ppt_y</p:attrName>
                                        </p:attrNameLst>
                                      </p:cBhvr>
                                      <p:tavLst>
                                        <p:tav tm="0">
                                          <p:val>
                                            <p:strVal val="#ppt_y"/>
                                          </p:val>
                                        </p:tav>
                                        <p:tav tm="100000">
                                          <p:val>
                                            <p:strVal val="#ppt_y"/>
                                          </p:val>
                                        </p:tav>
                                      </p:tavLst>
                                    </p:anim>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strVal val="#ppt_h"/>
                                          </p:val>
                                        </p:tav>
                                        <p:tav tm="100000">
                                          <p:val>
                                            <p:strVal val="#ppt_h"/>
                                          </p:val>
                                        </p:tav>
                                      </p:tavLst>
                                    </p:anim>
                                  </p:childTnLst>
                                </p:cTn>
                              </p:par>
                            </p:childTnLst>
                          </p:cTn>
                        </p:par>
                        <p:par>
                          <p:cTn id="93" fill="hold">
                            <p:stCondLst>
                              <p:cond delay="2500"/>
                            </p:stCondLst>
                            <p:childTnLst>
                              <p:par>
                                <p:cTn id="94" presetID="22" presetClass="entr" presetSubtype="2"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right)">
                                      <p:cBhvr>
                                        <p:cTn id="96" dur="500"/>
                                        <p:tgtEl>
                                          <p:spTgt spid="2">
                                            <p:txEl>
                                              <p:pRg st="5" end="5"/>
                                            </p:txEl>
                                          </p:spTgt>
                                        </p:tgtEl>
                                      </p:cBhvr>
                                    </p:animEffect>
                                  </p:childTnLst>
                                </p:cTn>
                              </p:par>
                            </p:childTnLst>
                          </p:cTn>
                        </p:par>
                        <p:par>
                          <p:cTn id="97" fill="hold">
                            <p:stCondLst>
                              <p:cond delay="3000"/>
                            </p:stCondLst>
                            <p:childTnLst>
                              <p:par>
                                <p:cTn id="98" presetID="17" presetClass="entr" presetSubtype="2" fill="hold" nodeType="after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ppt_x</p:attrName>
                                        </p:attrNameLst>
                                      </p:cBhvr>
                                      <p:tavLst>
                                        <p:tav tm="0">
                                          <p:val>
                                            <p:strVal val="#ppt_x+#ppt_w/2"/>
                                          </p:val>
                                        </p:tav>
                                        <p:tav tm="100000">
                                          <p:val>
                                            <p:strVal val="#ppt_x"/>
                                          </p:val>
                                        </p:tav>
                                      </p:tavLst>
                                    </p:anim>
                                    <p:anim calcmode="lin" valueType="num">
                                      <p:cBhvr>
                                        <p:cTn id="101" dur="500" fill="hold"/>
                                        <p:tgtEl>
                                          <p:spTgt spid="29"/>
                                        </p:tgtEl>
                                        <p:attrNameLst>
                                          <p:attrName>ppt_y</p:attrName>
                                        </p:attrNameLst>
                                      </p:cBhvr>
                                      <p:tavLst>
                                        <p:tav tm="0">
                                          <p:val>
                                            <p:strVal val="#ppt_y"/>
                                          </p:val>
                                        </p:tav>
                                        <p:tav tm="100000">
                                          <p:val>
                                            <p:strVal val="#ppt_y"/>
                                          </p:val>
                                        </p:tav>
                                      </p:tavLst>
                                    </p:anim>
                                    <p:anim calcmode="lin" valueType="num">
                                      <p:cBhvr>
                                        <p:cTn id="102" dur="500" fill="hold"/>
                                        <p:tgtEl>
                                          <p:spTgt spid="29"/>
                                        </p:tgtEl>
                                        <p:attrNameLst>
                                          <p:attrName>ppt_w</p:attrName>
                                        </p:attrNameLst>
                                      </p:cBhvr>
                                      <p:tavLst>
                                        <p:tav tm="0">
                                          <p:val>
                                            <p:fltVal val="0"/>
                                          </p:val>
                                        </p:tav>
                                        <p:tav tm="100000">
                                          <p:val>
                                            <p:strVal val="#ppt_w"/>
                                          </p:val>
                                        </p:tav>
                                      </p:tavLst>
                                    </p:anim>
                                    <p:anim calcmode="lin" valueType="num">
                                      <p:cBhvr>
                                        <p:cTn id="103" dur="500" fill="hold"/>
                                        <p:tgtEl>
                                          <p:spTgt spid="29"/>
                                        </p:tgtEl>
                                        <p:attrNameLst>
                                          <p:attrName>ppt_h</p:attrName>
                                        </p:attrNameLst>
                                      </p:cBhvr>
                                      <p:tavLst>
                                        <p:tav tm="0">
                                          <p:val>
                                            <p:strVal val="#ppt_h"/>
                                          </p:val>
                                        </p:tav>
                                        <p:tav tm="100000">
                                          <p:val>
                                            <p:strVal val="#ppt_h"/>
                                          </p:val>
                                        </p:tav>
                                      </p:tavLst>
                                    </p:anim>
                                  </p:childTnLst>
                                </p:cTn>
                              </p:par>
                            </p:childTnLst>
                          </p:cTn>
                        </p:par>
                        <p:par>
                          <p:cTn id="104" fill="hold">
                            <p:stCondLst>
                              <p:cond delay="3500"/>
                            </p:stCondLst>
                            <p:childTnLst>
                              <p:par>
                                <p:cTn id="105" presetID="22" presetClass="entr" presetSubtype="2"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righ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18424" y="2289358"/>
            <a:ext cx="4833746" cy="2279283"/>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rtl="1"/>
            <a:r>
              <a:rPr lang="ur-PK" sz="6000" b="1" dirty="0">
                <a:ln/>
                <a:solidFill>
                  <a:srgbClr val="783E45"/>
                </a:solidFill>
                <a:effectLst>
                  <a:outerShdw blurRad="50800" dist="76200" dir="13500000" algn="br" rotWithShape="0">
                    <a:srgbClr val="5E3035">
                      <a:alpha val="40000"/>
                    </a:srgbClr>
                  </a:outerShdw>
                </a:effectLst>
              </a:rPr>
              <a:t>تمہید</a:t>
            </a:r>
            <a:endParaRPr lang="en" sz="6000" b="1" dirty="0">
              <a:ln/>
              <a:solidFill>
                <a:srgbClr val="783E45"/>
              </a:solidFill>
              <a:effectLst>
                <a:outerShdw blurRad="50800" dist="76200" dir="13500000" algn="br" rotWithShape="0">
                  <a:srgbClr val="5E3035">
                    <a:alpha val="40000"/>
                  </a:srgbClr>
                </a:outerShdw>
              </a:effectLst>
            </a:endParaRP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7068141" y="237700"/>
            <a:ext cx="2792881"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rtl="1"/>
            <a:r>
              <a:rPr lang="ur-PK"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rPr>
              <a:t>سانپ کی لڑائی</a:t>
            </a:r>
            <a:endPar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0C758F2-9F4C-8465-50E1-EDB79CDA39C7}"/>
              </a:ext>
            </a:extLst>
          </p:cNvPr>
          <p:cNvSpPr txBox="1"/>
          <p:nvPr/>
        </p:nvSpPr>
        <p:spPr>
          <a:xfrm>
            <a:off x="155891" y="112563"/>
            <a:ext cx="6122362" cy="954107"/>
          </a:xfrm>
          <a:prstGeom prst="rect">
            <a:avLst/>
          </a:prstGeom>
          <a:noFill/>
        </p:spPr>
        <p:txBody>
          <a:bodyPr wrap="square">
            <a:spAutoFit/>
          </a:bodyPr>
          <a:lstStyle/>
          <a:p>
            <a:pPr algn="r" rtl="1"/>
            <a:r>
              <a:rPr lang="ur-PK" sz="2800" b="1" dirty="0">
                <a:solidFill>
                  <a:srgbClr val="3A4567"/>
                </a:solidFill>
                <a:latin typeface="Jameel Noori Nastaleeq" panose="02000503000000020004" pitchFamily="2" charset="-78"/>
                <a:cs typeface="Jameel Noori Nastaleeq" panose="02000503000000020004" pitchFamily="2" charset="-78"/>
              </a:rPr>
              <a:t>"کیونکہ انہوں نے بھی اپنی اپنی لاٹھی سامنے ڈالی اور وہ سانپ بن گئیں لیکن ہارون کی لاٹھی اُن کی لاٹھوں کی نگل گئی " (خروج 12:7)۔ </a:t>
            </a:r>
            <a:endParaRPr lang="en" sz="2800" b="1" dirty="0">
              <a:solidFill>
                <a:srgbClr val="3A4567"/>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30B65F5-184A-D4E4-6B37-DB6DEE7E580C}"/>
              </a:ext>
            </a:extLst>
          </p:cNvPr>
          <p:cNvSpPr txBox="1"/>
          <p:nvPr/>
        </p:nvSpPr>
        <p:spPr>
          <a:xfrm>
            <a:off x="270797" y="1433990"/>
            <a:ext cx="6269624"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نے خود بتایا کہ اسرائیل کی نجات ایک جنگ تھی جو اُس نے ذاتی طور پر مصری دیوتاؤں کے خلاف لڑی (خروج 12:12؛ گنتی 33:4)۔</a:t>
            </a:r>
          </a:p>
          <a:p>
            <a:pPr algn="r" rtl="1">
              <a:spcBef>
                <a:spcPts val="600"/>
              </a:spcBef>
            </a:pPr>
            <a:r>
              <a:rPr lang="ur-PK" sz="2600" b="1" dirty="0">
                <a:latin typeface="Jameel Noori Nastaleeq" panose="02000503000000020004" pitchFamily="2" charset="-78"/>
                <a:cs typeface="Jameel Noori Nastaleeq" panose="02000503000000020004" pitchFamily="2" charset="-78"/>
              </a:rPr>
              <a:t>فرعون کے تاج پرایک کوبرا کی تصویر تھی جواُس کی طاقت کی علامت تھی جو اُس کی دیوی کی نمائندگی کرتا تھا۔    </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3155" y="573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46" r="1446"/>
          <a:stretch>
            <a:fillRect/>
          </a:stretch>
        </p:blipFill>
        <p:spPr>
          <a:xfrm>
            <a:off x="173601" y="3181150"/>
            <a:ext cx="5398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667398" y="3522983"/>
            <a:ext cx="6524601"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لاٹھی کو سانپ بنا کر خُدا براہ راست اُس کے دیوی کو للکار رہا تھا (خروج 10:7) کیا وہ اُس کی حفاظت کر سکتی ہے؟</a:t>
            </a:r>
            <a:endParaRPr lang="en" sz="2600" b="1" dirty="0">
              <a:latin typeface="Jameel Noori Nastaleeq" panose="02000503000000020004" pitchFamily="2" charset="-78"/>
              <a:cs typeface="Jameel Noori Nastaleeq" panose="02000503000000020004" pitchFamily="2" charset="-78"/>
            </a:endParaRP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4388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396FC0F6-9B03-5367-D796-5741C791E609}"/>
              </a:ext>
            </a:extLst>
          </p:cNvPr>
          <p:cNvSpPr txBox="1"/>
          <p:nvPr/>
        </p:nvSpPr>
        <p:spPr>
          <a:xfrm>
            <a:off x="5596706" y="5967050"/>
            <a:ext cx="6524602"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نے ظاہر کیا کہ مصری دیوتاؤں کی مانند نہیں بلکہ اُس کی حاکمیت اور اختیار ساری کائنات پر ہے۔ </a:t>
            </a:r>
            <a:endParaRPr lang="en" sz="2600" b="1" dirty="0">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BB8DDBEB-529F-6458-00BC-0FDECC76B4CB}"/>
              </a:ext>
            </a:extLst>
          </p:cNvPr>
          <p:cNvSpPr txBox="1"/>
          <p:nvPr/>
        </p:nvSpPr>
        <p:spPr>
          <a:xfrm>
            <a:off x="5684797" y="4523257"/>
            <a:ext cx="6524602"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شیطان نے جادوگروں کے ذریعے اُسی طرح کے سانپ بنا دئیے (خروج 11:7)۔ لیکن وہ زندگی پیدا نہیں کر سکتا؛ وہ سانپ صرف سانپ دکھائی دیتے تھے۔ تاہم خُدا نے زندہ سانپ تخلیق کیا تھاجو دوسری مخلوقات کو نگل سکتا تھا (خروج 12:7)۔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righ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right)">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righ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9012024" y="58117"/>
            <a:ext cx="2802903"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rtl="1"/>
            <a:r>
              <a:rPr lang="ur-PK" sz="4400" b="1" spc="600" dirty="0">
                <a:ln w="9525">
                  <a:noFill/>
                  <a:prstDash val="solid"/>
                </a:ln>
                <a:blipFill>
                  <a:blip r:embed="rId4"/>
                  <a:tile tx="0" ty="0" sx="100000" sy="100000" flip="none" algn="tl"/>
                </a:blipFill>
                <a:effectLst>
                  <a:outerShdw blurRad="12700" dist="63500" dir="2700000" algn="tl" rotWithShape="0">
                    <a:srgbClr val="FFB098"/>
                  </a:outerShdw>
                </a:effectLst>
                <a:latin typeface="Jameel Noori Nastaleeq" panose="02000503000000020004" pitchFamily="2" charset="-78"/>
                <a:cs typeface="Jameel Noori Nastaleeq" panose="02000503000000020004" pitchFamily="2" charset="-78"/>
              </a:rPr>
              <a:t>ایک سخت دل</a:t>
            </a:r>
            <a:endPar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231608"/>
            <a:ext cx="8389457" cy="523220"/>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dirty="0">
                <a:solidFill>
                  <a:schemeClr val="accent6">
                    <a:lumMod val="50000"/>
                  </a:schemeClr>
                </a:solidFill>
                <a:latin typeface="Jameel Noori Nastaleeq" panose="02000503000000020004" pitchFamily="2" charset="-78"/>
                <a:cs typeface="Jameel Noori Nastaleeq" panose="02000503000000020004" pitchFamily="2" charset="-78"/>
              </a:rPr>
              <a:t>"اور فرعون کا دل سخت ہو گیا اور جیسا خداوند نے کہہ دیا تھا اُس نے اُن کی نہ سنی" (خروج 13:7)۔ </a:t>
            </a:r>
            <a:endParaRPr lang="en" sz="2800" b="1" dirty="0">
              <a:solidFill>
                <a:schemeClr val="accent6">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156966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ضروج کی کتاب میں 9 بار ایسی عبارت آئی ہے جس میں لکھا ہے کہ خُدا نے فرعون کے دل کو سخت کر دیا (خروج 21:4؛  3:7؛ 12:9؛ 1:10؛  20:10؛ 27:10؛ 10:11؛ 4:14؛ 8:14 ) اس کے بعد 9 بار ہی خروج کی کتاب میں آیا ہے کہ فرعون نے اپنا دل سخت کر لیا (خروج 13:7؛ 14:7؛ 22:7؛ 15:8؛ 19:8؛ 32:8؛ 7:9؛  34:9؛ 35:9)ٹائی! کیا خُدانے فرعون کا دل سخت کیا تھا؟ </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39662" y="4577426"/>
            <a:ext cx="7528572"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چھٹی آفت کے بعد، خُدا نے اُس کا دل سخت کر دیا (خروج 12:9)۔فرعون توبہ کی تمام حدود سے گزر چکا تھا۔ تاہم ساتواں آفات کے بعد، اُسے ایک اور موقعہ دیا گیا۔، لیکن اُس نے دوبارہ اپنا دل سخت کر لیا (خروج 9: 14۔35)۔</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587147" y="2735847"/>
            <a:ext cx="8441353"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پہلی پانچ آفات کے بعد،واضح طور پر کہا گیا ہے کہ فرعون نے اپنا دل سخت کر لیا تھا۔یعنی اس نے اسرائیل کو آزاد کرنے کے لئے روح القدس کی پکار کا مثبت جواب دینے سے انکار کر دیا۔  </a:t>
            </a:r>
            <a:endParaRPr lang="en" sz="2600" b="1" dirty="0">
              <a:latin typeface="Jameel Noori Nastaleeq" panose="02000503000000020004" pitchFamily="2" charset="-78"/>
              <a:cs typeface="Jameel Noori Nastaleeq" panose="02000503000000020004" pitchFamily="2" charset="-78"/>
            </a:endParaRP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6287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40" y="5935167"/>
            <a:ext cx="7396594"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کے بعد فرعون کی قسمت پر مہر لگ گئی۔ خُدا نے فرعون کے دل کو سخت کر دیا تھا کیونکہ اُس نے توبہ نہ کرنے کا پختہ فیصلہ کر لیا تھا۔</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righ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638755"/>
            <a:ext cx="10818795" cy="4832092"/>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"روشنی کے ہرپہلو کے رد ہونے پر، خُدا نے اپنی طاقت کا مزید واضح مظاہرہ کیا؛ لیکن آسمانی خدا کی طاقت اور عظمت کے ہر نئے ثبوت کے ساتھ بادشاہ کی ہٹ دھرمی بڑھتی گئی، یہاں تک کہ رحمت کا آخری تیر الہی ترکش سے ختم ہو گیا، پھر وہ آدمی اپنی ہی استقامت سے بالکل سخت ہو گیا، اور اس نے ثابت قدم رہنے کی کوشش کی۔ اس نے اپنے کردار میں اسی کی فصل کاٹی، کیونکہ وہ ضد اور تعصب میں پھنس گیا تھا، جہاں روح القدس کو اس کے دل تک رسائی حاصل نہیں تھی، اس کے اپنے بے اعتقاد اور دل کی سختی کو چھوڑ دیا گیا تھا"</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61AE1EA3-C854-4738-445B-9DEB6A485FB8}"/>
              </a:ext>
            </a:extLst>
          </p:cNvPr>
          <p:cNvSpPr txBox="1"/>
          <p:nvPr/>
        </p:nvSpPr>
        <p:spPr>
          <a:xfrm>
            <a:off x="3509234" y="530180"/>
            <a:ext cx="5521063" cy="461665"/>
          </a:xfrm>
          <a:prstGeom prst="rect">
            <a:avLst/>
          </a:prstGeom>
          <a:noFill/>
        </p:spPr>
        <p:txBody>
          <a:bodyPr wrap="none" rtlCol="0">
            <a:spAutoFit/>
          </a:bodyPr>
          <a:lstStyle/>
          <a:p>
            <a:pPr algn="r"/>
            <a:r>
              <a:rPr lang="en" sz="2400" b="1" dirty="0">
                <a:latin typeface="Jameel Noori Nastaleeq" panose="02000503000000020004" pitchFamily="2" charset="-78"/>
                <a:cs typeface="Jameel Noori Nastaleeq" panose="02000503000000020004" pitchFamily="2" charset="-78"/>
              </a:rPr>
              <a:t>EGW ( </a:t>
            </a:r>
            <a:r>
              <a:rPr lang="en" sz="2400" b="1" noProof="0" dirty="0">
                <a:latin typeface="Jameel Noori Nastaleeq" panose="02000503000000020004" pitchFamily="2" charset="-78"/>
                <a:cs typeface="Jameel Noori Nastaleeq" panose="02000503000000020004" pitchFamily="2" charset="-78"/>
              </a:rPr>
              <a:t>The Review and Herald </a:t>
            </a:r>
            <a:r>
              <a:rPr lang="en" sz="2400" b="1" dirty="0">
                <a:latin typeface="Jameel Noori Nastaleeq" panose="02000503000000020004" pitchFamily="2" charset="-78"/>
                <a:cs typeface="Jameel Noori Nastaleeq" panose="02000503000000020004" pitchFamily="2" charset="-78"/>
              </a:rPr>
              <a:t>, February 17,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17641" y="2905126"/>
            <a:ext cx="5356718" cy="1467632"/>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rtl="1"/>
            <a:r>
              <a:rPr lang="ur-PK" sz="7200" b="1" dirty="0">
                <a:ln/>
                <a:solidFill>
                  <a:srgbClr val="006699"/>
                </a:solidFill>
                <a:effectLst>
                  <a:outerShdw blurRad="50800" dist="76200" dir="13500000" algn="br" rotWithShape="0">
                    <a:srgbClr val="004364">
                      <a:alpha val="40000"/>
                    </a:srgbClr>
                  </a:outerShdw>
                </a:effectLst>
              </a:rPr>
              <a:t>آفات </a:t>
            </a:r>
            <a:endParaRPr lang="en" sz="7200" b="1" dirty="0">
              <a:ln/>
              <a:solidFill>
                <a:srgbClr val="006699"/>
              </a:solidFill>
              <a:effectLst>
                <a:outerShdw blurRad="50800" dist="76200" dir="13500000" algn="br" rotWithShape="0">
                  <a:srgbClr val="004364">
                    <a:alpha val="40000"/>
                  </a:srgbClr>
                </a:outerShdw>
              </a:effectLst>
            </a:endParaRP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4"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5"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146925" y="202510"/>
            <a:ext cx="7859549" cy="954107"/>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r" rtl="1"/>
            <a:r>
              <a:rPr lang="ur-PK" sz="2800" b="1" dirty="0">
                <a:solidFill>
                  <a:srgbClr val="C00000"/>
                </a:solidFill>
                <a:latin typeface="Jameel Noori Nastaleeq" panose="02000503000000020004" pitchFamily="2" charset="-78"/>
                <a:cs typeface="Jameel Noori Nastaleeq" panose="02000503000000020004" pitchFamily="2" charset="-78"/>
              </a:rPr>
              <a:t>"پس خُداوند یوں فرماتا ہے کہ تو اسی سے  جان لے گا کہ میں خُداوند ہوں۔ دیکھ میں  اپنے ہاتھ کی لاٹھی کو دریا کے پانی پر ماروں گا اور وہ خون ہو جائے گا" (خروج 17:7)۔ </a:t>
            </a:r>
            <a:endParaRPr lang="en" sz="2800" b="1" dirty="0">
              <a:solidFill>
                <a:srgbClr val="C00000"/>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9132D8B-2616-0037-BF4D-5653E0A3534D}"/>
              </a:ext>
            </a:extLst>
          </p:cNvPr>
          <p:cNvSpPr txBox="1"/>
          <p:nvPr/>
        </p:nvSpPr>
        <p:spPr>
          <a:xfrm>
            <a:off x="8465271" y="387176"/>
            <a:ext cx="3726729" cy="769441"/>
          </a:xfrm>
          <a:prstGeom prst="rect">
            <a:avLst/>
          </a:prstGeom>
          <a:noFill/>
        </p:spPr>
        <p:txBody>
          <a:bodyPr wrap="square" rtlCol="0">
            <a:spAutoFit/>
          </a:bodyPr>
          <a:lstStyle/>
          <a:p>
            <a:pPr algn="ctr" rtl="1"/>
            <a:r>
              <a:rPr lang="ur-PK"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پہلی آفت (ہلکی):خون</a:t>
            </a:r>
            <a:endPar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115963"/>
            <a:ext cx="3681413"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srgbClr val="C00000"/>
                </a:solidFill>
                <a:effectLst/>
                <a:uLnTx/>
                <a:uFillTx/>
                <a:latin typeface="Jameel Noori Nastaleeq" panose="02000503000000020004" pitchFamily="2" charset="-78"/>
                <a:cs typeface="Jameel Noori Nastaleeq" panose="02000503000000020004" pitchFamily="2" charset="-78"/>
              </a:rPr>
              <a:t>خروج</a:t>
            </a:r>
            <a:r>
              <a:rPr kumimoji="0" lang="ur-PK" sz="2800" b="1" i="0" u="none" strike="noStrike" kern="1200" cap="none" spc="0" normalizeH="0" noProof="0" dirty="0">
                <a:ln>
                  <a:noFill/>
                </a:ln>
                <a:solidFill>
                  <a:srgbClr val="C00000"/>
                </a:solidFill>
                <a:effectLst/>
                <a:uLnTx/>
                <a:uFillTx/>
                <a:latin typeface="Jameel Noori Nastaleeq" panose="02000503000000020004" pitchFamily="2" charset="-78"/>
                <a:cs typeface="Jameel Noori Nastaleeq" panose="02000503000000020004" pitchFamily="2" charset="-78"/>
              </a:rPr>
              <a:t> 7: 14۔25</a:t>
            </a:r>
            <a:endParaRPr kumimoji="0" lang="en" sz="2800" b="1" i="0" u="none" strike="noStrike" kern="1200" cap="none" spc="0" normalizeH="0" baseline="0" noProof="0" dirty="0">
              <a:ln>
                <a:noFill/>
              </a:ln>
              <a:solidFill>
                <a:srgbClr val="C00000"/>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1495638658"/>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742321"/>
            <a:ext cx="3681413" cy="169277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دریائے نیل نے</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سیلاب کے ذریعے مصر کو زندگی بخشی۔ لیکن پانی کے ذرائع کس نے بنائے؟ </a:t>
            </a:r>
            <a:r>
              <a:rPr lang="ur-PK" sz="2600" b="1" dirty="0">
                <a:solidFill>
                  <a:prstClr val="black"/>
                </a:solidFill>
                <a:latin typeface="Jameel Noori Nastaleeq" panose="02000503000000020004" pitchFamily="2" charset="-78"/>
                <a:cs typeface="Jameel Noori Nastaleeq" panose="02000503000000020004" pitchFamily="2" charset="-78"/>
              </a:rPr>
              <a:t>جادوگروں نے پانی کی تبدیلی کی نقل تیار کی لیکن وہ اسے تبدیل نہیں کر سکے۔ </a:t>
            </a:r>
            <a:r>
              <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righ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1248</TotalTime>
  <Words>1711</Words>
  <Application>Microsoft Office PowerPoint</Application>
  <PresentationFormat>Panorámica</PresentationFormat>
  <Paragraphs>81</Paragraphs>
  <Slides>18</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18</vt:i4>
      </vt:variant>
    </vt:vector>
  </HeadingPairs>
  <TitlesOfParts>
    <vt:vector size="24" baseType="lpstr">
      <vt:lpstr>Arial</vt:lpstr>
      <vt:lpstr>Aptos Display</vt:lpstr>
      <vt:lpstr>Jameel Noori Nastaleeq</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184</cp:revision>
  <dcterms:created xsi:type="dcterms:W3CDTF">2025-06-28T14:27:47Z</dcterms:created>
  <dcterms:modified xsi:type="dcterms:W3CDTF">2025-07-20T07:50:33Z</dcterms:modified>
</cp:coreProperties>
</file>