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sldIdLst>
    <p:sldId id="257" r:id="rId3"/>
    <p:sldId id="293" r:id="rId4"/>
    <p:sldId id="259" r:id="rId5"/>
    <p:sldId id="260" r:id="rId6"/>
    <p:sldId id="261" r:id="rId7"/>
    <p:sldId id="294" r:id="rId8"/>
    <p:sldId id="264" r:id="rId9"/>
    <p:sldId id="265"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5" d="100"/>
          <a:sy n="105" d="100"/>
        </p:scale>
        <p:origin x="1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5/8/quickstyle/3d2" qsCatId="3D" csTypeId="urn:microsoft.com/office/officeart/2005/8/colors/colorful1" csCatId="colorful" phldr="1"/>
      <dgm:spPr/>
      <dgm:t>
        <a:bodyPr/>
        <a:lstStyle/>
        <a:p>
          <a:endParaRPr lang="es-ES"/>
        </a:p>
      </dgm:t>
    </dgm:pt>
    <dgm:pt modelId="{3CF4B080-8F78-4052-BB8A-339B78DD9DD0}">
      <dgm:prSet custT="1"/>
      <dgm:spPr>
        <a:solidFill>
          <a:srgbClr val="009999"/>
        </a:solidFill>
      </dgm:spPr>
      <dgm:t>
        <a:bodyPr lIns="18000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صاف پانی (خروج 15: 22۔27)۔ </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1C0EE08-D1E4-4841-9DF7-7CD60289F568}" type="parTrans" cxnId="{6D43B684-9B1B-4262-82BA-30959E4DA90A}">
      <dgm:prSet/>
      <dgm:spPr/>
      <dgm:t>
        <a:bodyPr/>
        <a:lstStyle/>
        <a:p>
          <a:endParaRPr lang="es-ES" sz="2000">
            <a:effectLst>
              <a:outerShdw blurRad="38100" dist="38100" dir="2700000" algn="tl">
                <a:srgbClr val="000000">
                  <a:alpha val="43137"/>
                </a:srgbClr>
              </a:outerShdw>
            </a:effectLst>
          </a:endParaRPr>
        </a:p>
      </dgm:t>
    </dgm:pt>
    <dgm:pt modelId="{514F272D-20DF-4595-AA27-4BD1FD0B9DB0}" type="sibTrans" cxnId="{6D43B684-9B1B-4262-82BA-30959E4DA90A}">
      <dgm:prSet/>
      <dgm:spPr>
        <a:solidFill>
          <a:srgbClr val="7FFFFD"/>
        </a:solidFill>
      </dgm:spPr>
      <dgm:t>
        <a:bodyPr/>
        <a:lstStyle/>
        <a:p>
          <a:endParaRPr lang="es-ES" sz="2000">
            <a:effectLst>
              <a:outerShdw blurRad="38100" dist="38100" dir="2700000" algn="tl">
                <a:srgbClr val="000000">
                  <a:alpha val="43137"/>
                </a:srgbClr>
              </a:outerShdw>
            </a:effectLst>
          </a:endParaRPr>
        </a:p>
      </dgm:t>
    </dgm:pt>
    <dgm:pt modelId="{FD556642-FD75-493E-AF8B-0DFFB9B56AC1}">
      <dgm:prSet custT="1"/>
      <dgm:spPr>
        <a:solidFill>
          <a:srgbClr val="A46200"/>
        </a:solidFill>
      </dgm:spPr>
      <dgm:t>
        <a:bodyPr lIns="18000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آسمان سے روٹی (خروج 16: 1۔36)۔ </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9D2D5D9-5C36-4280-8362-3325E5233C9C}" type="parTrans" cxnId="{A57B6689-25C6-4D8E-A925-AB94BE24CFAB}">
      <dgm:prSet/>
      <dgm:spPr/>
      <dgm:t>
        <a:bodyPr/>
        <a:lstStyle/>
        <a:p>
          <a:endParaRPr lang="es-ES" sz="2000">
            <a:effectLst>
              <a:outerShdw blurRad="38100" dist="38100" dir="2700000" algn="tl">
                <a:srgbClr val="000000">
                  <a:alpha val="43137"/>
                </a:srgbClr>
              </a:outerShdw>
            </a:effectLst>
          </a:endParaRPr>
        </a:p>
      </dgm:t>
    </dgm:pt>
    <dgm:pt modelId="{7B9A2E44-4674-4A71-9D1B-4D67D6D5BDD3}" type="sibTrans" cxnId="{A57B6689-25C6-4D8E-A925-AB94BE24CFAB}">
      <dgm:prSet/>
      <dgm:spPr>
        <a:solidFill>
          <a:srgbClr val="FED394"/>
        </a:solidFill>
      </dgm:spPr>
      <dgm:t>
        <a:bodyPr/>
        <a:lstStyle/>
        <a:p>
          <a:endParaRPr lang="es-ES" sz="2000">
            <a:effectLst>
              <a:outerShdw blurRad="38100" dist="38100" dir="2700000" algn="tl">
                <a:srgbClr val="000000">
                  <a:alpha val="43137"/>
                </a:srgbClr>
              </a:outerShdw>
            </a:effectLst>
          </a:endParaRPr>
        </a:p>
      </dgm:t>
    </dgm:pt>
    <dgm:pt modelId="{FA1B90E9-7424-4075-883A-065367368CFC}">
      <dgm:prSet custT="1"/>
      <dgm:spPr>
        <a:solidFill>
          <a:srgbClr val="007AD6"/>
        </a:solidFill>
      </dgm:spPr>
      <dgm:t>
        <a:bodyPr lIns="180000"/>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خورب کی چوٹی (کروج 17:17)۔ </a:t>
          </a:r>
          <a:endParaRPr lang="es-ES" sz="2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F3E05B-66EF-44BE-939D-4B02A724778A}" type="parTrans" cxnId="{DF6D97B3-A119-4FB1-ACBD-76113521BCF8}">
      <dgm:prSet/>
      <dgm:spPr/>
      <dgm:t>
        <a:bodyPr/>
        <a:lstStyle/>
        <a:p>
          <a:endParaRPr lang="es-ES" sz="2000">
            <a:effectLst>
              <a:outerShdw blurRad="38100" dist="38100" dir="2700000" algn="tl">
                <a:srgbClr val="000000">
                  <a:alpha val="43137"/>
                </a:srgbClr>
              </a:outerShdw>
            </a:effectLst>
          </a:endParaRPr>
        </a:p>
      </dgm:t>
    </dgm:pt>
    <dgm:pt modelId="{1CFE775D-3FAB-4C41-9B93-0C5323918E32}" type="sibTrans" cxnId="{DF6D97B3-A119-4FB1-ACBD-76113521BCF8}">
      <dgm:prSet/>
      <dgm:spPr>
        <a:solidFill>
          <a:srgbClr val="94D1FE"/>
        </a:solidFill>
      </dgm:spPr>
      <dgm:t>
        <a:bodyPr/>
        <a:lstStyle/>
        <a:p>
          <a:endParaRPr lang="es-ES" sz="2000">
            <a:effectLst>
              <a:outerShdw blurRad="38100" dist="38100" dir="2700000" algn="tl">
                <a:srgbClr val="000000">
                  <a:alpha val="43137"/>
                </a:srgbClr>
              </a:outerShdw>
            </a:effectLst>
          </a:endParaRPr>
        </a:p>
      </dgm:t>
    </dgm:pt>
    <dgm:pt modelId="{81787015-09D3-4D5E-AF0E-DAC88C7D7052}">
      <dgm:prSet custT="1"/>
      <dgm:spPr>
        <a:solidFill>
          <a:schemeClr val="accent1">
            <a:lumMod val="50000"/>
          </a:schemeClr>
        </a:solidFill>
      </dgm:spPr>
      <dgm:t>
        <a:bodyPr lIns="180000"/>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اُٹھائے ہوئے ہاتھ ( خروج 17: 8۔16)۔</a:t>
          </a:r>
          <a:endParaRPr lang="es-ES" sz="2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A0FC29D-345F-4FE0-A20E-17B2AF99A20C}" type="parTrans" cxnId="{2F005D18-11FC-464E-822B-B234B1BC0162}">
      <dgm:prSet/>
      <dgm:spPr/>
      <dgm:t>
        <a:bodyPr/>
        <a:lstStyle/>
        <a:p>
          <a:endParaRPr lang="es-ES" sz="2000">
            <a:effectLst>
              <a:outerShdw blurRad="38100" dist="38100" dir="2700000" algn="tl">
                <a:srgbClr val="000000">
                  <a:alpha val="43137"/>
                </a:srgbClr>
              </a:outerShdw>
            </a:effectLst>
          </a:endParaRPr>
        </a:p>
      </dgm:t>
    </dgm:pt>
    <dgm:pt modelId="{F1AE459E-45B1-400F-896F-A7521227B4B3}" type="sibTrans" cxnId="{2F005D18-11FC-464E-822B-B234B1BC0162}">
      <dgm:prSet/>
      <dgm:spPr>
        <a:solidFill>
          <a:srgbClr val="FEA8FE"/>
        </a:solidFill>
      </dgm:spPr>
      <dgm:t>
        <a:bodyPr/>
        <a:lstStyle/>
        <a:p>
          <a:endParaRPr lang="es-ES" sz="2000">
            <a:effectLst>
              <a:outerShdw blurRad="38100" dist="38100" dir="2700000" algn="tl">
                <a:srgbClr val="000000">
                  <a:alpha val="43137"/>
                </a:srgbClr>
              </a:outerShdw>
            </a:effectLst>
          </a:endParaRPr>
        </a:p>
      </dgm:t>
    </dgm:pt>
    <dgm:pt modelId="{82375FE6-A5DD-4931-99DA-84A24DA441EE}">
      <dgm:prSet custT="1"/>
      <dgm:spPr>
        <a:solidFill>
          <a:schemeClr val="accent4">
            <a:lumMod val="75000"/>
          </a:schemeClr>
        </a:solidFill>
      </dgm:spPr>
      <dgm:t>
        <a:bodyPr lIns="180000"/>
        <a:lstStyle/>
        <a:p>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کا مشورہ (خروج 18: 1۔27)۔</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7DCBE49-8272-42C5-909F-E6D964572391}" type="par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769DEA91-D17C-41FD-9949-8CD98E44FFB9}">
      <dgm:prSet custT="1"/>
      <dgm:spPr>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spcFirstLastPara="0" vert="horz" wrap="square" lIns="180000" tIns="142240" rIns="142240" bIns="142240" numCol="1" spcCol="1270" anchor="ctr" anchorCtr="0"/>
        <a:lstStyle/>
        <a:p>
          <a:pPr marL="0" lvl="0" indent="0" algn="ctr" defTabSz="889000">
            <a:lnSpc>
              <a:spcPct val="90000"/>
            </a:lnSpc>
            <a:spcBef>
              <a:spcPct val="0"/>
            </a:spcBef>
            <a:spcAft>
              <a:spcPct val="35000"/>
            </a:spcAft>
            <a:buNone/>
          </a:pPr>
          <a:r>
            <a:rPr lang="ur-PK"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زندگی کی روٹی اور پانی: یسوع مسیح</a:t>
          </a:r>
          <a:endParaRPr lang="en"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gm:t>
    </dgm:pt>
    <dgm:pt modelId="{0DB69344-1551-48E3-8FBD-DC70D7354CDA}" type="par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val="rev"/>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s-ES"/>
        </a:p>
      </dgm:t>
    </dgm:pt>
    <dgm:pt modelId="{E66BBE0E-A3C5-46BE-AA3F-9A7E9A51E526}">
      <dgm:prSet custT="1"/>
      <dgm:spPr>
        <a:solidFill>
          <a:srgbClr val="7030A0"/>
        </a:solidFill>
      </dgm:spPr>
      <dgm:t>
        <a:bodyPr/>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ماضی کو بھول گے</a:t>
          </a:r>
          <a:endParaRPr lang="es-ES" sz="2400" dirty="0">
            <a:solidFill>
              <a:schemeClr val="accent3">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2E45A12-A625-4F48-840F-252E31705B68}" type="par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5B129807-48D3-466B-98AA-33E9AD0ACAEA}">
      <dgm:prSet custT="1"/>
      <dgm:spPr>
        <a:solidFill>
          <a:schemeClr val="accent2">
            <a:lumMod val="50000"/>
          </a:schemeClr>
        </a:solidFill>
      </dgm:spPr>
      <dgm:t>
        <a:bodyPr/>
        <a:lstStyle/>
        <a:p>
          <a:pPr algn="ctr" rtl="1"/>
          <a:r>
            <a:rPr lang="ur-PK" sz="2400" dirty="0">
              <a:solidFill>
                <a:schemeClr val="accent3">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انہوں</a:t>
          </a:r>
          <a:r>
            <a:rPr lang="ur-PK" sz="2400" baseline="0" dirty="0">
              <a:solidFill>
                <a:schemeClr val="accent3">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نے موجودہ مشکلات پر توجہ مرکوز کی</a:t>
          </a:r>
          <a:endParaRPr lang="es-ES" sz="2400" dirty="0">
            <a:solidFill>
              <a:schemeClr val="accent3">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0D95FFB-BAC1-42CF-9628-70AF9FCA493D}" type="par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3F2EBE1-57C1-4AD6-B342-35C7020150E1}">
      <dgm:prSet custT="1"/>
      <dgm:spPr>
        <a:solidFill>
          <a:srgbClr val="0070C0"/>
        </a:solidFill>
      </dgm:spPr>
      <dgm:t>
        <a:bodyPr/>
        <a:lstStyle/>
        <a:p>
          <a:pPr algn="ct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وعدہ کئے ہوئے مستقبل کو بھول گے۔</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BC584AD-18D0-453A-81F4-4D4359877C83}" type="par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val="rev"/>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66391">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66391">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66391">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 loCatId="list" qsTypeId="urn:microsoft.com/office/officeart/2005/8/quickstyle/3d2" qsCatId="3D" csTypeId="urn:microsoft.com/office/officeart/2005/8/colors/colorful3" csCatId="colorful" phldr="1"/>
      <dgm:spPr/>
      <dgm:t>
        <a:bodyPr/>
        <a:lstStyle/>
        <a:p>
          <a:endParaRPr lang="es-ES"/>
        </a:p>
      </dgm:t>
    </dgm:pt>
    <dgm:pt modelId="{E4AD98B7-9A60-46F8-B42C-6B675224B8D1}">
      <dgm:prSet custT="1"/>
      <dgm:spPr>
        <a:solidFill>
          <a:srgbClr val="EA3D39"/>
        </a:solidFill>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کی خصوصیات (خروج 21:18)۔</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164A679-F0A9-4CB4-A07E-04BD84049F22}" type="parTrans" cxnId="{E0BF1E77-1378-4E15-A9B3-6E11C27E58E5}">
      <dgm:prSet/>
      <dgm:spPr/>
      <dgm:t>
        <a:bodyPr/>
        <a:lstStyle/>
        <a:p>
          <a:endParaRPr lang="es-ES" sz="2000"/>
        </a:p>
      </dgm:t>
    </dgm:pt>
    <dgm:pt modelId="{894A301B-0C1C-40EF-AED5-B06E6B554BE0}" type="sibTrans" cxnId="{E0BF1E77-1378-4E15-A9B3-6E11C27E58E5}">
      <dgm:prSet/>
      <dgm:spPr/>
      <dgm:t>
        <a:bodyPr/>
        <a:lstStyle/>
        <a:p>
          <a:endParaRPr lang="es-ES" sz="2000"/>
        </a:p>
      </dgm:t>
    </dgm:pt>
    <dgm:pt modelId="{F5F2B980-3B6A-47D7-AEE3-825DE60B8924}">
      <dgm:prSet custT="1"/>
      <dgm:spPr>
        <a:solidFill>
          <a:schemeClr val="accent4">
            <a:lumMod val="60000"/>
            <a:lumOff val="40000"/>
          </a:schemeClr>
        </a:solidFill>
      </dgm:spPr>
      <dgm:t>
        <a:bodyPr/>
        <a:lstStyle/>
        <a:p>
          <a:pPr rtl="1"/>
          <a:r>
            <a:rPr lang="ur-PK" sz="2800" dirty="0">
              <a:solidFill>
                <a:schemeClr val="tx1"/>
              </a:solidFill>
              <a:latin typeface="Jameel Noori Nastaleeq" panose="02000503000000020004" pitchFamily="2" charset="-78"/>
              <a:cs typeface="Jameel Noori Nastaleeq" panose="02000503000000020004" pitchFamily="2" charset="-78"/>
            </a:rPr>
            <a:t>خُدا</a:t>
          </a:r>
          <a:r>
            <a:rPr lang="ur-PK" sz="2800" baseline="0" dirty="0">
              <a:solidFill>
                <a:schemeClr val="tx1"/>
              </a:solidFill>
              <a:latin typeface="Jameel Noori Nastaleeq" panose="02000503000000020004" pitchFamily="2" charset="-78"/>
              <a:cs typeface="Jameel Noori Nastaleeq" panose="02000503000000020004" pitchFamily="2" charset="-78"/>
            </a:rPr>
            <a:t> کی عزت کرنے والے</a:t>
          </a:r>
          <a:endParaRPr lang="es-ES" sz="2800" dirty="0">
            <a:solidFill>
              <a:schemeClr val="tx1"/>
            </a:solidFill>
            <a:latin typeface="Jameel Noori Nastaleeq" panose="02000503000000020004" pitchFamily="2" charset="-78"/>
            <a:cs typeface="Jameel Noori Nastaleeq" panose="02000503000000020004" pitchFamily="2" charset="-78"/>
          </a:endParaRPr>
        </a:p>
      </dgm:t>
    </dgm:pt>
    <dgm:pt modelId="{36C5300C-9887-436A-AF59-D66178B0F0AC}" type="parTrans" cxnId="{9DAF47E0-1261-49BD-B61D-2240169DFA1F}">
      <dgm:prSet/>
      <dgm:spPr/>
      <dgm:t>
        <a:bodyPr/>
        <a:lstStyle/>
        <a:p>
          <a:endParaRPr lang="es-ES" sz="2000"/>
        </a:p>
      </dgm:t>
    </dgm:pt>
    <dgm:pt modelId="{9FC28E47-04E5-4689-99BD-A6210F55402A}" type="sibTrans" cxnId="{9DAF47E0-1261-49BD-B61D-2240169DFA1F}">
      <dgm:prSet/>
      <dgm:spPr/>
      <dgm:t>
        <a:bodyPr/>
        <a:lstStyle/>
        <a:p>
          <a:endParaRPr lang="es-ES" sz="2000"/>
        </a:p>
      </dgm:t>
    </dgm:pt>
    <dgm:pt modelId="{7DA3D310-3E82-4015-B577-7CC690EE3FA0}">
      <dgm:prSet custT="1"/>
      <dgm:spPr>
        <a:solidFill>
          <a:schemeClr val="accent1">
            <a:lumMod val="60000"/>
            <a:lumOff val="40000"/>
          </a:schemeClr>
        </a:solidFill>
      </dgm:spPr>
      <dgm:t>
        <a:bodyPr/>
        <a:lstStyle/>
        <a:p>
          <a:pPr rtl="1"/>
          <a:r>
            <a:rPr lang="ur-PK" sz="2400" dirty="0">
              <a:solidFill>
                <a:schemeClr val="tx1"/>
              </a:solidFill>
              <a:latin typeface="Jameel Noori Nastaleeq" panose="02000503000000020004" pitchFamily="2" charset="-78"/>
              <a:cs typeface="Jameel Noori Nastaleeq" panose="02000503000000020004" pitchFamily="2" charset="-78"/>
            </a:rPr>
            <a:t>قابل</a:t>
          </a:r>
          <a:r>
            <a:rPr lang="ur-PK" sz="2400" baseline="0" dirty="0">
              <a:solidFill>
                <a:schemeClr val="tx1"/>
              </a:solidFill>
              <a:latin typeface="Jameel Noori Nastaleeq" panose="02000503000000020004" pitchFamily="2" charset="-78"/>
              <a:cs typeface="Jameel Noori Nastaleeq" panose="02000503000000020004" pitchFamily="2" charset="-78"/>
            </a:rPr>
            <a:t> بھروسہ</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7AF717A1-71FE-44C6-A232-4ABECB2F5FC9}" type="parTrans" cxnId="{62BE7AB4-DC31-4FC9-A17F-1DE94C174CBD}">
      <dgm:prSet/>
      <dgm:spPr/>
      <dgm:t>
        <a:bodyPr/>
        <a:lstStyle/>
        <a:p>
          <a:endParaRPr lang="es-ES" sz="2000"/>
        </a:p>
      </dgm:t>
    </dgm:pt>
    <dgm:pt modelId="{C3CAD911-1EEF-4D56-8875-9C049C6A655D}" type="sibTrans" cxnId="{62BE7AB4-DC31-4FC9-A17F-1DE94C174CBD}">
      <dgm:prSet/>
      <dgm:spPr/>
      <dgm:t>
        <a:bodyPr/>
        <a:lstStyle/>
        <a:p>
          <a:endParaRPr lang="es-ES" sz="2000"/>
        </a:p>
      </dgm:t>
    </dgm:pt>
    <dgm:pt modelId="{48F9FFBC-1749-4EF8-9EBD-F10A9D0729A9}">
      <dgm:prSet custT="1"/>
      <dgm:spPr>
        <a:solidFill>
          <a:srgbClr val="5DD5FF"/>
        </a:solidFill>
      </dgm:spPr>
      <dgm:t>
        <a:bodyPr/>
        <a:lstStyle/>
        <a:p>
          <a:pPr rtl="1"/>
          <a:r>
            <a:rPr lang="ur-PK" sz="2400" b="1" dirty="0">
              <a:solidFill>
                <a:schemeClr val="tx1"/>
              </a:solidFill>
              <a:latin typeface="Jameel Noori Nastaleeq" panose="02000503000000020004" pitchFamily="2" charset="-78"/>
              <a:cs typeface="Jameel Noori Nastaleeq" panose="02000503000000020004" pitchFamily="2" charset="-78"/>
            </a:rPr>
            <a:t>رشوت کے دشمن</a:t>
          </a:r>
          <a:endParaRPr lang="es-ES" sz="2400" dirty="0">
            <a:solidFill>
              <a:schemeClr val="tx1"/>
            </a:solidFill>
            <a:latin typeface="Jameel Noori Nastaleeq" panose="02000503000000020004" pitchFamily="2" charset="-78"/>
            <a:cs typeface="Jameel Noori Nastaleeq" panose="02000503000000020004" pitchFamily="2" charset="-78"/>
          </a:endParaRPr>
        </a:p>
      </dgm:t>
    </dgm:pt>
    <dgm:pt modelId="{5F28433B-15A7-40FA-9AB9-16273AD0ACE1}" type="parTrans" cxnId="{D9F9CC39-E566-42FB-8B29-0BE998F046A8}">
      <dgm:prSet/>
      <dgm:spPr/>
      <dgm:t>
        <a:bodyPr/>
        <a:lstStyle/>
        <a:p>
          <a:endParaRPr lang="es-ES" sz="2000"/>
        </a:p>
      </dgm:t>
    </dgm:pt>
    <dgm:pt modelId="{57421DF3-5804-4346-B2DB-C856A3C8EA77}" type="sibTrans" cxnId="{D9F9CC39-E566-42FB-8B29-0BE998F046A8}">
      <dgm:prSet/>
      <dgm:spPr/>
      <dgm:t>
        <a:bodyPr/>
        <a:lstStyle/>
        <a:p>
          <a:endParaRPr lang="es-ES" sz="2000"/>
        </a:p>
      </dgm:t>
    </dgm:pt>
    <dgm:pt modelId="{8C65EDE4-8DD3-4634-82DE-FCE4FCAA4C5D}" type="pres">
      <dgm:prSet presAssocID="{92C21D10-5679-430A-A01E-D0EB7FE2905E}" presName="layout" presStyleCnt="0">
        <dgm:presLayoutVars>
          <dgm:chMax/>
          <dgm:chPref/>
          <dgm:dir val="rev"/>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4">
            <a:lumMod val="75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chemeClr val="accent1">
            <a:lumMod val="50000"/>
          </a:schemeClr>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rgbClr val="008EC0"/>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
    <dgm:cxn modelId="{186D7834-B26D-46A9-92CE-B6B872EE5D64}" type="presOf" srcId="{7DA3D310-3E82-4015-B577-7CC690EE3FA0}" destId="{E64FA3F8-6085-45A8-9EAC-8441BAB3BC30}" srcOrd="0" destOrd="0" presId="urn:microsoft.com/office/officeart/2008/layout/PictureAccentList"/>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
    <dgm:cxn modelId="{76955C42-87AF-4D4D-81F1-6F610CFD92E0}" type="presOf" srcId="{48F9FFBC-1749-4EF8-9EBD-F10A9D0729A9}" destId="{EC81DA5B-8E28-4F1D-985F-80E39304AA1E}" srcOrd="0" destOrd="0" presId="urn:microsoft.com/office/officeart/2008/layout/PictureAccentList"/>
    <dgm:cxn modelId="{E6F7174E-5486-44A7-A8AB-C483EC13E221}" type="presOf" srcId="{F5F2B980-3B6A-47D7-AEE3-825DE60B8924}" destId="{1802C615-AE9F-41B9-8F7D-80D193B2C02F}" srcOrd="0" destOrd="0" presId="urn:microsoft.com/office/officeart/2008/layout/PictureAccentList"/>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
    <dgm:cxn modelId="{A167B506-7919-45EE-A1C2-96AC0B4D3B85}" type="presParOf" srcId="{C5582B98-DE17-4210-94C4-92364BE56E4A}" destId="{D26434DD-A030-4D4D-B4DD-7D21C3629C2F}" srcOrd="0" destOrd="0" presId="urn:microsoft.com/office/officeart/2008/layout/PictureAccentList"/>
    <dgm:cxn modelId="{E88C1EC7-BE2E-44A9-AF84-46D3170F0115}" type="presParOf" srcId="{D26434DD-A030-4D4D-B4DD-7D21C3629C2F}" destId="{98878BA1-5A16-4F3D-BE7F-202C58D67B2B}" srcOrd="0" destOrd="0" presId="urn:microsoft.com/office/officeart/2008/layout/PictureAccentList"/>
    <dgm:cxn modelId="{1C4C90D4-6423-4F2A-B4C7-33CB5D6E304D}" type="presParOf" srcId="{C5582B98-DE17-4210-94C4-92364BE56E4A}" destId="{387106BA-1D9A-4BBC-9357-936608E8FF92}" srcOrd="1" destOrd="0" presId="urn:microsoft.com/office/officeart/2008/layout/PictureAccentList"/>
    <dgm:cxn modelId="{A14E2724-513E-482C-8C26-EA272E4F856F}" type="presParOf" srcId="{387106BA-1D9A-4BBC-9357-936608E8FF92}" destId="{89B3E2A5-17BA-46FD-B0B7-03388061F588}" srcOrd="0" destOrd="0" presId="urn:microsoft.com/office/officeart/2008/layout/PictureAccentList"/>
    <dgm:cxn modelId="{B702D751-68C9-4F63-ACBA-1220FBF11DCD}" type="presParOf" srcId="{89B3E2A5-17BA-46FD-B0B7-03388061F588}" destId="{A5BC1136-7AB0-4B0C-A76E-5ADA0EC67691}" srcOrd="0" destOrd="0" presId="urn:microsoft.com/office/officeart/2008/layout/PictureAccentList"/>
    <dgm:cxn modelId="{C067609D-77A7-423B-88D2-F09D2D827E7D}" type="presParOf" srcId="{89B3E2A5-17BA-46FD-B0B7-03388061F588}" destId="{1802C615-AE9F-41B9-8F7D-80D193B2C02F}" srcOrd="1" destOrd="0" presId="urn:microsoft.com/office/officeart/2008/layout/PictureAccentList"/>
    <dgm:cxn modelId="{52500E50-B7C1-47A5-BE5F-B13FBC6C974D}" type="presParOf" srcId="{387106BA-1D9A-4BBC-9357-936608E8FF92}" destId="{1DC0E434-7816-4A7F-B9BB-4C45470B7DFA}" srcOrd="1" destOrd="0" presId="urn:microsoft.com/office/officeart/2008/layout/PictureAccentList"/>
    <dgm:cxn modelId="{1E2B71EC-D56A-42A1-BB54-E8B108891CDA}" type="presParOf" srcId="{1DC0E434-7816-4A7F-B9BB-4C45470B7DFA}" destId="{B3D9C14E-83C8-4248-BED5-4F63A04A2943}" srcOrd="0" destOrd="0" presId="urn:microsoft.com/office/officeart/2008/layout/PictureAccentList"/>
    <dgm:cxn modelId="{45206330-F160-4B43-B4B3-BE4D35FF3C01}" type="presParOf" srcId="{1DC0E434-7816-4A7F-B9BB-4C45470B7DFA}" destId="{E64FA3F8-6085-45A8-9EAC-8441BAB3BC30}" srcOrd="1" destOrd="0" presId="urn:microsoft.com/office/officeart/2008/layout/PictureAccentList"/>
    <dgm:cxn modelId="{5FD3B03E-BF93-4BE5-AB32-3FC8035BA496}" type="presParOf" srcId="{387106BA-1D9A-4BBC-9357-936608E8FF92}" destId="{7FEF82A1-19DE-4417-89D3-2CC6FD173D6E}" srcOrd="2" destOrd="0" presId="urn:microsoft.com/office/officeart/2008/layout/PictureAccentList"/>
    <dgm:cxn modelId="{978C81C9-937C-4B3D-975C-AD414F112C79}" type="presParOf" srcId="{7FEF82A1-19DE-4417-89D3-2CC6FD173D6E}" destId="{22CA8874-A2BE-4681-8FD8-D91CAE23CEBD}" srcOrd="0" destOrd="0" presId="urn:microsoft.com/office/officeart/2008/layout/PictureAccentList"/>
    <dgm:cxn modelId="{5B38CA0C-3C17-45C6-AB25-E6153EE4CE2D}" type="presParOf" srcId="{7FEF82A1-19DE-4417-89D3-2CC6FD173D6E}" destId="{EC81DA5B-8E28-4F1D-985F-80E39304AA1E}"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2603988"/>
          <a:ext cx="6581776" cy="341772"/>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ur-PK"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rPr>
            <a:t>زندگی کی روٹی اور پانی: یسوع مسیح</a:t>
          </a:r>
          <a:endParaRPr lang="en" sz="2400" b="1" kern="1200" dirty="0">
            <a:solidFill>
              <a:prstClr val="white"/>
            </a:solidFill>
            <a:effectLst>
              <a:outerShdw blurRad="38100" dist="38100" dir="2700000" algn="tl">
                <a:srgbClr val="000000">
                  <a:alpha val="43137"/>
                </a:srgbClr>
              </a:outerShdw>
            </a:effectLst>
            <a:latin typeface="Jameel Noori Nastaleeq" panose="02000503000000020004" pitchFamily="2" charset="-78"/>
            <a:ea typeface="+mn-ea"/>
            <a:cs typeface="Jameel Noori Nastaleeq" panose="02000503000000020004" pitchFamily="2" charset="-78"/>
          </a:endParaRPr>
        </a:p>
      </dsp:txBody>
      <dsp:txXfrm>
        <a:off x="0" y="2603988"/>
        <a:ext cx="6581776" cy="341772"/>
      </dsp:txXfrm>
    </dsp:sp>
    <dsp:sp modelId="{7C9082F3-BE23-4F93-A295-2A6D144D84E3}">
      <dsp:nvSpPr>
        <dsp:cNvPr id="0" name=""/>
        <dsp:cNvSpPr/>
      </dsp:nvSpPr>
      <dsp:spPr>
        <a:xfrm rot="10800000">
          <a:off x="0" y="2083469"/>
          <a:ext cx="6581776" cy="525645"/>
        </a:xfrm>
        <a:prstGeom prst="upArrowCallou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70688" rIns="170688" bIns="170688" numCol="1" spcCol="1270" anchor="ctr" anchorCtr="0">
          <a:noAutofit/>
        </a:bodyPr>
        <a:lstStyle/>
        <a:p>
          <a:pPr marL="0" lvl="0" indent="0" algn="ctr" defTabSz="1066800">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کا مشورہ (خروج 18: 1۔27)۔</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0" y="2083469"/>
        <a:ext cx="6581776" cy="341548"/>
      </dsp:txXfrm>
    </dsp:sp>
    <dsp:sp modelId="{F62D5662-4FB1-4590-AEB8-78074FF878B1}">
      <dsp:nvSpPr>
        <dsp:cNvPr id="0" name=""/>
        <dsp:cNvSpPr/>
      </dsp:nvSpPr>
      <dsp:spPr>
        <a:xfrm rot="10800000">
          <a:off x="0" y="1562950"/>
          <a:ext cx="6581776" cy="525645"/>
        </a:xfrm>
        <a:prstGeom prst="upArrowCallou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اُٹھائے ہوئے ہاتھ ( خروج 17: 8۔16)۔</a:t>
          </a:r>
          <a:endParaRPr lang="es-ES" sz="2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0" y="1562950"/>
        <a:ext cx="6581776" cy="341548"/>
      </dsp:txXfrm>
    </dsp:sp>
    <dsp:sp modelId="{03A1FB19-05EE-46FF-9BFC-E6C83ADBD938}">
      <dsp:nvSpPr>
        <dsp:cNvPr id="0" name=""/>
        <dsp:cNvSpPr/>
      </dsp:nvSpPr>
      <dsp:spPr>
        <a:xfrm rot="10800000">
          <a:off x="0" y="1042431"/>
          <a:ext cx="6581776" cy="525645"/>
        </a:xfrm>
        <a:prstGeom prst="upArrowCallout">
          <a:avLst/>
        </a:prstGeom>
        <a:solidFill>
          <a:srgbClr val="007AD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خورب کی چوٹی (کروج 17:17)۔ </a:t>
          </a:r>
          <a:endParaRPr lang="es-ES" sz="2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0" y="1042431"/>
        <a:ext cx="6581776" cy="341548"/>
      </dsp:txXfrm>
    </dsp:sp>
    <dsp:sp modelId="{09A4EDD2-FE5F-4F77-9BC7-36DCBF3BCFB8}">
      <dsp:nvSpPr>
        <dsp:cNvPr id="0" name=""/>
        <dsp:cNvSpPr/>
      </dsp:nvSpPr>
      <dsp:spPr>
        <a:xfrm rot="10800000">
          <a:off x="0" y="521913"/>
          <a:ext cx="6581776" cy="525645"/>
        </a:xfrm>
        <a:prstGeom prst="upArrowCallout">
          <a:avLst/>
        </a:prstGeom>
        <a:solidFill>
          <a:srgbClr val="A46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آسمان سے روٹی (خروج 16: 1۔36)۔ </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0" y="521913"/>
        <a:ext cx="6581776" cy="341548"/>
      </dsp:txXfrm>
    </dsp:sp>
    <dsp:sp modelId="{0C2FDEF2-A415-4317-BF49-2F0A87F2FE5A}">
      <dsp:nvSpPr>
        <dsp:cNvPr id="0" name=""/>
        <dsp:cNvSpPr/>
      </dsp:nvSpPr>
      <dsp:spPr>
        <a:xfrm rot="10800000">
          <a:off x="0" y="1394"/>
          <a:ext cx="6581776" cy="525645"/>
        </a:xfrm>
        <a:prstGeom prst="upArrowCallout">
          <a:avLst/>
        </a:prstGeom>
        <a:solidFill>
          <a:srgbClr val="0099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صاف پانی (خروج 15: 22۔27)۔ </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0" y="1394"/>
        <a:ext cx="6581776" cy="34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a:xfrm>
          <a:off x="95253" y="796"/>
          <a:ext cx="4456866" cy="52568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ماضی کو بھول گے</a:t>
          </a:r>
          <a:endParaRPr lang="es-ES" sz="2400" kern="1200" dirty="0">
            <a:solidFill>
              <a:schemeClr val="accent3">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20915" y="26458"/>
        <a:ext cx="4405542" cy="474360"/>
      </dsp:txXfrm>
    </dsp:sp>
    <dsp:sp modelId="{B0D67868-C119-4015-8311-3B0E1C4212B1}">
      <dsp:nvSpPr>
        <dsp:cNvPr id="0" name=""/>
        <dsp:cNvSpPr/>
      </dsp:nvSpPr>
      <dsp:spPr>
        <a:xfrm>
          <a:off x="95253" y="552765"/>
          <a:ext cx="4456866" cy="525684"/>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1">
            <a:lnSpc>
              <a:spcPct val="90000"/>
            </a:lnSpc>
            <a:spcBef>
              <a:spcPct val="0"/>
            </a:spcBef>
            <a:spcAft>
              <a:spcPct val="35000"/>
            </a:spcAft>
            <a:buNone/>
          </a:pPr>
          <a:r>
            <a:rPr lang="ur-PK" sz="2400" kern="1200" dirty="0">
              <a:solidFill>
                <a:schemeClr val="accent3">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انہوں</a:t>
          </a:r>
          <a:r>
            <a:rPr lang="ur-PK" sz="2400" kern="1200" baseline="0" dirty="0">
              <a:solidFill>
                <a:schemeClr val="accent3">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نے موجودہ مشکلات پر توجہ مرکوز کی</a:t>
          </a:r>
          <a:endParaRPr lang="es-ES" sz="2400" kern="1200" dirty="0">
            <a:solidFill>
              <a:schemeClr val="accent3">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20915" y="578427"/>
        <a:ext cx="4405542" cy="474360"/>
      </dsp:txXfrm>
    </dsp:sp>
    <dsp:sp modelId="{4C715E65-C8AB-467E-93B9-D6726804322E}">
      <dsp:nvSpPr>
        <dsp:cNvPr id="0" name=""/>
        <dsp:cNvSpPr/>
      </dsp:nvSpPr>
      <dsp:spPr>
        <a:xfrm>
          <a:off x="95253" y="1104733"/>
          <a:ext cx="4456866" cy="525684"/>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وعدہ کئے ہوئے مستقبل کو بھول گے۔</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20915" y="1130395"/>
        <a:ext cx="4405542" cy="474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a:xfrm>
          <a:off x="263900" y="623"/>
          <a:ext cx="4987173" cy="374643"/>
        </a:xfrm>
        <a:prstGeom prst="roundRect">
          <a:avLst>
            <a:gd name="adj" fmla="val 10000"/>
          </a:avLst>
        </a:prstGeom>
        <a:solidFill>
          <a:srgbClr val="EA3D3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کی خصوصیات (خروج 21:18)۔</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74873" y="11596"/>
        <a:ext cx="4965227" cy="352697"/>
      </dsp:txXfrm>
    </dsp:sp>
    <dsp:sp modelId="{A5BC1136-7AB0-4B0C-A76E-5ADA0EC67691}">
      <dsp:nvSpPr>
        <dsp:cNvPr id="0" name=""/>
        <dsp:cNvSpPr/>
      </dsp:nvSpPr>
      <dsp:spPr>
        <a:xfrm>
          <a:off x="4876430" y="442702"/>
          <a:ext cx="374643" cy="374643"/>
        </a:xfrm>
        <a:prstGeom prst="roundRect">
          <a:avLst>
            <a:gd name="adj" fmla="val 1667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a:xfrm>
          <a:off x="263900" y="442702"/>
          <a:ext cx="4590051" cy="374643"/>
        </a:xfrm>
        <a:prstGeom prst="roundRect">
          <a:avLst>
            <a:gd name="adj" fmla="val 16670"/>
          </a:avLst>
        </a:prstGeom>
        <a:solidFill>
          <a:schemeClr val="accent4">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kern="1200" dirty="0">
              <a:solidFill>
                <a:schemeClr val="tx1"/>
              </a:solidFill>
              <a:latin typeface="Jameel Noori Nastaleeq" panose="02000503000000020004" pitchFamily="2" charset="-78"/>
              <a:cs typeface="Jameel Noori Nastaleeq" panose="02000503000000020004" pitchFamily="2" charset="-78"/>
            </a:rPr>
            <a:t>خُدا</a:t>
          </a:r>
          <a:r>
            <a:rPr lang="ur-PK" sz="2800" kern="1200" baseline="0" dirty="0">
              <a:solidFill>
                <a:schemeClr val="tx1"/>
              </a:solidFill>
              <a:latin typeface="Jameel Noori Nastaleeq" panose="02000503000000020004" pitchFamily="2" charset="-78"/>
              <a:cs typeface="Jameel Noori Nastaleeq" panose="02000503000000020004" pitchFamily="2" charset="-78"/>
            </a:rPr>
            <a:t> کی عزت کرنے والے</a:t>
          </a:r>
          <a:endParaRPr lang="es-ES" sz="2800" kern="1200" dirty="0">
            <a:solidFill>
              <a:schemeClr val="tx1"/>
            </a:solidFill>
            <a:latin typeface="Jameel Noori Nastaleeq" panose="02000503000000020004" pitchFamily="2" charset="-78"/>
            <a:cs typeface="Jameel Noori Nastaleeq" panose="02000503000000020004" pitchFamily="2" charset="-78"/>
          </a:endParaRPr>
        </a:p>
      </dsp:txBody>
      <dsp:txXfrm>
        <a:off x="282192" y="460994"/>
        <a:ext cx="4553467" cy="338059"/>
      </dsp:txXfrm>
    </dsp:sp>
    <dsp:sp modelId="{B3D9C14E-83C8-4248-BED5-4F63A04A2943}">
      <dsp:nvSpPr>
        <dsp:cNvPr id="0" name=""/>
        <dsp:cNvSpPr/>
      </dsp:nvSpPr>
      <dsp:spPr>
        <a:xfrm>
          <a:off x="4876430" y="862303"/>
          <a:ext cx="374643" cy="374643"/>
        </a:xfrm>
        <a:prstGeom prst="roundRect">
          <a:avLst>
            <a:gd name="adj" fmla="val 1667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a:xfrm>
          <a:off x="263900" y="862303"/>
          <a:ext cx="4590051" cy="374643"/>
        </a:xfrm>
        <a:prstGeom prst="roundRect">
          <a:avLst>
            <a:gd name="adj" fmla="val 16670"/>
          </a:avLst>
        </a:prstGeom>
        <a:solidFill>
          <a:schemeClr val="accent1">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kern="1200" dirty="0">
              <a:solidFill>
                <a:schemeClr val="tx1"/>
              </a:solidFill>
              <a:latin typeface="Jameel Noori Nastaleeq" panose="02000503000000020004" pitchFamily="2" charset="-78"/>
              <a:cs typeface="Jameel Noori Nastaleeq" panose="02000503000000020004" pitchFamily="2" charset="-78"/>
            </a:rPr>
            <a:t>قابل</a:t>
          </a:r>
          <a:r>
            <a:rPr lang="ur-PK" sz="2400" kern="1200" baseline="0" dirty="0">
              <a:solidFill>
                <a:schemeClr val="tx1"/>
              </a:solidFill>
              <a:latin typeface="Jameel Noori Nastaleeq" panose="02000503000000020004" pitchFamily="2" charset="-78"/>
              <a:cs typeface="Jameel Noori Nastaleeq" panose="02000503000000020004" pitchFamily="2" charset="-78"/>
            </a:rPr>
            <a:t> بھروسہ</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282192" y="880595"/>
        <a:ext cx="4553467" cy="338059"/>
      </dsp:txXfrm>
    </dsp:sp>
    <dsp:sp modelId="{22CA8874-A2BE-4681-8FD8-D91CAE23CEBD}">
      <dsp:nvSpPr>
        <dsp:cNvPr id="0" name=""/>
        <dsp:cNvSpPr/>
      </dsp:nvSpPr>
      <dsp:spPr>
        <a:xfrm>
          <a:off x="4876430" y="1281904"/>
          <a:ext cx="374643" cy="374643"/>
        </a:xfrm>
        <a:prstGeom prst="roundRect">
          <a:avLst>
            <a:gd name="adj" fmla="val 16670"/>
          </a:avLst>
        </a:prstGeom>
        <a:solidFill>
          <a:srgbClr val="008E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a:xfrm>
          <a:off x="263900" y="1281904"/>
          <a:ext cx="4590051" cy="374643"/>
        </a:xfrm>
        <a:prstGeom prst="roundRect">
          <a:avLst>
            <a:gd name="adj" fmla="val 16670"/>
          </a:avLst>
        </a:prstGeom>
        <a:solidFill>
          <a:srgbClr val="5DD5FF"/>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رشوت کے دشمن</a:t>
          </a:r>
          <a:endParaRPr lang="es-ES" sz="2400" kern="1200" dirty="0">
            <a:solidFill>
              <a:schemeClr val="tx1"/>
            </a:solidFill>
            <a:latin typeface="Jameel Noori Nastaleeq" panose="02000503000000020004" pitchFamily="2" charset="-78"/>
            <a:cs typeface="Jameel Noori Nastaleeq" panose="02000503000000020004" pitchFamily="2" charset="-78"/>
          </a:endParaRPr>
        </a:p>
      </dsp:txBody>
      <dsp:txXfrm>
        <a:off x="282192" y="1300196"/>
        <a:ext cx="4553467" cy="3380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A610-17F6-542A-C8B1-0FDBA489D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1DBC9F-8B7F-A338-EF78-2121299B7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CAE68A-CD30-D8F7-11BC-CBDA950AA4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FBB5874-ACB0-2BB5-567B-DCE11E6882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65FFFF4-EEBB-83D6-9459-90D29AD37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27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7B5FB-2FB8-F633-B780-B133E712D1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242C02-7D8E-5B48-52B8-F2867136C6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5D6C47-CB9E-D64B-1AE4-A0F2CD460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52DF4C9-9378-5667-71F6-01623D22F0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B019D3C-9725-B2ED-78F7-87E66A769F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9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519D99-E553-3CB7-C2D7-07311E31D2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5F779F-557E-CFC1-CDA1-D0F3784C5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1412F3-008B-E10D-A338-CC8CF62F98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51E6D33-3B19-D9F1-BA4D-6B96142B3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D7B582B-7576-316B-4861-7CF61FF1D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68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494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1167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904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61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823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4196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732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025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909EE-8E89-43FB-147D-37BEF0855F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B0A040-C3AE-0044-2213-537780A555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B27C2-0CE2-ED08-9CFD-24BF91BC6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EA8BE5C-4066-7C8A-D655-13B3D910E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1771C13-B1A6-F690-566B-86EB4C064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50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799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56193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81CDD-136F-D63A-3F53-55D0E007FD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51C73B-C89B-1AD2-340F-94A63C051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5AB55B-7D44-4C2B-80BC-7A8A1F2276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B1587E2-6E0F-3766-0427-F24491A816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A2E249-8B4A-684C-42C2-A802CE8F1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79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FC667-C89D-9C6E-67D8-77F4291F9A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AF7C8B-908F-7135-7ECB-0172ED956D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23A647C-EEEC-691E-A324-6E24C4A8E1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E762A-D404-98DD-16DC-A13943BA4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49EA967-08EE-4139-EBD4-06D7C59FC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2F3C1C33-DD79-66C5-151C-2E73D4EDE3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0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C1545-6C14-FE13-266F-4E5AC3627B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09312A-A899-9ED8-4863-DC865AA87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17D0D9-ECE1-2816-ED31-D7C9F6B8F3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731A5A-12FF-69E0-9915-DC3BE33C8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E76F41-F5D8-92CD-58CF-8AD63F1FEC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E39796-9770-4415-D678-FAC1DFE5FA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78BE9FD1-42EB-C942-F362-51FAA2892B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EA57A3E4-4A07-B344-61F5-13C8383F6F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1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55E8-8DAA-DC1B-1A5C-E4553BC84E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8845D-C643-B04A-DC97-361AF74D7D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591F4EC-2303-124B-42F6-9FDA698E57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72B00A29-9BAC-E3B0-7F89-52A05F57B4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7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46A4D-53E6-1AD3-76B8-2F4EA20FEF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5C4EE3C0-1A9C-86AC-D35B-BA903B7D69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15A333B-1ECD-5BA3-B6E4-166E176B6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0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CEA2-8E00-E959-7CD9-547FF61A1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63DAC4-6F04-5F7D-948F-C7E8366A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57B25A-5D67-AB26-B21D-3BD69ECDA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888BC0-7533-998E-028F-0FA39C8940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68C33C8-0C1B-9EBD-4623-7DF0724A6D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BC4D2-52D1-FE55-1075-2974A93BBE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80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03FCC-442D-206D-5AFF-6F3A9DEA5A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F64A0C8-16AD-532C-8360-083A7F687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258D1A-AC15-90B4-09FA-516745B1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6DC1FF-B00B-FF41-84C5-D1A0B9148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1F34AB3-4DFC-9C0E-04E3-44EDFB559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1EE22C10-2F11-9445-8CC9-84A5D673B5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631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5D8D8F-DE73-CB4E-2C4D-0B70FC8D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CFD58F-39A5-5B90-A726-3237A3B8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1DB5B8-A842-A584-E7A1-3D7A2C059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25656AA-40B9-5AC8-31E4-2AA2B9B45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E451ADF-BE62-72D1-EF1A-CAF7AE99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77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049211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Colors" Target="../diagrams/colors2.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QuickStyle" Target="../diagrams/quickStyle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Layout" Target="../diagrams/layout2.xml"/><Relationship Id="rId5" Type="http://schemas.openxmlformats.org/officeDocument/2006/relationships/image" Target="../media/image18.jpeg"/><Relationship Id="rId15" Type="http://schemas.openxmlformats.org/officeDocument/2006/relationships/image" Target="../media/image23.jpeg"/><Relationship Id="rId10" Type="http://schemas.openxmlformats.org/officeDocument/2006/relationships/diagramData" Target="../diagrams/data2.xml"/><Relationship Id="rId4" Type="http://schemas.openxmlformats.org/officeDocument/2006/relationships/image" Target="../media/image17.jpeg"/><Relationship Id="rId9" Type="http://schemas.openxmlformats.org/officeDocument/2006/relationships/image" Target="../media/image22.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5.wdp"/><Relationship Id="rId7" Type="http://schemas.openxmlformats.org/officeDocument/2006/relationships/diagramQuickStyle" Target="../diagrams/quickStyle3.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35.jpeg"/><Relationship Id="rId5" Type="http://schemas.openxmlformats.org/officeDocument/2006/relationships/diagramData" Target="../diagrams/data3.xml"/><Relationship Id="rId10" Type="http://schemas.openxmlformats.org/officeDocument/2006/relationships/image" Target="../media/image34.jpg"/><Relationship Id="rId4" Type="http://schemas.openxmlformats.org/officeDocument/2006/relationships/image" Target="../media/image33.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078D0650-A451-101A-25C5-32A6CE4D8BD0}"/>
            </a:ext>
          </a:extLst>
        </p:cNvPr>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5913390E-ECC5-845E-CA8A-5389095C192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 y="3833178"/>
            <a:ext cx="4317491" cy="3024824"/>
          </a:xfrm>
          <a:prstGeom prst="rect">
            <a:avLst/>
          </a:prstGeom>
        </p:spPr>
      </p:pic>
      <p:sp>
        <p:nvSpPr>
          <p:cNvPr id="34" name="Rectangle 1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1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xterior, parado, grupo, hombre&#10;&#10;El contenido generado por IA puede ser incorrecto.">
            <a:extLst>
              <a:ext uri="{FF2B5EF4-FFF2-40B4-BE49-F238E27FC236}">
                <a16:creationId xmlns:a16="http://schemas.microsoft.com/office/drawing/2014/main" id="{2D77E4DB-4A20-D15D-BB6F-E2172572DB2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810500" y="-6"/>
            <a:ext cx="4381500" cy="6858002"/>
          </a:xfrm>
          <a:prstGeom prst="rect">
            <a:avLst/>
          </a:prstGeom>
        </p:spPr>
      </p:pic>
      <p:sp>
        <p:nvSpPr>
          <p:cNvPr id="16" name="Rectangle 1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Imagen que contiene persona, interior, tabla, mujer&#10;&#10;El contenido generado por IA puede ser incorrecto.">
            <a:extLst>
              <a:ext uri="{FF2B5EF4-FFF2-40B4-BE49-F238E27FC236}">
                <a16:creationId xmlns:a16="http://schemas.microsoft.com/office/drawing/2014/main" id="{5F1E7D24-CA60-6F4A-8E2B-9F221A8A6DF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 y="0"/>
            <a:ext cx="4317490" cy="3752914"/>
          </a:xfrm>
          <a:prstGeom prst="rect">
            <a:avLst/>
          </a:prstGeom>
        </p:spPr>
      </p:pic>
      <p:sp>
        <p:nvSpPr>
          <p:cNvPr id="7" name="CuadroTexto 6">
            <a:extLst>
              <a:ext uri="{FF2B5EF4-FFF2-40B4-BE49-F238E27FC236}">
                <a16:creationId xmlns:a16="http://schemas.microsoft.com/office/drawing/2014/main" id="{F8DF394E-59A9-33E0-3136-9CEA0B5FDBB1}"/>
              </a:ext>
            </a:extLst>
          </p:cNvPr>
          <p:cNvSpPr txBox="1"/>
          <p:nvPr/>
        </p:nvSpPr>
        <p:spPr>
          <a:xfrm>
            <a:off x="4545311" y="402978"/>
            <a:ext cx="3108959" cy="5401479"/>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ur-PK" sz="11500" b="1" dirty="0">
                <a:ln w="13462">
                  <a:solidFill>
                    <a:prstClr val="white"/>
                  </a:solidFill>
                  <a:prstDash val="solid"/>
                </a:ln>
                <a:solidFill>
                  <a:srgbClr val="005DA2"/>
                </a:solidFill>
                <a:effectLst>
                  <a:outerShdw dist="38100" dir="2700000" algn="bl" rotWithShape="0">
                    <a:srgbClr val="FFFF66">
                      <a:lumMod val="75000"/>
                    </a:srgbClr>
                  </a:outerShdw>
                </a:effectLst>
                <a:latin typeface="Jameel Noori Nastaleeq" panose="02000503000000020004" pitchFamily="2" charset="-78"/>
                <a:cs typeface="Jameel Noori Nastaleeq" panose="02000503000000020004" pitchFamily="2" charset="-78"/>
              </a:rPr>
              <a:t>زندگی کی روٹی اور پانی</a:t>
            </a:r>
            <a:endParaRPr kumimoji="0" lang="en" sz="115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BE1A1F88-57C2-8AF1-044C-68B29D9D27E5}"/>
              </a:ext>
            </a:extLst>
          </p:cNvPr>
          <p:cNvSpPr txBox="1"/>
          <p:nvPr/>
        </p:nvSpPr>
        <p:spPr>
          <a:xfrm>
            <a:off x="4443079" y="6424378"/>
            <a:ext cx="3211191" cy="52322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ur-PK" sz="2800" b="1" dirty="0">
                <a:solidFill>
                  <a:srgbClr val="002060"/>
                </a:solidFill>
                <a:latin typeface="Jameel Noori Nastaleeq" panose="02000503000000020004" pitchFamily="2" charset="-78"/>
                <a:cs typeface="Jameel Noori Nastaleeq" panose="02000503000000020004" pitchFamily="2" charset="-78"/>
              </a:rPr>
              <a:t>سبق 7                                                                                                                              ا    گست 9 تا 15</a:t>
            </a:r>
            <a:endParaRPr kumimoji="0" lang="en" sz="2800" b="1" i="0" u="none" strike="noStrike" kern="1200" cap="none" spc="0" normalizeH="0" baseline="0" noProof="0" dirty="0">
              <a:ln>
                <a:noFill/>
              </a:ln>
              <a:solidFill>
                <a:srgbClr val="002060"/>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967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10A3224-A492-4218-EBC7-0F29953EBD25}"/>
              </a:ext>
            </a:extLst>
          </p:cNvPr>
          <p:cNvSpPr>
            <a:spLocks noGrp="1" noRot="1" noMove="1" noResize="1" noEditPoints="1" noAdjustHandles="1" noChangeArrowheads="1" noChangeShapeType="1"/>
          </p:cNvSpPr>
          <p:nvPr/>
        </p:nvSpPr>
        <p:spPr>
          <a:xfrm>
            <a:off x="0" y="0"/>
            <a:ext cx="12192000" cy="12891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26060A1B-EA49-2A50-778F-A5389A92F71A}"/>
              </a:ext>
            </a:extLst>
          </p:cNvPr>
          <p:cNvSpPr txBox="1"/>
          <p:nvPr/>
        </p:nvSpPr>
        <p:spPr>
          <a:xfrm>
            <a:off x="7273636" y="206195"/>
            <a:ext cx="4918364" cy="83099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ur-PK" sz="4800" b="1" dirty="0">
                <a:ln w="6600">
                  <a:solidFill>
                    <a:srgbClr val="7A007A"/>
                  </a:solidFill>
                  <a:prstDash val="solid"/>
                </a:ln>
                <a:solidFill>
                  <a:srgbClr val="FFFFFF"/>
                </a:solidFill>
                <a:effectLst>
                  <a:outerShdw dist="38100" dir="2700000" algn="tl" rotWithShape="0">
                    <a:srgbClr val="FF5050"/>
                  </a:outerShdw>
                </a:effectLst>
                <a:latin typeface="Jameel Noori Nastaleeq" panose="02000503000000020004" pitchFamily="2" charset="-78"/>
                <a:cs typeface="Jameel Noori Nastaleeq" panose="02000503000000020004" pitchFamily="2" charset="-78"/>
              </a:rPr>
              <a:t>زندگی کی روٹی اور پانی: یسوع مسیح</a:t>
            </a:r>
            <a:endParaRPr kumimoji="0" lang="en" sz="4800" b="1" i="0" u="none" strike="noStrike" kern="1200" cap="none" spc="0" normalizeH="0" baseline="0" noProof="0" dirty="0">
              <a:ln w="6600">
                <a:solidFill>
                  <a:srgbClr val="7A007A"/>
                </a:solidFill>
                <a:prstDash val="solid"/>
              </a:ln>
              <a:solidFill>
                <a:srgbClr val="FFFFFF"/>
              </a:solidFill>
              <a:effectLst>
                <a:outerShdw dist="38100" dir="2700000" algn="tl" rotWithShape="0">
                  <a:srgbClr val="FF5050"/>
                </a:outerShdw>
              </a:effectLst>
              <a:uLnTx/>
              <a:uFillTx/>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E9BB6094-2D28-1760-DF7F-C4C780D65318}"/>
              </a:ext>
            </a:extLst>
          </p:cNvPr>
          <p:cNvSpPr txBox="1"/>
          <p:nvPr/>
        </p:nvSpPr>
        <p:spPr>
          <a:xfrm>
            <a:off x="0" y="21655"/>
            <a:ext cx="6889173" cy="1384995"/>
          </a:xfrm>
          <a:prstGeom prst="rect">
            <a:avLst/>
          </a:prstGeom>
          <a:noFill/>
        </p:spPr>
        <p:txBody>
          <a:bodyPr wrap="square">
            <a:spAutoFit/>
          </a:bodyPr>
          <a:lstStyle/>
          <a:p>
            <a:pPr lvl="0" algn="r" rtl="1">
              <a:defRPr/>
            </a:pPr>
            <a:r>
              <a:rPr kumimoji="0" lang="ur-PK" sz="28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"میں</a:t>
            </a:r>
            <a:r>
              <a:rPr kumimoji="0" lang="ur-PK" sz="2800" b="1" i="0" u="none" strike="noStrike" kern="1200" cap="none" spc="0" normalizeH="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 ہوں زندگی کی وہ روٹی جو آسمان سے اُتری۔ اگر کوئی اس روٹی میں سے کھائے تو ابدتک زندہ رہے گا بلکہ جو روٹی میں جہان کی زندگی کے لئے دوں گا وہ میرا گوشت ہے" (یوحنا 51:6)۔ </a:t>
            </a:r>
            <a:endParaRPr kumimoji="0" lang="en" sz="28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BAAAD48-2491-A308-5E5F-52242FF76AF0}"/>
              </a:ext>
            </a:extLst>
          </p:cNvPr>
          <p:cNvSpPr txBox="1"/>
          <p:nvPr/>
        </p:nvSpPr>
        <p:spPr>
          <a:xfrm>
            <a:off x="2420631" y="1561369"/>
            <a:ext cx="7078878" cy="464742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lang="ur-PK" sz="2600" b="1" dirty="0">
                <a:solidFill>
                  <a:prstClr val="black"/>
                </a:solidFill>
                <a:latin typeface="Jameel Noori Nastaleeq" panose="02000503000000020004" pitchFamily="2" charset="-78"/>
                <a:cs typeface="Jameel Noori Nastaleeq" panose="02000503000000020004" pitchFamily="2" charset="-78"/>
              </a:rPr>
              <a:t>پولس رسول ہمیں بتاتا ہے کہ خروج کی کہانیاں ہماری ہدایت کے لئے لکھی گئی تھیں، یعنی ہماری زندگیوں میں ان کا روحانی اطلاق ہوتا ہے (1کرنتھیوں 10: 1۔11) ۔ یہ کہانیاں ہمیں لالچ ، بت پرستی، زناکاری، خُدا کو آزمانا اور گپ شپ سے متعلق ہمیں خبردار کرتی ہیں۔ </a:t>
            </a:r>
          </a:p>
          <a:p>
            <a:pPr marL="0" marR="0" lvl="0" indent="0" algn="r" defTabSz="914400" rtl="1" eaLnBrk="1" fontAlgn="auto" latinLnBrk="0" hangingPunct="1">
              <a:lnSpc>
                <a:spcPct val="100000"/>
              </a:lnSpc>
              <a:spcBef>
                <a:spcPts val="600"/>
              </a:spcBef>
              <a:spcAft>
                <a:spcPts val="0"/>
              </a:spcAft>
              <a:buClrTx/>
              <a:buSzTx/>
              <a:buFontTx/>
              <a:buNone/>
              <a:tabLst/>
              <a:defRPr/>
            </a:pPr>
            <a:r>
              <a:rPr lang="ur-PK" sz="2600" b="1" dirty="0">
                <a:solidFill>
                  <a:prstClr val="black"/>
                </a:solidFill>
                <a:latin typeface="Jameel Noori Nastaleeq" panose="02000503000000020004" pitchFamily="2" charset="-78"/>
                <a:cs typeface="Jameel Noori Nastaleeq" panose="02000503000000020004" pitchFamily="2" charset="-78"/>
              </a:rPr>
              <a:t>مزید برآن، یسوع مسیح نے خاص طور پر چٹان سے پانی اور آسمان سے من کی کہانیاں کا اطلاق اپنے اُوپر کیا۔ وہ خُدا ہی ہے جو ہمیں زندگی کا پانی مہیا کرتا ہے جس سے مرادروح القدس ہے(یوحنا 14:4؛ 7: 37۔39)صرف وہی ہے جوہماری اندرونی پیاس ، امن، خوشی اور شادمانی کو بجھا سکتا ہے۔ </a:t>
            </a:r>
          </a:p>
          <a:p>
            <a:pPr marL="0" marR="0" lvl="0" indent="0" algn="r" defTabSz="914400" rtl="1" eaLnBrk="1" fontAlgn="auto" latinLnBrk="0" hangingPunct="1">
              <a:lnSpc>
                <a:spcPct val="100000"/>
              </a:lnSpc>
              <a:spcBef>
                <a:spcPts val="600"/>
              </a:spcBef>
              <a:spcAft>
                <a:spcPts val="0"/>
              </a:spcAft>
              <a:buClrTx/>
              <a:buSzTx/>
              <a:buFontTx/>
              <a:buNone/>
              <a:tabLst/>
              <a:defRPr/>
            </a:pPr>
            <a:r>
              <a:rPr lang="ur-PK" sz="2600" b="1" dirty="0">
                <a:solidFill>
                  <a:prstClr val="black"/>
                </a:solidFill>
                <a:latin typeface="Jameel Noori Nastaleeq" panose="02000503000000020004" pitchFamily="2" charset="-78"/>
                <a:cs typeface="Jameel Noori Nastaleeq" panose="02000503000000020004" pitchFamily="2" charset="-78"/>
              </a:rPr>
              <a:t>یسوع مسیح نے کہا وہ حقیقی روٹی ہے جو آسمان سے اتری ہے۔ وہ روٹی اس کا اپنا بدن ہے (یوحنا51:6)۔ یہ اُس کا بدن تھا جو صلیب پر چڑھا تاکہ سب لوگ نجات پائیں، وہ سب جو اُسے کھاتےہیں جس کا مطلب جو اُسے نجات دہندہ کے طور پر قبول کرتے ہیں اور اُس کے ساتھ ہر روز رفاقت رکھتے ہیں۔ صرف یسوع مسیح ہی ہماری روحانی پیاس اور بھول کو ختم کر سکتا ہے۔ </a:t>
            </a:r>
            <a:endParaRPr lang="en"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4" name="Imagen 3" descr="Imagen que contiene exterior, persona, hombre, mujer&#10;&#10;El contenido generado por IA puede ser incorrecto.">
            <a:extLst>
              <a:ext uri="{FF2B5EF4-FFF2-40B4-BE49-F238E27FC236}">
                <a16:creationId xmlns:a16="http://schemas.microsoft.com/office/drawing/2014/main" id="{9418D7B6-0C05-55ED-657D-946500CA1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981" y="1412289"/>
            <a:ext cx="2204425" cy="2905432"/>
          </a:xfrm>
          <a:prstGeom prst="snip2DiagRect">
            <a:avLst>
              <a:gd name="adj1" fmla="val 19625"/>
              <a:gd name="adj2" fmla="val 0"/>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El contenido generado por IA puede ser incorrecto.">
            <a:extLst>
              <a:ext uri="{FF2B5EF4-FFF2-40B4-BE49-F238E27FC236}">
                <a16:creationId xmlns:a16="http://schemas.microsoft.com/office/drawing/2014/main" id="{F803DB92-D894-FAB8-3E6F-597D952DA0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0673" y="1412289"/>
            <a:ext cx="2324346" cy="2905432"/>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3EEAEDD-1216-CF74-D26B-71BC2653EE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76981" y="4440831"/>
            <a:ext cx="2204425" cy="2283703"/>
          </a:xfrm>
          <a:prstGeom prst="round2DiagRect">
            <a:avLst>
              <a:gd name="adj1" fmla="val 0"/>
              <a:gd name="adj2" fmla="val 20963"/>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pic>
        <p:nvPicPr>
          <p:cNvPr id="14" name="Imagen 13">
            <a:extLst>
              <a:ext uri="{FF2B5EF4-FFF2-40B4-BE49-F238E27FC236}">
                <a16:creationId xmlns:a16="http://schemas.microsoft.com/office/drawing/2014/main" id="{1DFB3433-D8AD-CEDC-1DF5-896F82DB15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690673" y="4440831"/>
            <a:ext cx="2324346" cy="2283704"/>
          </a:xfrm>
          <a:prstGeom prst="round2DiagRect">
            <a:avLst>
              <a:gd name="adj1" fmla="val 16667"/>
              <a:gd name="adj2" fmla="val 0"/>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23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17">
                                          <p:stCondLst>
                                            <p:cond delay="0"/>
                                          </p:stCondLst>
                                        </p:cTn>
                                        <p:tgtEl>
                                          <p:spTgt spid="5"/>
                                        </p:tgtEl>
                                      </p:cBhvr>
                                    </p:animEffect>
                                    <p:anim calcmode="lin" valueType="num">
                                      <p:cBhvr>
                                        <p:cTn id="2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9" dur="10">
                                          <p:stCondLst>
                                            <p:cond delay="244"/>
                                          </p:stCondLst>
                                        </p:cTn>
                                        <p:tgtEl>
                                          <p:spTgt spid="5"/>
                                        </p:tgtEl>
                                      </p:cBhvr>
                                      <p:to x="100000" y="60000"/>
                                    </p:animScale>
                                    <p:animScale>
                                      <p:cBhvr>
                                        <p:cTn id="30" dur="62" decel="50000">
                                          <p:stCondLst>
                                            <p:cond delay="254"/>
                                          </p:stCondLst>
                                        </p:cTn>
                                        <p:tgtEl>
                                          <p:spTgt spid="5"/>
                                        </p:tgtEl>
                                      </p:cBhvr>
                                      <p:to x="100000" y="100000"/>
                                    </p:animScale>
                                    <p:animScale>
                                      <p:cBhvr>
                                        <p:cTn id="31" dur="10">
                                          <p:stCondLst>
                                            <p:cond delay="492"/>
                                          </p:stCondLst>
                                        </p:cTn>
                                        <p:tgtEl>
                                          <p:spTgt spid="5"/>
                                        </p:tgtEl>
                                      </p:cBhvr>
                                      <p:to x="100000" y="80000"/>
                                    </p:animScale>
                                    <p:animScale>
                                      <p:cBhvr>
                                        <p:cTn id="32" dur="62" decel="50000">
                                          <p:stCondLst>
                                            <p:cond delay="502"/>
                                          </p:stCondLst>
                                        </p:cTn>
                                        <p:tgtEl>
                                          <p:spTgt spid="5"/>
                                        </p:tgtEl>
                                      </p:cBhvr>
                                      <p:to x="100000" y="100000"/>
                                    </p:animScale>
                                    <p:animScale>
                                      <p:cBhvr>
                                        <p:cTn id="33" dur="10">
                                          <p:stCondLst>
                                            <p:cond delay="616"/>
                                          </p:stCondLst>
                                        </p:cTn>
                                        <p:tgtEl>
                                          <p:spTgt spid="5"/>
                                        </p:tgtEl>
                                      </p:cBhvr>
                                      <p:to x="100000" y="90000"/>
                                    </p:animScale>
                                    <p:animScale>
                                      <p:cBhvr>
                                        <p:cTn id="34" dur="62" decel="50000">
                                          <p:stCondLst>
                                            <p:cond delay="625"/>
                                          </p:stCondLst>
                                        </p:cTn>
                                        <p:tgtEl>
                                          <p:spTgt spid="5"/>
                                        </p:tgtEl>
                                      </p:cBhvr>
                                      <p:to x="100000" y="100000"/>
                                    </p:animScale>
                                    <p:animScale>
                                      <p:cBhvr>
                                        <p:cTn id="35" dur="10">
                                          <p:stCondLst>
                                            <p:cond delay="678"/>
                                          </p:stCondLst>
                                        </p:cTn>
                                        <p:tgtEl>
                                          <p:spTgt spid="5"/>
                                        </p:tgtEl>
                                      </p:cBhvr>
                                      <p:to x="100000" y="95000"/>
                                    </p:animScale>
                                    <p:animScale>
                                      <p:cBhvr>
                                        <p:cTn id="36" dur="62" decel="50000">
                                          <p:stCondLst>
                                            <p:cond delay="688"/>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righ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strips(upRight)">
                                      <p:cBhvr>
                                        <p:cTn id="46" dur="500"/>
                                        <p:tgtEl>
                                          <p:spTgt spid="4"/>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wipe(right)">
                                      <p:cBhvr>
                                        <p:cTn id="50" dur="500"/>
                                        <p:tgtEl>
                                          <p:spTgt spid="6">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strips(downLeft)">
                                      <p:cBhvr>
                                        <p:cTn id="55" dur="500"/>
                                        <p:tgtEl>
                                          <p:spTgt spid="14"/>
                                        </p:tgtEl>
                                      </p:cBhvr>
                                    </p:animEffect>
                                  </p:childTnLst>
                                </p:cTn>
                              </p:par>
                            </p:childTnLst>
                          </p:cTn>
                        </p:par>
                        <p:par>
                          <p:cTn id="56" fill="hold">
                            <p:stCondLst>
                              <p:cond delay="500"/>
                            </p:stCondLst>
                            <p:childTnLst>
                              <p:par>
                                <p:cTn id="57" presetID="22" presetClass="entr" presetSubtype="2" fill="hold" grpId="0" nodeType="after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Effect transition="in" filter="wipe(right)">
                                      <p:cBhvr>
                                        <p:cTn id="5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80576F-B0D7-32FF-5C67-CFF8E802B3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49E7E8-1863-5FFC-1168-3B017D14CDD8}"/>
              </a:ext>
            </a:extLst>
          </p:cNvPr>
          <p:cNvSpPr txBox="1"/>
          <p:nvPr/>
        </p:nvSpPr>
        <p:spPr>
          <a:xfrm>
            <a:off x="1189737" y="1165552"/>
            <a:ext cx="9941683" cy="3970318"/>
          </a:xfrm>
          <a:prstGeom prst="rect">
            <a:avLst/>
          </a:prstGeom>
          <a:noFill/>
        </p:spPr>
        <p:txBody>
          <a:bodyPr wrap="square">
            <a:spAutoFit/>
          </a:bodyPr>
          <a:lstStyle/>
          <a:p>
            <a:pPr lvl="0" algn="r" rtl="1">
              <a:spcBef>
                <a:spcPts val="600"/>
              </a:spcBef>
              <a:defRPr/>
            </a:pPr>
            <a:r>
              <a:rPr lang="ur-PK" sz="3600" b="1" dirty="0">
                <a:solidFill>
                  <a:prstClr val="black"/>
                </a:solidFill>
                <a:latin typeface="Jameel Noori Nastaleeq" panose="02000503000000020004" pitchFamily="2" charset="-78"/>
                <a:cs typeface="Jameel Noori Nastaleeq" panose="02000503000000020004" pitchFamily="2" charset="-78"/>
              </a:rPr>
              <a:t>"دنیا کا نجات دہندہ ہر جان کی ضروریات کو جانتا ہے۔ جب ہم مظلوم اور ستائے جاتے ہیں تو وہ اسے جانتا ہے، اور وہی روحانی تازگی فراہم کرتا ہے، اُسے تلاش کرو، اُس سے دُعا کرو، اور وہ ضرور آئے گا۔ یسوع زندگی کی روٹی ہے، جسے ہر روز کھایا جانا چاہئے؛ وہ زندگی کا پانی ہے، اس کے سوکھے ہوئے حصے اور اس کے تمام حصے کو خشک کرنے کے لیے۔زمین کے حوض اکثر خالی ہو جائیں گے، اس کے تالاب خشک ہو جائیں گے۔ لیکن مسیح میں ایک زندہ چشمہ ہے جس سے ہم مسلسل کھینچ سکتے ہیں۔ ہم جتنا بھی کھینچیں اور دوسروں کو دیں، کثرت باقی رہے گی۔ سپلائی ختم ہونے کا کوئی خطرہ نہیں ہے۔ کیونکہ مسیح سچائی کا لازوال چشمہ ہے"</a:t>
            </a:r>
            <a:endParaRPr lang="en-US" sz="3600" b="1" dirty="0">
              <a:solidFill>
                <a:prstClr val="black"/>
              </a:solidFill>
              <a:latin typeface="Jameel Noori Nastaleeq" panose="02000503000000020004" pitchFamily="2" charset="-78"/>
              <a:cs typeface="Jameel Noori Nastaleeq" panose="02000503000000020004" pitchFamily="2" charset="-78"/>
            </a:endParaRPr>
          </a:p>
        </p:txBody>
      </p:sp>
      <p:sp>
        <p:nvSpPr>
          <p:cNvPr id="2" name="Rectangle 1"/>
          <p:cNvSpPr/>
          <p:nvPr/>
        </p:nvSpPr>
        <p:spPr>
          <a:xfrm>
            <a:off x="1852392" y="5507782"/>
            <a:ext cx="3768980" cy="369332"/>
          </a:xfrm>
          <a:prstGeom prst="rect">
            <a:avLst/>
          </a:prstGeom>
        </p:spPr>
        <p:txBody>
          <a:bodyPr wrap="none">
            <a:spAutoFit/>
          </a:bodyPr>
          <a:lstStyle/>
          <a:p>
            <a:pPr lvl="0" algn="r">
              <a:defRPr/>
            </a:pPr>
            <a:r>
              <a:rPr lang="en" b="1" dirty="0">
                <a:solidFill>
                  <a:prstClr val="black"/>
                </a:solidFill>
                <a:latin typeface="Jameel Noori Nastaleeq" panose="02000503000000020004" pitchFamily="2" charset="-78"/>
                <a:cs typeface="Jameel Noori Nastaleeq" panose="02000503000000020004" pitchFamily="2" charset="-78"/>
              </a:rPr>
              <a:t>EGW (The Signs of the Times, April 22, 1897)</a:t>
            </a:r>
          </a:p>
        </p:txBody>
      </p:sp>
    </p:spTree>
    <p:extLst>
      <p:ext uri="{BB962C8B-B14F-4D97-AF65-F5344CB8AC3E}">
        <p14:creationId xmlns:p14="http://schemas.microsoft.com/office/powerpoint/2010/main" val="561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165007" y="240596"/>
            <a:ext cx="5302343" cy="618630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44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"تب</a:t>
            </a:r>
            <a:r>
              <a:rPr kumimoji="0" lang="ur-PK" sz="4400" b="1" i="0" u="none" strike="noStrike" kern="1200" cap="none" spc="0" normalizeH="0" noProof="0" dirty="0">
                <a:ln w="12700" cmpd="sng">
                  <a:noFill/>
                  <a:prstDash val="solid"/>
                </a:ln>
                <a:solidFill>
                  <a:prstClr val="white"/>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 خُداوند نے موسیٰ سے کہا کہ تم لوگ کب تک میرے حکموں اور شریعت کے ماننے سے انکار کرتے رہو گے؟ دیکھو چونکہ خُداوند نے تم کو سبت کا دن دیا ہے اسی لئے وہ تم کو چھٹے دن دو دن کا کھانا دیتا ہے۔ سو تم اپنی اپنی جگہ رہو اور ساتویں دن کوئی اپنی جگہ سے باہر نہ جائے۔ چانچہ لوگوں نے ساتویں دن آرام کیا" (خروج 16: 28۔30)۔ </a:t>
            </a:r>
            <a:endParaRPr kumimoji="0" lang="es-ES" sz="44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997421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0A1029-F8B1-EA9B-3DE4-CDB2C63596CB}"/>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668F77F-2C7C-FC65-D77D-AC35CB6F96E5}"/>
              </a:ext>
            </a:extLst>
          </p:cNvPr>
          <p:cNvGraphicFramePr/>
          <p:nvPr>
            <p:extLst>
              <p:ext uri="{D42A27DB-BD31-4B8C-83A1-F6EECF244321}">
                <p14:modId xmlns:p14="http://schemas.microsoft.com/office/powerpoint/2010/main" val="548458435"/>
              </p:ext>
            </p:extLst>
          </p:nvPr>
        </p:nvGraphicFramePr>
        <p:xfrm>
          <a:off x="5286374" y="3786693"/>
          <a:ext cx="6581776" cy="294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7950947-5431-5241-6EF9-77E162BF2546}"/>
              </a:ext>
            </a:extLst>
          </p:cNvPr>
          <p:cNvSpPr txBox="1"/>
          <p:nvPr/>
        </p:nvSpPr>
        <p:spPr>
          <a:xfrm>
            <a:off x="0" y="198670"/>
            <a:ext cx="7286626" cy="3493264"/>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lang="ur-PK" sz="2700" b="1" dirty="0">
                <a:solidFill>
                  <a:prstClr val="black"/>
                </a:solidFill>
                <a:latin typeface="Jameel Noori Nastaleeq" panose="02000503000000020004" pitchFamily="2" charset="-78"/>
                <a:cs typeface="Jameel Noori Nastaleeq" panose="02000503000000020004" pitchFamily="2" charset="-78"/>
              </a:rPr>
              <a:t>آخر کار انہوں نے مصر کی سرحد پار کر لی۔ وہ آخرکار کنعان کے راستے پر تھے۔ ایسی سرزمین جہاں دودھ اور شہد بہتا تھا۔ تین دن تو سب کچھ بالکل ٹھیک لگ رہا تھا۔ لیکن جوسامان ان کے پاس تھا وہ آہستہ آہستہ ختم ہو رہا تھا۔وہ 20 لاکھ لوگوں کو صحرا میں کہاں سے کھلا سکتے تھے؟</a:t>
            </a:r>
          </a:p>
          <a:p>
            <a:pPr marL="0" marR="0" lvl="0" indent="0" algn="r" defTabSz="914400" rtl="1" eaLnBrk="1" fontAlgn="auto" latinLnBrk="0" hangingPunct="1">
              <a:lnSpc>
                <a:spcPct val="100000"/>
              </a:lnSpc>
              <a:spcBef>
                <a:spcPts val="600"/>
              </a:spcBef>
              <a:spcAft>
                <a:spcPts val="0"/>
              </a:spcAft>
              <a:buClrTx/>
              <a:buSzTx/>
              <a:buFontTx/>
              <a:buNone/>
              <a:tabLst/>
              <a:defRPr/>
            </a:pPr>
            <a:r>
              <a:rPr lang="ur-PK" sz="2700" b="1" dirty="0">
                <a:solidFill>
                  <a:prstClr val="black"/>
                </a:solidFill>
                <a:latin typeface="Jameel Noori Nastaleeq" panose="02000503000000020004" pitchFamily="2" charset="-78"/>
                <a:cs typeface="Jameel Noori Nastaleeq" panose="02000503000000020004" pitchFamily="2" charset="-78"/>
              </a:rPr>
              <a:t>سب سے پہلے لوگ کوجب مصیبت کا سامنا کرنا پڑا تو انہوں نے موسیٰ سے شکایت کی۔ وہ کہنے لگے ہمارے لئے اچھا ہوتا اگر ہم مصر ہی میں مر جاتے یعنی وہ مصر میں مرنے کو ترجیح دینے لگے۔ یہ بات واضح تھی کہ اُن کے ایمان کو بڑھانے اور مضبوط کرنے کی ضرورت تھی۔ لہذا خُدا نے انہیں پانی اور روٹی مہیا کی۔ انہیں اُن کے دشمنوں سے محفوظ رکھا   اور اُن کی مدد کی تاکہ وہ منظم ہو جائیں۔ </a:t>
            </a:r>
            <a:endParaRPr kumimoji="0" lang="ur-PK" sz="27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AE1349E7-DC98-8A10-B583-D8B04613B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3951" y="208088"/>
            <a:ext cx="4429328" cy="3321996"/>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haciendo gestos con la cara pintada&#10;&#10;El contenido generado por IA puede ser incorrecto.">
            <a:extLst>
              <a:ext uri="{FF2B5EF4-FFF2-40B4-BE49-F238E27FC236}">
                <a16:creationId xmlns:a16="http://schemas.microsoft.com/office/drawing/2014/main" id="{101D3EF4-4F8D-9481-A1CC-1D68C3DAEA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8600" y="3924299"/>
            <a:ext cx="4024610" cy="2708433"/>
          </a:xfrm>
          <a:prstGeom prst="rect">
            <a:avLst/>
          </a:prstGeom>
          <a:ln w="88900" cap="sq" cmpd="thickThin">
            <a:solidFill>
              <a:srgbClr val="90353E"/>
            </a:solidFill>
            <a:prstDash val="solid"/>
            <a:miter lim="800000"/>
          </a:ln>
          <a:effectLst>
            <a:innerShdw blurRad="76200">
              <a:srgbClr val="000000"/>
            </a:innerShdw>
          </a:effectLst>
        </p:spPr>
      </p:pic>
    </p:spTree>
    <p:extLst>
      <p:ext uri="{BB962C8B-B14F-4D97-AF65-F5344CB8AC3E}">
        <p14:creationId xmlns:p14="http://schemas.microsoft.com/office/powerpoint/2010/main" val="11858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righ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30" dur="1000"/>
                                        <p:tgtEl>
                                          <p:spTgt spid="4">
                                            <p:graphicEl>
                                              <a:dgm id="{0C2FDEF2-A415-4317-BF49-2F0A87F2FE5A}"/>
                                            </p:graphicEl>
                                          </p:spTgt>
                                        </p:tgtEl>
                                      </p:cBhvr>
                                    </p:animEffect>
                                    <p:anim calcmode="lin" valueType="num">
                                      <p:cBhvr>
                                        <p:cTn id="31"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32"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37" dur="1000"/>
                                        <p:tgtEl>
                                          <p:spTgt spid="4">
                                            <p:graphicEl>
                                              <a:dgm id="{09A4EDD2-FE5F-4F77-9BC7-36DCBF3BCFB8}"/>
                                            </p:graphicEl>
                                          </p:spTgt>
                                        </p:tgtEl>
                                      </p:cBhvr>
                                    </p:animEffect>
                                    <p:anim calcmode="lin" valueType="num">
                                      <p:cBhvr>
                                        <p:cTn id="38"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44" dur="1000"/>
                                        <p:tgtEl>
                                          <p:spTgt spid="4">
                                            <p:graphicEl>
                                              <a:dgm id="{03A1FB19-05EE-46FF-9BFC-E6C83ADBD938}"/>
                                            </p:graphicEl>
                                          </p:spTgt>
                                        </p:tgtEl>
                                      </p:cBhvr>
                                    </p:animEffect>
                                    <p:anim calcmode="lin" valueType="num">
                                      <p:cBhvr>
                                        <p:cTn id="45"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46"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51" dur="1000"/>
                                        <p:tgtEl>
                                          <p:spTgt spid="4">
                                            <p:graphicEl>
                                              <a:dgm id="{F62D5662-4FB1-4590-AEB8-78074FF878B1}"/>
                                            </p:graphicEl>
                                          </p:spTgt>
                                        </p:tgtEl>
                                      </p:cBhvr>
                                    </p:animEffect>
                                    <p:anim calcmode="lin" valueType="num">
                                      <p:cBhvr>
                                        <p:cTn id="52"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53"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58" dur="1000"/>
                                        <p:tgtEl>
                                          <p:spTgt spid="4">
                                            <p:graphicEl>
                                              <a:dgm id="{7C9082F3-BE23-4F93-A295-2A6D144D84E3}"/>
                                            </p:graphicEl>
                                          </p:spTgt>
                                        </p:tgtEl>
                                      </p:cBhvr>
                                    </p:animEffect>
                                    <p:anim calcmode="lin" valueType="num">
                                      <p:cBhvr>
                                        <p:cTn id="59"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60"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65" dur="1000"/>
                                        <p:tgtEl>
                                          <p:spTgt spid="4">
                                            <p:graphicEl>
                                              <a:dgm id="{FBE61225-A24C-4821-B840-22C44418829A}"/>
                                            </p:graphicEl>
                                          </p:spTgt>
                                        </p:tgtEl>
                                      </p:cBhvr>
                                    </p:animEffect>
                                    <p:anim calcmode="lin" valueType="num">
                                      <p:cBhvr>
                                        <p:cTn id="66"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67"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A05D7-C411-FC9A-7E48-ADFEAC5EC8C8}"/>
              </a:ext>
            </a:extLst>
          </p:cNvPr>
          <p:cNvSpPr txBox="1"/>
          <p:nvPr/>
        </p:nvSpPr>
        <p:spPr>
          <a:xfrm>
            <a:off x="2412401" y="1690062"/>
            <a:ext cx="8851030" cy="3477875"/>
          </a:xfrm>
          <a:prstGeom prst="rect">
            <a:avLst/>
          </a:prstGeom>
          <a:noFill/>
        </p:spPr>
        <p:txBody>
          <a:bodyPr wrap="square">
            <a:spAutoFit/>
          </a:bodyPr>
          <a:lstStyle/>
          <a:p>
            <a:pPr lvl="0" algn="r" rtl="1">
              <a:spcBef>
                <a:spcPts val="600"/>
              </a:spcBef>
              <a:defRPr/>
            </a:pPr>
            <a:r>
              <a:rPr lang="ur-PK" sz="4400" b="1" dirty="0">
                <a:solidFill>
                  <a:prstClr val="black"/>
                </a:solidFill>
                <a:latin typeface="Jameel Noori Nastaleeq" panose="02000503000000020004" pitchFamily="2" charset="-78"/>
                <a:cs typeface="Jameel Noori Nastaleeq" panose="02000503000000020004" pitchFamily="2" charset="-78"/>
              </a:rPr>
              <a:t>"عبرانیوں کا یہ تجربہ کنعان میں ان کے وعدہ شدہ گھر کی تیاری کا ایک سکو  ل تھا۔ خدا ان دنوں میں اپنے لوگوں کو عاجز دل اور قابل تعلیم روح کے ساتھ ان آزمائشوں کا جائزہ لینے کے لئے کہتا ہے  جن سے قدیم اسرائیل گزرے تھے، تاکہ انہیں آسمانی کنعان کی تیاری میں ہدایت دی جائے۔"</a:t>
            </a:r>
            <a:endParaRPr kumimoji="0" lang="en" sz="4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2" name="Rectangle 1"/>
          <p:cNvSpPr/>
          <p:nvPr/>
        </p:nvSpPr>
        <p:spPr>
          <a:xfrm>
            <a:off x="2828663" y="5445823"/>
            <a:ext cx="4166526" cy="461665"/>
          </a:xfrm>
          <a:prstGeom prst="rect">
            <a:avLst/>
          </a:prstGeom>
        </p:spPr>
        <p:txBody>
          <a:bodyPr wrap="none">
            <a:spAutoFit/>
          </a:bodyPr>
          <a:lstStyle/>
          <a:p>
            <a:pPr lvl="0" algn="r">
              <a:defRPr/>
            </a:pPr>
            <a:r>
              <a:rPr lang="en" sz="2400" b="1" dirty="0">
                <a:solidFill>
                  <a:prstClr val="black"/>
                </a:solidFill>
                <a:latin typeface="Jameel Noori Nastaleeq" panose="02000503000000020004" pitchFamily="2" charset="-78"/>
                <a:cs typeface="Jameel Noori Nastaleeq" panose="02000503000000020004" pitchFamily="2" charset="-78"/>
              </a:rPr>
              <a:t>EGW (Patriarchs and Prophets, p. 293)</a:t>
            </a:r>
          </a:p>
        </p:txBody>
      </p:sp>
    </p:spTree>
    <p:extLst>
      <p:ext uri="{BB962C8B-B14F-4D97-AF65-F5344CB8AC3E}">
        <p14:creationId xmlns:p14="http://schemas.microsoft.com/office/powerpoint/2010/main" val="38462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687AFDC2-72E3-41CF-EEC5-0712B6244D95}"/>
              </a:ext>
            </a:extLst>
          </p:cNvPr>
          <p:cNvSpPr>
            <a:spLocks noGrp="1" noRot="1" noMove="1" noResize="1" noEditPoints="1" noAdjustHandles="1" noChangeArrowheads="1" noChangeShapeType="1"/>
          </p:cNvSpPr>
          <p:nvPr/>
        </p:nvSpPr>
        <p:spPr>
          <a:xfrm>
            <a:off x="0" y="0"/>
            <a:ext cx="12191998" cy="1244272"/>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D98F3313-86E1-2B3F-00FE-2E5CEE1C6C39}"/>
              </a:ext>
            </a:extLst>
          </p:cNvPr>
          <p:cNvSpPr txBox="1"/>
          <p:nvPr/>
        </p:nvSpPr>
        <p:spPr>
          <a:xfrm>
            <a:off x="9498806" y="34266"/>
            <a:ext cx="2753605" cy="92333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54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شفاف</a:t>
            </a:r>
            <a:r>
              <a:rPr kumimoji="0" lang="ur-PK" sz="5400" b="1" i="0" u="none" strike="noStrike" kern="1200" cap="none" spc="300" normalizeH="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rPr>
              <a:t> پانی</a:t>
            </a:r>
            <a:endParaRPr kumimoji="0" lang="en" sz="54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D444960-AFCA-6996-562F-5F1B5ECA270B}"/>
              </a:ext>
            </a:extLst>
          </p:cNvPr>
          <p:cNvSpPr txBox="1"/>
          <p:nvPr/>
        </p:nvSpPr>
        <p:spPr>
          <a:xfrm>
            <a:off x="-1" y="124429"/>
            <a:ext cx="8543365" cy="1077218"/>
          </a:xfrm>
          <a:prstGeom prst="rect">
            <a:avLst/>
          </a:prstGeom>
          <a:noFill/>
        </p:spPr>
        <p:txBody>
          <a:bodyPr wrap="square">
            <a:spAutoFit/>
          </a:bodyPr>
          <a:lstStyle/>
          <a:p>
            <a:pPr lvl="0" algn="r" rtl="1">
              <a:defRPr/>
            </a:pPr>
            <a:r>
              <a:rPr lang="ur-PK" sz="3200" b="1" dirty="0">
                <a:solidFill>
                  <a:prstClr val="white"/>
                </a:solidFill>
                <a:effectLst>
                  <a:glow rad="127000">
                    <a:srgbClr val="C03600"/>
                  </a:glow>
                </a:effectLst>
                <a:latin typeface="Jameel Noori Nastaleeq" panose="02000503000000020004" pitchFamily="2" charset="-78"/>
                <a:cs typeface="Jameel Noori Nastaleeq" panose="02000503000000020004" pitchFamily="2" charset="-78"/>
              </a:rPr>
              <a:t>"اور جب وہ مارہ میں آئے تو مارہ کا پانی پی نہ سکے کیونکہ وہ کڑوا تھا۔ اسی لئے اُس جگہ کا نام مارہ پڑ گیا" (خروج 23:15)۔ </a:t>
            </a:r>
            <a:endParaRPr kumimoji="0" lang="en" sz="3200" b="1" i="0" u="none" strike="noStrike" kern="1200" cap="none" spc="0" normalizeH="0" baseline="0" noProof="0" dirty="0">
              <a:ln>
                <a:noFill/>
              </a:ln>
              <a:solidFill>
                <a:prstClr val="white"/>
              </a:solidFill>
              <a:effectLst>
                <a:glow rad="127000">
                  <a:srgbClr val="C03600"/>
                </a:glow>
              </a:effectLst>
              <a:uLnTx/>
              <a:uFillTx/>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005BF254-468E-492A-754F-614F4206FCCF}"/>
              </a:ext>
            </a:extLst>
          </p:cNvPr>
          <p:cNvSpPr txBox="1"/>
          <p:nvPr/>
        </p:nvSpPr>
        <p:spPr>
          <a:xfrm>
            <a:off x="3870556" y="1518494"/>
            <a:ext cx="8321442" cy="129266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lang="ur-PK" sz="2600" b="1" dirty="0">
                <a:solidFill>
                  <a:prstClr val="black"/>
                </a:solidFill>
                <a:latin typeface="Jameel Noori Nastaleeq" panose="02000503000000020004" pitchFamily="2" charset="-78"/>
                <a:cs typeface="Jameel Noori Nastaleeq" panose="02000503000000020004" pitchFamily="2" charset="-78"/>
              </a:rPr>
              <a:t>اگر خُدا ہمارے ساتھ ہے،، تو ہمارے ساتھ برُا کیسے ہو سکتا ہے؟ جب بنی اسرائیل نے بحرقلزم کو عبور کر لیا تو یہی اُن کا فلسفہ معلوم ہوتا ہے۔ جب انہیں صاف پانی نہ ملا تو وہ شکایت کرنے لگے "ہم کیا پئیں گے؟"(خروج 24:15)۔خُدا اُنکے پہنچنے سے پہلے پانی کو صاف کر سکتا تھا، لیکن اس نے صحیح وقت کا انتظار کیا۔</a:t>
            </a:r>
          </a:p>
        </p:txBody>
      </p:sp>
      <p:pic>
        <p:nvPicPr>
          <p:cNvPr id="8" name="Imagen 7" descr="Un dibujo de una persona&#10;&#10;El contenido generado por IA puede ser incorrecto.">
            <a:extLst>
              <a:ext uri="{FF2B5EF4-FFF2-40B4-BE49-F238E27FC236}">
                <a16:creationId xmlns:a16="http://schemas.microsoft.com/office/drawing/2014/main" id="{DF695542-5ACD-99F9-112A-BC40562B79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0205" y="3177827"/>
            <a:ext cx="5117202" cy="3492922"/>
          </a:xfrm>
          <a:prstGeom prst="roundRect">
            <a:avLst>
              <a:gd name="adj" fmla="val 4167"/>
            </a:avLst>
          </a:prstGeom>
          <a:solidFill>
            <a:srgbClr val="FFFFFF"/>
          </a:solidFill>
          <a:ln w="76200" cap="sq">
            <a:solidFill>
              <a:srgbClr val="FF8300"/>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Grupo musical sobre un escenario y gente en el agua&#10;&#10;El contenido generado por IA puede ser incorrecto.">
            <a:extLst>
              <a:ext uri="{FF2B5EF4-FFF2-40B4-BE49-F238E27FC236}">
                <a16:creationId xmlns:a16="http://schemas.microsoft.com/office/drawing/2014/main" id="{BD11CC32-8221-3D13-D86D-5EAA58A62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291" y="1375910"/>
            <a:ext cx="3603593" cy="3603593"/>
          </a:xfrm>
          <a:prstGeom prst="roundRect">
            <a:avLst>
              <a:gd name="adj" fmla="val 17928"/>
            </a:avLst>
          </a:prstGeom>
          <a:ln w="762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DAF1C02-0915-059C-F0A7-7885F72BA7EF}"/>
              </a:ext>
            </a:extLst>
          </p:cNvPr>
          <p:cNvSpPr txBox="1"/>
          <p:nvPr/>
        </p:nvSpPr>
        <p:spPr>
          <a:xfrm>
            <a:off x="134593" y="5152141"/>
            <a:ext cx="6653833" cy="1692771"/>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خُدا چاہتا ہے کہ ہم اُس کی موجودگی سے آگاہ رہیں، اُس کے احکام کا انتظار کریں اور اُس</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کے ساتھ تعاون کریں۔ </a:t>
            </a:r>
            <a:r>
              <a:rPr lang="ur-PK" sz="2600" b="1" dirty="0">
                <a:solidFill>
                  <a:prstClr val="black"/>
                </a:solidFill>
                <a:latin typeface="Jameel Noori Nastaleeq" panose="02000503000000020004" pitchFamily="2" charset="-78"/>
                <a:cs typeface="Jameel Noori Nastaleeq" panose="02000503000000020004" pitchFamily="2" charset="-78"/>
              </a:rPr>
              <a:t>اگر اسرائیل خُدا کے تقاضوں کو پورا کرتے ، اُن قوانین کی تعمیل کرتے جو خُدا نے انہیں دئیے تھے، تو پھر انہیں یقین ہونا چاہئے کہ خُدا انہیں برائی سے محفوظ رکھے گا (خروج 26:15)۔ </a:t>
            </a:r>
            <a:endPar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14" name="CuadroTexto 13">
            <a:extLst>
              <a:ext uri="{FF2B5EF4-FFF2-40B4-BE49-F238E27FC236}">
                <a16:creationId xmlns:a16="http://schemas.microsoft.com/office/drawing/2014/main" id="{E33A5814-4475-AE42-B020-BA57C10DF522}"/>
              </a:ext>
            </a:extLst>
          </p:cNvPr>
          <p:cNvSpPr txBox="1"/>
          <p:nvPr/>
        </p:nvSpPr>
        <p:spPr>
          <a:xfrm>
            <a:off x="3787884" y="2935708"/>
            <a:ext cx="3027201" cy="2092881"/>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اس معجزے کو کرنے کے لئے اُس نے موسیٰ سے مدد کی درخواست کی،</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پانی کو صاف کرنے کے لئے اُس میں اُسے درخت ڈالنے کے لئے کہا گیا (خروج </a:t>
            </a:r>
            <a:r>
              <a:rPr lang="ur-PK" sz="2600" b="1" dirty="0">
                <a:solidFill>
                  <a:prstClr val="black"/>
                </a:solidFill>
                <a:latin typeface="Jameel Noori Nastaleeq" panose="02000503000000020004" pitchFamily="2" charset="-78"/>
                <a:cs typeface="Jameel Noori Nastaleeq" panose="02000503000000020004" pitchFamily="2" charset="-78"/>
              </a:rPr>
              <a:t>25:15)۔ </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2529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1+#ppt_w/2"/>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48A3A16-0542-77D1-8AF7-6182FC3B7AAD}"/>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46014E6F-87A7-8CE5-E0F3-9B6E44F35D60}"/>
              </a:ext>
            </a:extLst>
          </p:cNvPr>
          <p:cNvSpPr>
            <a:spLocks noGrp="1" noRot="1" noMove="1" noResize="1" noEditPoints="1" noAdjustHandles="1" noChangeArrowheads="1" noChangeShapeType="1"/>
          </p:cNvSpPr>
          <p:nvPr/>
        </p:nvSpPr>
        <p:spPr>
          <a:xfrm>
            <a:off x="0" y="0"/>
            <a:ext cx="12192000" cy="129426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A67EC0DC-B6FE-832C-EE29-748DB5A3D930}"/>
              </a:ext>
            </a:extLst>
          </p:cNvPr>
          <p:cNvSpPr txBox="1"/>
          <p:nvPr/>
        </p:nvSpPr>
        <p:spPr>
          <a:xfrm>
            <a:off x="7457623" y="169259"/>
            <a:ext cx="3379694" cy="923330"/>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5400" b="1" i="0" u="none" strike="noStrike" kern="1200" cap="none" spc="0" normalizeH="0" baseline="0" noProof="0" dirty="0">
                <a:ln w="22225">
                  <a:noFill/>
                  <a:prstDash val="solid"/>
                </a:ln>
                <a:solidFill>
                  <a:srgbClr val="7030A0"/>
                </a:solidFill>
                <a:effectLst/>
                <a:uLnTx/>
                <a:uFillTx/>
                <a:latin typeface="Jameel Noori Nastaleeq" panose="02000503000000020004" pitchFamily="2" charset="-78"/>
                <a:cs typeface="Jameel Noori Nastaleeq" panose="02000503000000020004" pitchFamily="2" charset="-78"/>
              </a:rPr>
              <a:t>آسمان</a:t>
            </a:r>
            <a:r>
              <a:rPr kumimoji="0" lang="ur-PK" sz="5400" b="1" i="0" u="none" strike="noStrike" kern="1200" cap="none" spc="0" normalizeH="0" noProof="0" dirty="0">
                <a:ln w="22225">
                  <a:noFill/>
                  <a:prstDash val="solid"/>
                </a:ln>
                <a:solidFill>
                  <a:srgbClr val="7030A0"/>
                </a:solidFill>
                <a:effectLst/>
                <a:uLnTx/>
                <a:uFillTx/>
                <a:latin typeface="Jameel Noori Nastaleeq" panose="02000503000000020004" pitchFamily="2" charset="-78"/>
                <a:cs typeface="Jameel Noori Nastaleeq" panose="02000503000000020004" pitchFamily="2" charset="-78"/>
              </a:rPr>
              <a:t> سے روٹی</a:t>
            </a:r>
            <a:endParaRPr kumimoji="0" lang="en" sz="5400" b="1" i="0" u="none" strike="noStrike" kern="1200" cap="none" spc="0" normalizeH="0" baseline="0" noProof="0" dirty="0">
              <a:ln w="22225">
                <a:noFill/>
                <a:prstDash val="solid"/>
              </a:ln>
              <a:solidFill>
                <a:srgbClr val="7030A0"/>
              </a:solidFill>
              <a:effectLst/>
              <a:uLnTx/>
              <a:uFillTx/>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2D91EE3-4BFF-D19E-323E-8A9D8973ED40}"/>
              </a:ext>
            </a:extLst>
          </p:cNvPr>
          <p:cNvSpPr txBox="1"/>
          <p:nvPr/>
        </p:nvSpPr>
        <p:spPr>
          <a:xfrm>
            <a:off x="139149" y="150829"/>
            <a:ext cx="6315440" cy="1077218"/>
          </a:xfrm>
          <a:prstGeom prst="rect">
            <a:avLst/>
          </a:prstGeom>
          <a:noFill/>
        </p:spPr>
        <p:txBody>
          <a:bodyPr wrap="square">
            <a:spAutoFit/>
            <a:scene3d>
              <a:camera prst="orthographicFront"/>
              <a:lightRig rig="threePt" dir="t"/>
            </a:scene3d>
            <a:sp3d extrusionH="57150">
              <a:bevelT w="38100" h="38100"/>
            </a:sp3d>
          </a:bodyPr>
          <a:lstStyle/>
          <a:p>
            <a:pPr lvl="0" algn="r" rtl="1">
              <a:defRPr/>
            </a:pPr>
            <a:r>
              <a:rPr kumimoji="0" lang="ur-PK" sz="3200" b="1" i="0" u="none" strike="noStrike" kern="1200" cap="none" spc="0" normalizeH="0" baseline="0" noProof="0" dirty="0">
                <a:ln>
                  <a:noFill/>
                </a:ln>
                <a:solidFill>
                  <a:srgbClr val="00CC00">
                    <a:lumMod val="75000"/>
                  </a:srgbClr>
                </a:solidFill>
                <a:effectLst/>
                <a:uLnTx/>
                <a:uFillTx/>
                <a:latin typeface="Jameel Noori Nastaleeq" panose="02000503000000020004" pitchFamily="2" charset="-78"/>
                <a:cs typeface="Jameel Noori Nastaleeq" panose="02000503000000020004" pitchFamily="2" charset="-78"/>
              </a:rPr>
              <a:t>"بنی</a:t>
            </a:r>
            <a:r>
              <a:rPr kumimoji="0" lang="ur-PK" sz="3200" b="1" i="0" u="none" strike="noStrike" kern="1200" cap="none" spc="0" normalizeH="0" noProof="0" dirty="0">
                <a:ln>
                  <a:noFill/>
                </a:ln>
                <a:solidFill>
                  <a:srgbClr val="00CC00">
                    <a:lumMod val="75000"/>
                  </a:srgbClr>
                </a:solidFill>
                <a:effectLst/>
                <a:uLnTx/>
                <a:uFillTx/>
                <a:latin typeface="Jameel Noori Nastaleeq" panose="02000503000000020004" pitchFamily="2" charset="-78"/>
                <a:cs typeface="Jameel Noori Nastaleeq" panose="02000503000000020004" pitchFamily="2" charset="-78"/>
              </a:rPr>
              <a:t> اسرائیل اُسے دیکھ کر آپس میں کہنے لگے من؟ کیونکہ وہ نہیں جانتے تھے کہ وہ کیا ہے (خروج 15:16)۔ </a:t>
            </a:r>
            <a:endParaRPr kumimoji="0" lang="en" sz="3200" b="1" i="0" u="none" strike="noStrike" kern="1200" cap="none" spc="0" normalizeH="0" baseline="0" noProof="0" dirty="0">
              <a:ln>
                <a:noFill/>
              </a:ln>
              <a:solidFill>
                <a:srgbClr val="00CC00">
                  <a:lumMod val="75000"/>
                </a:srgbClr>
              </a:solidFill>
              <a:effectLst/>
              <a:uLnTx/>
              <a:uFillTx/>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76E7B4A7-FED2-47DC-2DB5-73FDC24196BD}"/>
              </a:ext>
            </a:extLst>
          </p:cNvPr>
          <p:cNvSpPr txBox="1"/>
          <p:nvPr/>
        </p:nvSpPr>
        <p:spPr>
          <a:xfrm>
            <a:off x="7490202" y="1408073"/>
            <a:ext cx="4711147" cy="129266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گوشت</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کھانے کی خواہش نے اسرائیل کو موسیٰ اور ہارون </a:t>
            </a:r>
            <a:r>
              <a:rPr lang="ur-PK" sz="2600" b="1" dirty="0">
                <a:solidFill>
                  <a:prstClr val="black"/>
                </a:solidFill>
                <a:latin typeface="Jameel Noori Nastaleeq" panose="02000503000000020004" pitchFamily="2" charset="-78"/>
                <a:cs typeface="Jameel Noori Nastaleeq" panose="02000503000000020004" pitchFamily="2" charset="-78"/>
              </a:rPr>
              <a:t>پر</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بڑبڑانے </a:t>
            </a:r>
            <a:r>
              <a:rPr lang="ur-PK" sz="2600" b="1" dirty="0">
                <a:solidFill>
                  <a:prstClr val="black"/>
                </a:solidFill>
                <a:latin typeface="Jameel Noori Nastaleeq" panose="02000503000000020004" pitchFamily="2" charset="-78"/>
                <a:cs typeface="Jameel Noori Nastaleeq" panose="02000503000000020004" pitchFamily="2" charset="-78"/>
              </a:rPr>
              <a:t> کا موقعہ دیا (خروج 16: 3،2)۔لیکن اُن کا بربڑانا واقعی خُدا کے خلاف تھا (خروج 8:16)۔ ان کا مسئلہ کیا تھا؟</a:t>
            </a: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grpSp>
        <p:nvGrpSpPr>
          <p:cNvPr id="30" name="Grupo 29">
            <a:extLst>
              <a:ext uri="{FF2B5EF4-FFF2-40B4-BE49-F238E27FC236}">
                <a16:creationId xmlns:a16="http://schemas.microsoft.com/office/drawing/2014/main" id="{6613660C-3A41-C1E7-84CC-92E48323A09C}"/>
              </a:ext>
            </a:extLst>
          </p:cNvPr>
          <p:cNvGrpSpPr/>
          <p:nvPr/>
        </p:nvGrpSpPr>
        <p:grpSpPr>
          <a:xfrm>
            <a:off x="5090957" y="1689967"/>
            <a:ext cx="2016785" cy="2372689"/>
            <a:chOff x="4851738" y="1689968"/>
            <a:chExt cx="2016785" cy="2372689"/>
          </a:xfrm>
        </p:grpSpPr>
        <p:sp>
          <p:nvSpPr>
            <p:cNvPr id="8" name="Rectángulo 7">
              <a:extLst>
                <a:ext uri="{FF2B5EF4-FFF2-40B4-BE49-F238E27FC236}">
                  <a16:creationId xmlns:a16="http://schemas.microsoft.com/office/drawing/2014/main" id="{BDA2D677-9CFE-7B13-5786-078EE36E6F35}"/>
                </a:ext>
              </a:extLst>
            </p:cNvPr>
            <p:cNvSpPr/>
            <p:nvPr/>
          </p:nvSpPr>
          <p:spPr>
            <a:xfrm>
              <a:off x="4851738" y="1689968"/>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9" name="Rectángulo 8">
              <a:extLst>
                <a:ext uri="{FF2B5EF4-FFF2-40B4-BE49-F238E27FC236}">
                  <a16:creationId xmlns:a16="http://schemas.microsoft.com/office/drawing/2014/main" id="{54B1DE16-0954-431B-D52B-F25CF1422B29}"/>
                </a:ext>
              </a:extLst>
            </p:cNvPr>
            <p:cNvSpPr/>
            <p:nvPr/>
          </p:nvSpPr>
          <p:spPr>
            <a:xfrm>
              <a:off x="4952578" y="1745455"/>
              <a:ext cx="1815107" cy="154224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1" name="Forma libre: forma 10">
              <a:extLst>
                <a:ext uri="{FF2B5EF4-FFF2-40B4-BE49-F238E27FC236}">
                  <a16:creationId xmlns:a16="http://schemas.microsoft.com/office/drawing/2014/main" id="{01B3602A-2D78-093A-1B69-A23F5C7C1C2E}"/>
                </a:ext>
              </a:extLst>
            </p:cNvPr>
            <p:cNvSpPr/>
            <p:nvPr/>
          </p:nvSpPr>
          <p:spPr>
            <a:xfrm>
              <a:off x="4952578" y="3366534"/>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سورج نکلنے پر وہ پگھل جاتی تھی (21:16)۔ </a:t>
              </a:r>
              <a:endParaRPr lang="es-ES" sz="2400" kern="1200" dirty="0">
                <a:latin typeface="Jameel Noori Nastaleeq" panose="02000503000000020004" pitchFamily="2" charset="-78"/>
                <a:cs typeface="Jameel Noori Nastaleeq" panose="02000503000000020004" pitchFamily="2" charset="-78"/>
              </a:endParaRPr>
            </a:p>
          </p:txBody>
        </p:sp>
      </p:grpSp>
      <p:grpSp>
        <p:nvGrpSpPr>
          <p:cNvPr id="31" name="Grupo 30">
            <a:extLst>
              <a:ext uri="{FF2B5EF4-FFF2-40B4-BE49-F238E27FC236}">
                <a16:creationId xmlns:a16="http://schemas.microsoft.com/office/drawing/2014/main" id="{B645D603-42AE-F1DD-2D7C-6F4DA842ECBD}"/>
              </a:ext>
            </a:extLst>
          </p:cNvPr>
          <p:cNvGrpSpPr/>
          <p:nvPr/>
        </p:nvGrpSpPr>
        <p:grpSpPr>
          <a:xfrm>
            <a:off x="2647446" y="1689966"/>
            <a:ext cx="2340181" cy="2372689"/>
            <a:chOff x="7197782" y="1689968"/>
            <a:chExt cx="2340181" cy="2372689"/>
          </a:xfrm>
        </p:grpSpPr>
        <p:sp>
          <p:nvSpPr>
            <p:cNvPr id="13" name="Rectángulo 12">
              <a:extLst>
                <a:ext uri="{FF2B5EF4-FFF2-40B4-BE49-F238E27FC236}">
                  <a16:creationId xmlns:a16="http://schemas.microsoft.com/office/drawing/2014/main" id="{5F1C8EB4-31EA-5289-2CAE-9C7614705C8E}"/>
                </a:ext>
              </a:extLst>
            </p:cNvPr>
            <p:cNvSpPr/>
            <p:nvPr/>
          </p:nvSpPr>
          <p:spPr>
            <a:xfrm>
              <a:off x="7246106" y="1689968"/>
              <a:ext cx="2243533"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6" name="Rectángulo 15">
              <a:extLst>
                <a:ext uri="{FF2B5EF4-FFF2-40B4-BE49-F238E27FC236}">
                  <a16:creationId xmlns:a16="http://schemas.microsoft.com/office/drawing/2014/main" id="{740BFDB7-3071-2657-2AEA-093AC3EB7990}"/>
                </a:ext>
              </a:extLst>
            </p:cNvPr>
            <p:cNvSpPr/>
            <p:nvPr/>
          </p:nvSpPr>
          <p:spPr>
            <a:xfrm>
              <a:off x="7460319" y="1745455"/>
              <a:ext cx="1815107" cy="1542247"/>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7343C6E3-1021-DC13-476D-A428EEB89F28}"/>
                </a:ext>
              </a:extLst>
            </p:cNvPr>
            <p:cNvSpPr/>
            <p:nvPr/>
          </p:nvSpPr>
          <p:spPr>
            <a:xfrm>
              <a:off x="7197782" y="3366534"/>
              <a:ext cx="2340181" cy="640626"/>
            </a:xfrm>
            <a:custGeom>
              <a:avLst/>
              <a:gdLst>
                <a:gd name="connsiteX0" fmla="*/ 0 w 2340181"/>
                <a:gd name="connsiteY0" fmla="*/ 0 h 640626"/>
                <a:gd name="connsiteX1" fmla="*/ 2340181 w 2340181"/>
                <a:gd name="connsiteY1" fmla="*/ 0 h 640626"/>
                <a:gd name="connsiteX2" fmla="*/ 2340181 w 2340181"/>
                <a:gd name="connsiteY2" fmla="*/ 640626 h 640626"/>
                <a:gd name="connsiteX3" fmla="*/ 0 w 2340181"/>
                <a:gd name="connsiteY3" fmla="*/ 640626 h 640626"/>
                <a:gd name="connsiteX4" fmla="*/ 0 w 2340181"/>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181" h="640626">
                  <a:moveTo>
                    <a:pt x="0" y="0"/>
                  </a:moveTo>
                  <a:lnTo>
                    <a:pt x="2340181" y="0"/>
                  </a:lnTo>
                  <a:lnTo>
                    <a:pt x="2340181"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پانچ دن ایک مقدار ملتی تھی (16:16)۔ </a:t>
              </a:r>
              <a:endParaRPr lang="es-ES" sz="2400" kern="1200" dirty="0">
                <a:latin typeface="Jameel Noori Nastaleeq" panose="02000503000000020004" pitchFamily="2" charset="-78"/>
                <a:cs typeface="Jameel Noori Nastaleeq" panose="02000503000000020004" pitchFamily="2" charset="-78"/>
              </a:endParaRPr>
            </a:p>
          </p:txBody>
        </p:sp>
      </p:grpSp>
      <p:grpSp>
        <p:nvGrpSpPr>
          <p:cNvPr id="32" name="Grupo 31">
            <a:extLst>
              <a:ext uri="{FF2B5EF4-FFF2-40B4-BE49-F238E27FC236}">
                <a16:creationId xmlns:a16="http://schemas.microsoft.com/office/drawing/2014/main" id="{3C289420-3A68-68B4-735B-4774CD0B14D2}"/>
              </a:ext>
            </a:extLst>
          </p:cNvPr>
          <p:cNvGrpSpPr/>
          <p:nvPr/>
        </p:nvGrpSpPr>
        <p:grpSpPr>
          <a:xfrm>
            <a:off x="251510" y="1689967"/>
            <a:ext cx="2263700" cy="2372689"/>
            <a:chOff x="9741676" y="1689968"/>
            <a:chExt cx="2263700" cy="2372689"/>
          </a:xfrm>
        </p:grpSpPr>
        <p:sp>
          <p:nvSpPr>
            <p:cNvPr id="18" name="Rectángulo 17">
              <a:extLst>
                <a:ext uri="{FF2B5EF4-FFF2-40B4-BE49-F238E27FC236}">
                  <a16:creationId xmlns:a16="http://schemas.microsoft.com/office/drawing/2014/main" id="{F2FBB4DD-3D3B-E464-2EFD-39B2ABD7B978}"/>
                </a:ext>
              </a:extLst>
            </p:cNvPr>
            <p:cNvSpPr/>
            <p:nvPr/>
          </p:nvSpPr>
          <p:spPr>
            <a:xfrm>
              <a:off x="9741676" y="1689968"/>
              <a:ext cx="2263700"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9" name="Rectángulo 18">
              <a:extLst>
                <a:ext uri="{FF2B5EF4-FFF2-40B4-BE49-F238E27FC236}">
                  <a16:creationId xmlns:a16="http://schemas.microsoft.com/office/drawing/2014/main" id="{B85D455D-AEBD-2DBD-E977-7388C8ADBBEA}"/>
                </a:ext>
              </a:extLst>
            </p:cNvPr>
            <p:cNvSpPr/>
            <p:nvPr/>
          </p:nvSpPr>
          <p:spPr>
            <a:xfrm>
              <a:off x="9965985" y="1745455"/>
              <a:ext cx="1815107" cy="154224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0" name="Forma libre: forma 19">
              <a:extLst>
                <a:ext uri="{FF2B5EF4-FFF2-40B4-BE49-F238E27FC236}">
                  <a16:creationId xmlns:a16="http://schemas.microsoft.com/office/drawing/2014/main" id="{394A6C50-9F01-0D86-09A9-4D50F0EFB854}"/>
                </a:ext>
              </a:extLst>
            </p:cNvPr>
            <p:cNvSpPr/>
            <p:nvPr/>
          </p:nvSpPr>
          <p:spPr>
            <a:xfrm>
              <a:off x="9795011" y="3366534"/>
              <a:ext cx="2157055" cy="640626"/>
            </a:xfrm>
            <a:custGeom>
              <a:avLst/>
              <a:gdLst>
                <a:gd name="connsiteX0" fmla="*/ 0 w 2157055"/>
                <a:gd name="connsiteY0" fmla="*/ 0 h 640626"/>
                <a:gd name="connsiteX1" fmla="*/ 2157055 w 2157055"/>
                <a:gd name="connsiteY1" fmla="*/ 0 h 640626"/>
                <a:gd name="connsiteX2" fmla="*/ 2157055 w 2157055"/>
                <a:gd name="connsiteY2" fmla="*/ 640626 h 640626"/>
                <a:gd name="connsiteX3" fmla="*/ 0 w 2157055"/>
                <a:gd name="connsiteY3" fmla="*/ 640626 h 640626"/>
                <a:gd name="connsiteX4" fmla="*/ 0 w 2157055"/>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55" h="640626">
                  <a:moveTo>
                    <a:pt x="0" y="0"/>
                  </a:moveTo>
                  <a:lnTo>
                    <a:pt x="2157055" y="0"/>
                  </a:lnTo>
                  <a:lnTo>
                    <a:pt x="2157055"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چھٹے دن دوگنی مقدار ملتی تھی (22:16)۔ </a:t>
              </a:r>
              <a:endParaRPr lang="es-ES" sz="2400" kern="1200" dirty="0">
                <a:latin typeface="Jameel Noori Nastaleeq" panose="02000503000000020004" pitchFamily="2" charset="-78"/>
                <a:cs typeface="Jameel Noori Nastaleeq" panose="02000503000000020004" pitchFamily="2" charset="-78"/>
              </a:endParaRPr>
            </a:p>
          </p:txBody>
        </p:sp>
      </p:grpSp>
      <p:grpSp>
        <p:nvGrpSpPr>
          <p:cNvPr id="33" name="Grupo 32">
            <a:extLst>
              <a:ext uri="{FF2B5EF4-FFF2-40B4-BE49-F238E27FC236}">
                <a16:creationId xmlns:a16="http://schemas.microsoft.com/office/drawing/2014/main" id="{D3EEECF3-D9C1-477D-140A-A809A3453D2B}"/>
              </a:ext>
            </a:extLst>
          </p:cNvPr>
          <p:cNvGrpSpPr/>
          <p:nvPr/>
        </p:nvGrpSpPr>
        <p:grpSpPr>
          <a:xfrm>
            <a:off x="5436467" y="4264334"/>
            <a:ext cx="2016785" cy="2372689"/>
            <a:chOff x="4875681" y="4264335"/>
            <a:chExt cx="2016785" cy="2372689"/>
          </a:xfrm>
        </p:grpSpPr>
        <p:sp>
          <p:nvSpPr>
            <p:cNvPr id="21" name="Rectángulo 20">
              <a:extLst>
                <a:ext uri="{FF2B5EF4-FFF2-40B4-BE49-F238E27FC236}">
                  <a16:creationId xmlns:a16="http://schemas.microsoft.com/office/drawing/2014/main" id="{4F72F857-1A82-F7B2-E267-6A2A3959FAAC}"/>
                </a:ext>
              </a:extLst>
            </p:cNvPr>
            <p:cNvSpPr/>
            <p:nvPr/>
          </p:nvSpPr>
          <p:spPr>
            <a:xfrm>
              <a:off x="4875681" y="4264335"/>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2" name="Rectángulo 21">
              <a:extLst>
                <a:ext uri="{FF2B5EF4-FFF2-40B4-BE49-F238E27FC236}">
                  <a16:creationId xmlns:a16="http://schemas.microsoft.com/office/drawing/2014/main" id="{1F80B1ED-28CA-461B-4FB6-1FD9A0DCD6D5}"/>
                </a:ext>
              </a:extLst>
            </p:cNvPr>
            <p:cNvSpPr/>
            <p:nvPr/>
          </p:nvSpPr>
          <p:spPr>
            <a:xfrm>
              <a:off x="4976520" y="4319823"/>
              <a:ext cx="1815107" cy="1542247"/>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3" name="Forma libre: forma 22">
              <a:extLst>
                <a:ext uri="{FF2B5EF4-FFF2-40B4-BE49-F238E27FC236}">
                  <a16:creationId xmlns:a16="http://schemas.microsoft.com/office/drawing/2014/main" id="{0229EE69-D486-3117-39E7-F7E08F081192}"/>
                </a:ext>
              </a:extLst>
            </p:cNvPr>
            <p:cNvSpPr/>
            <p:nvPr/>
          </p:nvSpPr>
          <p:spPr>
            <a:xfrm>
              <a:off x="4976520" y="5940902"/>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ہفتہ کو کچھ نہیں ملتا تھا (26:16)۔ </a:t>
              </a:r>
              <a:endParaRPr lang="es-ES" sz="2400" kern="1200" dirty="0">
                <a:latin typeface="Jameel Noori Nastaleeq" panose="02000503000000020004" pitchFamily="2" charset="-78"/>
                <a:cs typeface="Jameel Noori Nastaleeq" panose="02000503000000020004" pitchFamily="2" charset="-78"/>
              </a:endParaRPr>
            </a:p>
          </p:txBody>
        </p:sp>
      </p:grpSp>
      <p:grpSp>
        <p:nvGrpSpPr>
          <p:cNvPr id="34" name="Grupo 33">
            <a:extLst>
              <a:ext uri="{FF2B5EF4-FFF2-40B4-BE49-F238E27FC236}">
                <a16:creationId xmlns:a16="http://schemas.microsoft.com/office/drawing/2014/main" id="{9FF53F2C-F5AC-BD81-620C-AED4ACCB4247}"/>
              </a:ext>
            </a:extLst>
          </p:cNvPr>
          <p:cNvGrpSpPr/>
          <p:nvPr/>
        </p:nvGrpSpPr>
        <p:grpSpPr>
          <a:xfrm>
            <a:off x="2944825" y="4228427"/>
            <a:ext cx="2322773" cy="2372689"/>
            <a:chOff x="7221723" y="4264335"/>
            <a:chExt cx="2322773" cy="2372689"/>
          </a:xfrm>
        </p:grpSpPr>
        <p:sp>
          <p:nvSpPr>
            <p:cNvPr id="24" name="Rectángulo 23">
              <a:extLst>
                <a:ext uri="{FF2B5EF4-FFF2-40B4-BE49-F238E27FC236}">
                  <a16:creationId xmlns:a16="http://schemas.microsoft.com/office/drawing/2014/main" id="{D81240B1-99BF-49A6-FC06-0ECE3613F8B8}"/>
                </a:ext>
              </a:extLst>
            </p:cNvPr>
            <p:cNvSpPr/>
            <p:nvPr/>
          </p:nvSpPr>
          <p:spPr>
            <a:xfrm>
              <a:off x="7228257" y="4264335"/>
              <a:ext cx="2316239"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5" name="Rectángulo 24">
              <a:extLst>
                <a:ext uri="{FF2B5EF4-FFF2-40B4-BE49-F238E27FC236}">
                  <a16:creationId xmlns:a16="http://schemas.microsoft.com/office/drawing/2014/main" id="{CD912226-356E-137F-2008-ABB4D1150C2D}"/>
                </a:ext>
              </a:extLst>
            </p:cNvPr>
            <p:cNvSpPr/>
            <p:nvPr/>
          </p:nvSpPr>
          <p:spPr>
            <a:xfrm>
              <a:off x="7478823" y="4319823"/>
              <a:ext cx="1815107" cy="1542247"/>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6" name="Forma libre: forma 25">
              <a:extLst>
                <a:ext uri="{FF2B5EF4-FFF2-40B4-BE49-F238E27FC236}">
                  <a16:creationId xmlns:a16="http://schemas.microsoft.com/office/drawing/2014/main" id="{D2CDAB0A-E5ED-BF46-D67E-7C7D9FC97AC7}"/>
                </a:ext>
              </a:extLst>
            </p:cNvPr>
            <p:cNvSpPr/>
            <p:nvPr/>
          </p:nvSpPr>
          <p:spPr>
            <a:xfrm>
              <a:off x="7221723" y="5940902"/>
              <a:ext cx="2316239" cy="640626"/>
            </a:xfrm>
            <a:custGeom>
              <a:avLst/>
              <a:gdLst>
                <a:gd name="connsiteX0" fmla="*/ 0 w 2029852"/>
                <a:gd name="connsiteY0" fmla="*/ 0 h 640626"/>
                <a:gd name="connsiteX1" fmla="*/ 2029852 w 2029852"/>
                <a:gd name="connsiteY1" fmla="*/ 0 h 640626"/>
                <a:gd name="connsiteX2" fmla="*/ 2029852 w 2029852"/>
                <a:gd name="connsiteY2" fmla="*/ 640626 h 640626"/>
                <a:gd name="connsiteX3" fmla="*/ 0 w 2029852"/>
                <a:gd name="connsiteY3" fmla="*/ 640626 h 640626"/>
                <a:gd name="connsiteX4" fmla="*/ 0 w 2029852"/>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52" h="640626">
                  <a:moveTo>
                    <a:pt x="0" y="0"/>
                  </a:moveTo>
                  <a:lnTo>
                    <a:pt x="2029852" y="0"/>
                  </a:lnTo>
                  <a:lnTo>
                    <a:pt x="2029852"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ایک دن سے دوسرے دن کے رکھنے پر اُ سمیں کیڑے پڑجاتے تھے (20:16)۔ </a:t>
              </a:r>
              <a:endParaRPr lang="es-ES" sz="2000" kern="1200" dirty="0">
                <a:latin typeface="Jameel Noori Nastaleeq" panose="02000503000000020004" pitchFamily="2" charset="-78"/>
                <a:cs typeface="Jameel Noori Nastaleeq" panose="02000503000000020004" pitchFamily="2" charset="-78"/>
              </a:endParaRPr>
            </a:p>
          </p:txBody>
        </p:sp>
      </p:grpSp>
      <p:grpSp>
        <p:nvGrpSpPr>
          <p:cNvPr id="35" name="Grupo 34">
            <a:extLst>
              <a:ext uri="{FF2B5EF4-FFF2-40B4-BE49-F238E27FC236}">
                <a16:creationId xmlns:a16="http://schemas.microsoft.com/office/drawing/2014/main" id="{866BF4AC-B7C2-E7AD-DF1C-5835894299D0}"/>
              </a:ext>
            </a:extLst>
          </p:cNvPr>
          <p:cNvGrpSpPr/>
          <p:nvPr/>
        </p:nvGrpSpPr>
        <p:grpSpPr>
          <a:xfrm>
            <a:off x="249811" y="4264334"/>
            <a:ext cx="2526145" cy="2372689"/>
            <a:chOff x="9580834" y="4264335"/>
            <a:chExt cx="2526145" cy="2372689"/>
          </a:xfrm>
        </p:grpSpPr>
        <p:sp>
          <p:nvSpPr>
            <p:cNvPr id="27" name="Rectángulo 26">
              <a:extLst>
                <a:ext uri="{FF2B5EF4-FFF2-40B4-BE49-F238E27FC236}">
                  <a16:creationId xmlns:a16="http://schemas.microsoft.com/office/drawing/2014/main" id="{267AFA1B-B4AF-4D94-341E-16B68DC4F693}"/>
                </a:ext>
              </a:extLst>
            </p:cNvPr>
            <p:cNvSpPr/>
            <p:nvPr/>
          </p:nvSpPr>
          <p:spPr>
            <a:xfrm>
              <a:off x="9580834" y="4264335"/>
              <a:ext cx="252614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8" name="Rectángulo 27">
              <a:extLst>
                <a:ext uri="{FF2B5EF4-FFF2-40B4-BE49-F238E27FC236}">
                  <a16:creationId xmlns:a16="http://schemas.microsoft.com/office/drawing/2014/main" id="{36B6AEEC-0F73-F30C-B55D-30F90D55049E}"/>
                </a:ext>
              </a:extLst>
            </p:cNvPr>
            <p:cNvSpPr/>
            <p:nvPr/>
          </p:nvSpPr>
          <p:spPr>
            <a:xfrm>
              <a:off x="9936353" y="4319823"/>
              <a:ext cx="1815107" cy="1542247"/>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9" name="Forma libre: forma 28">
              <a:extLst>
                <a:ext uri="{FF2B5EF4-FFF2-40B4-BE49-F238E27FC236}">
                  <a16:creationId xmlns:a16="http://schemas.microsoft.com/office/drawing/2014/main" id="{5B6D62D1-FA83-F0D0-4B25-1DAAC4EF5E10}"/>
                </a:ext>
              </a:extLst>
            </p:cNvPr>
            <p:cNvSpPr/>
            <p:nvPr/>
          </p:nvSpPr>
          <p:spPr>
            <a:xfrm>
              <a:off x="9639102" y="5940902"/>
              <a:ext cx="2409609" cy="640626"/>
            </a:xfrm>
            <a:custGeom>
              <a:avLst/>
              <a:gdLst>
                <a:gd name="connsiteX0" fmla="*/ 0 w 2409609"/>
                <a:gd name="connsiteY0" fmla="*/ 0 h 640626"/>
                <a:gd name="connsiteX1" fmla="*/ 2409609 w 2409609"/>
                <a:gd name="connsiteY1" fmla="*/ 0 h 640626"/>
                <a:gd name="connsiteX2" fmla="*/ 2409609 w 2409609"/>
                <a:gd name="connsiteY2" fmla="*/ 640626 h 640626"/>
                <a:gd name="connsiteX3" fmla="*/ 0 w 2409609"/>
                <a:gd name="connsiteY3" fmla="*/ 640626 h 640626"/>
                <a:gd name="connsiteX4" fmla="*/ 0 w 2409609"/>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609" h="640626">
                  <a:moveTo>
                    <a:pt x="0" y="0"/>
                  </a:moveTo>
                  <a:lnTo>
                    <a:pt x="2409609" y="0"/>
                  </a:lnTo>
                  <a:lnTo>
                    <a:pt x="2409609"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جمعہ سے ہفتہ کے دن تک یہ خراب نہیں ہوتی تھی ( 16: 23۔24)۔ </a:t>
              </a:r>
              <a:endParaRPr lang="es-ES" sz="2000" kern="1200" dirty="0">
                <a:latin typeface="Jameel Noori Nastaleeq" panose="02000503000000020004" pitchFamily="2" charset="-78"/>
                <a:cs typeface="Jameel Noori Nastaleeq" panose="02000503000000020004" pitchFamily="2" charset="-78"/>
              </a:endParaRPr>
            </a:p>
          </p:txBody>
        </p:sp>
      </p:grpSp>
      <p:sp>
        <p:nvSpPr>
          <p:cNvPr id="7" name="CuadroTexto 6">
            <a:extLst>
              <a:ext uri="{FF2B5EF4-FFF2-40B4-BE49-F238E27FC236}">
                <a16:creationId xmlns:a16="http://schemas.microsoft.com/office/drawing/2014/main" id="{3881F52B-DF63-5882-0634-11E1DDD32BB5}"/>
              </a:ext>
            </a:extLst>
          </p:cNvPr>
          <p:cNvSpPr txBox="1"/>
          <p:nvPr/>
        </p:nvSpPr>
        <p:spPr>
          <a:xfrm>
            <a:off x="7478203" y="4773108"/>
            <a:ext cx="2832445" cy="1815882"/>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کھانے کے لئے بیڑے دینے کے بعد، خُدا نے انہیں 40</a:t>
            </a:r>
            <a:r>
              <a:rPr kumimoji="0" lang="ur-PK" sz="28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سال تک کافی مقدار میں روٹی فراہم کی (خروج 35:16)۔ </a:t>
            </a:r>
            <a:endParaRPr kumimoji="0" lang="en"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graphicFrame>
        <p:nvGraphicFramePr>
          <p:cNvPr id="10" name="Diagrama 9">
            <a:extLst>
              <a:ext uri="{FF2B5EF4-FFF2-40B4-BE49-F238E27FC236}">
                <a16:creationId xmlns:a16="http://schemas.microsoft.com/office/drawing/2014/main" id="{15778F61-EECF-A140-ADE2-AF41EA95D538}"/>
              </a:ext>
            </a:extLst>
          </p:cNvPr>
          <p:cNvGraphicFramePr/>
          <p:nvPr>
            <p:extLst>
              <p:ext uri="{D42A27DB-BD31-4B8C-83A1-F6EECF244321}">
                <p14:modId xmlns:p14="http://schemas.microsoft.com/office/powerpoint/2010/main" val="1169987909"/>
              </p:ext>
            </p:extLst>
          </p:nvPr>
        </p:nvGraphicFramePr>
        <p:xfrm>
          <a:off x="7526062" y="2877918"/>
          <a:ext cx="4647373" cy="16312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uadroTexto 11">
            <a:extLst>
              <a:ext uri="{FF2B5EF4-FFF2-40B4-BE49-F238E27FC236}">
                <a16:creationId xmlns:a16="http://schemas.microsoft.com/office/drawing/2014/main" id="{8741A5B7-BA5B-7066-2C63-DAF30BDC58D0}"/>
              </a:ext>
            </a:extLst>
          </p:cNvPr>
          <p:cNvSpPr txBox="1"/>
          <p:nvPr/>
        </p:nvSpPr>
        <p:spPr>
          <a:xfrm>
            <a:off x="270350" y="1294267"/>
            <a:ext cx="7138783" cy="461665"/>
          </a:xfrm>
          <a:prstGeom prst="rect">
            <a:avLst/>
          </a:prstGeom>
          <a:noFill/>
        </p:spPr>
        <p:txBody>
          <a:bodyPr wrap="square">
            <a:spAutoFit/>
          </a:bodyPr>
          <a:lstStyle/>
          <a:p>
            <a:pPr lvl="0" algn="ctr" rtl="1">
              <a:spcBef>
                <a:spcPts val="600"/>
              </a:spcBef>
              <a:defRPr/>
            </a:pPr>
            <a:r>
              <a:rPr lang="ur-PK" sz="2400" b="1" dirty="0">
                <a:solidFill>
                  <a:prstClr val="black"/>
                </a:solidFill>
                <a:latin typeface="Jameel Noori Nastaleeq" panose="02000503000000020004" pitchFamily="2" charset="-78"/>
                <a:cs typeface="Jameel Noori Nastaleeq" panose="02000503000000020004" pitchFamily="2" charset="-78"/>
              </a:rPr>
              <a:t>آسمان سے یہ روٹی واقعی معجزانہ تھی:</a:t>
            </a:r>
            <a:endParaRPr kumimoji="0" lang="en"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pic>
        <p:nvPicPr>
          <p:cNvPr id="14" name="Imagen 13" descr="Imagen que contiene montaña, tela, caminando, hombre&#10;&#10;El contenido generado por IA puede ser incorrecto.">
            <a:extLst>
              <a:ext uri="{FF2B5EF4-FFF2-40B4-BE49-F238E27FC236}">
                <a16:creationId xmlns:a16="http://schemas.microsoft.com/office/drawing/2014/main" id="{6104720C-AA4A-98A9-07ED-DF00738AF1B8}"/>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a:fillRect/>
          </a:stretch>
        </p:blipFill>
        <p:spPr>
          <a:xfrm>
            <a:off x="10358907" y="4596016"/>
            <a:ext cx="1699382" cy="2134205"/>
          </a:xfrm>
          <a:prstGeom prst="rect">
            <a:avLst/>
          </a:prstGeom>
          <a:effectLst>
            <a:innerShdw blurRad="114300">
              <a:prstClr val="black"/>
            </a:innerShdw>
          </a:effectLst>
        </p:spPr>
      </p:pic>
    </p:spTree>
    <p:extLst>
      <p:ext uri="{BB962C8B-B14F-4D97-AF65-F5344CB8AC3E}">
        <p14:creationId xmlns:p14="http://schemas.microsoft.com/office/powerpoint/2010/main" val="116683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26"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27"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28" dur="500"/>
                                        <p:tgtEl>
                                          <p:spTgt spid="10">
                                            <p:graphicEl>
                                              <a:dgm id="{E571139B-0752-42D3-95E6-C7C8C5B6DF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33"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34"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35" dur="500"/>
                                        <p:tgtEl>
                                          <p:spTgt spid="10">
                                            <p:graphicEl>
                                              <a:dgm id="{B0D67868-C119-4015-8311-3B0E1C4212B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40"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41"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42" dur="500"/>
                                        <p:tgtEl>
                                          <p:spTgt spid="10">
                                            <p:graphicEl>
                                              <a:dgm id="{4C715E65-C8AB-467E-93B9-D6726804322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ppt_w</p:attrName>
                                        </p:attrNameLst>
                                      </p:cBhvr>
                                      <p:tavLst>
                                        <p:tav tm="0">
                                          <p:val>
                                            <p:fltVal val="0"/>
                                          </p:val>
                                        </p:tav>
                                        <p:tav tm="100000">
                                          <p:val>
                                            <p:strVal val="#ppt_w"/>
                                          </p:val>
                                        </p:tav>
                                      </p:tavLst>
                                    </p:anim>
                                    <p:anim calcmode="lin" valueType="num">
                                      <p:cBhvr>
                                        <p:cTn id="75" dur="500" fill="hold"/>
                                        <p:tgtEl>
                                          <p:spTgt spid="31"/>
                                        </p:tgtEl>
                                        <p:attrNameLst>
                                          <p:attrName>ppt_h</p:attrName>
                                        </p:attrNameLst>
                                      </p:cBhvr>
                                      <p:tavLst>
                                        <p:tav tm="0">
                                          <p:val>
                                            <p:fltVal val="0"/>
                                          </p:val>
                                        </p:tav>
                                        <p:tav tm="100000">
                                          <p:val>
                                            <p:strVal val="#ppt_h"/>
                                          </p:val>
                                        </p:tav>
                                      </p:tavLst>
                                    </p:anim>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fltVal val="0"/>
                                          </p:val>
                                        </p:tav>
                                        <p:tav tm="100000">
                                          <p:val>
                                            <p:strVal val="#ppt_w"/>
                                          </p:val>
                                        </p:tav>
                                      </p:tavLst>
                                    </p:anim>
                                    <p:anim calcmode="lin" valueType="num">
                                      <p:cBhvr>
                                        <p:cTn id="89" dur="500" fill="hold"/>
                                        <p:tgtEl>
                                          <p:spTgt spid="33"/>
                                        </p:tgtEl>
                                        <p:attrNameLst>
                                          <p:attrName>ppt_h</p:attrName>
                                        </p:attrNameLst>
                                      </p:cBhvr>
                                      <p:tavLst>
                                        <p:tav tm="0">
                                          <p:val>
                                            <p:fltVal val="0"/>
                                          </p:val>
                                        </p:tav>
                                        <p:tav tm="100000">
                                          <p:val>
                                            <p:strVal val="#ppt_h"/>
                                          </p:val>
                                        </p:tav>
                                      </p:tavLst>
                                    </p:anim>
                                    <p:animEffect transition="in" filter="fade">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p:cTn id="95" dur="500" fill="hold"/>
                                        <p:tgtEl>
                                          <p:spTgt spid="34"/>
                                        </p:tgtEl>
                                        <p:attrNameLst>
                                          <p:attrName>ppt_w</p:attrName>
                                        </p:attrNameLst>
                                      </p:cBhvr>
                                      <p:tavLst>
                                        <p:tav tm="0">
                                          <p:val>
                                            <p:fltVal val="0"/>
                                          </p:val>
                                        </p:tav>
                                        <p:tav tm="100000">
                                          <p:val>
                                            <p:strVal val="#ppt_w"/>
                                          </p:val>
                                        </p:tav>
                                      </p:tavLst>
                                    </p:anim>
                                    <p:anim calcmode="lin" valueType="num">
                                      <p:cBhvr>
                                        <p:cTn id="96" dur="500" fill="hold"/>
                                        <p:tgtEl>
                                          <p:spTgt spid="34"/>
                                        </p:tgtEl>
                                        <p:attrNameLst>
                                          <p:attrName>ppt_h</p:attrName>
                                        </p:attrNameLst>
                                      </p:cBhvr>
                                      <p:tavLst>
                                        <p:tav tm="0">
                                          <p:val>
                                            <p:fltVal val="0"/>
                                          </p:val>
                                        </p:tav>
                                        <p:tav tm="100000">
                                          <p:val>
                                            <p:strVal val="#ppt_h"/>
                                          </p:val>
                                        </p:tav>
                                      </p:tavLst>
                                    </p:anim>
                                    <p:animEffect transition="in" filter="fade">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fltVal val="0"/>
                                          </p:val>
                                        </p:tav>
                                        <p:tav tm="100000">
                                          <p:val>
                                            <p:strVal val="#ppt_h"/>
                                          </p:val>
                                        </p:tav>
                                      </p:tavLst>
                                    </p:anim>
                                    <p:animEffect transition="in" filter="fade">
                                      <p:cBhvr>
                                        <p:cTn id="10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10" grpId="0" uiExpand="1">
        <p:bldSub>
          <a:bldDgm bld="one"/>
        </p:bldSub>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33338577-30A0-23A9-D3C7-1E7AEBEF0F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28667" y="1475059"/>
            <a:ext cx="7124268" cy="5219533"/>
          </a:xfrm>
          <a:prstGeom prst="roundRect">
            <a:avLst>
              <a:gd name="adj" fmla="val 5119"/>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8BE3300E-0789-EFA2-2CF9-0746311D518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28667" y="1475060"/>
            <a:ext cx="7101408" cy="5219534"/>
          </a:xfrm>
          <a:prstGeom prst="roundRect">
            <a:avLst>
              <a:gd name="adj" fmla="val 5119"/>
            </a:avLst>
          </a:prstGeom>
          <a:solidFill>
            <a:srgbClr val="FFFFFF"/>
          </a:solidFill>
          <a:ln w="76200" cap="sq">
            <a:solidFill>
              <a:srgbClr val="9D8777"/>
            </a:solidFill>
            <a:miter lim="800000"/>
          </a:ln>
          <a:effectLst/>
          <a:scene3d>
            <a:camera prst="orthographicFront"/>
            <a:lightRig rig="threePt" dir="t">
              <a:rot lat="0" lon="0" rev="2700000"/>
            </a:lightRig>
          </a:scene3d>
          <a:sp3d>
            <a:bevelT h="38100"/>
            <a:contourClr>
              <a:srgbClr val="C0C0C0"/>
            </a:contourClr>
          </a:sp3d>
        </p:spPr>
      </p:pic>
      <p:sp>
        <p:nvSpPr>
          <p:cNvPr id="9" name="Rectángulo 8">
            <a:extLst>
              <a:ext uri="{FF2B5EF4-FFF2-40B4-BE49-F238E27FC236}">
                <a16:creationId xmlns:a16="http://schemas.microsoft.com/office/drawing/2014/main" id="{0955B358-0E45-2AD4-CDDF-910921345D1A}"/>
              </a:ext>
            </a:extLst>
          </p:cNvPr>
          <p:cNvSpPr>
            <a:spLocks noGrp="1" noRot="1" noMove="1" noResize="1" noEditPoints="1" noAdjustHandles="1" noChangeArrowheads="1" noChangeShapeType="1"/>
          </p:cNvSpPr>
          <p:nvPr/>
        </p:nvSpPr>
        <p:spPr>
          <a:xfrm>
            <a:off x="0" y="0"/>
            <a:ext cx="12191998" cy="1298704"/>
          </a:xfrm>
          <a:prstGeom prst="rect">
            <a:avLst/>
          </a:prstGeom>
          <a:blipFill>
            <a:blip r:embed="rId5"/>
            <a:tile tx="0" ty="0" sx="100000" sy="100000" flip="none" algn="tl"/>
          </a:blipFill>
          <a:ln>
            <a:noFill/>
          </a:ln>
          <a:effectLst>
            <a:innerShdw blurRad="114300">
              <a:srgbClr val="785048"/>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68E53A22-1B9B-1F60-795C-22E6E084DE45}"/>
              </a:ext>
            </a:extLst>
          </p:cNvPr>
          <p:cNvSpPr txBox="1"/>
          <p:nvPr/>
        </p:nvSpPr>
        <p:spPr>
          <a:xfrm>
            <a:off x="9574305" y="182397"/>
            <a:ext cx="2330823" cy="830997"/>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ur-PK" sz="4800" b="1" i="0" u="none" strike="noStrike" kern="1200" cap="none" spc="300" normalizeH="0" baseline="0" noProof="0" dirty="0">
                <a:ln/>
                <a:solidFill>
                  <a:srgbClr val="0099FF">
                    <a:lumMod val="75000"/>
                  </a:srgbClr>
                </a:solidFill>
                <a:effectLst>
                  <a:outerShdw blurRad="50800" dist="38100" dir="2700000" algn="tl" rotWithShape="0">
                    <a:srgbClr val="FF9900">
                      <a:lumMod val="60000"/>
                      <a:lumOff val="40000"/>
                      <a:alpha val="92000"/>
                    </a:srgbClr>
                  </a:outerShdw>
                </a:effectLst>
                <a:uLnTx/>
                <a:uFillTx/>
                <a:latin typeface="Jameel Noori Nastaleeq" panose="02000503000000020004" pitchFamily="2" charset="-78"/>
                <a:cs typeface="Jameel Noori Nastaleeq" panose="02000503000000020004" pitchFamily="2" charset="-78"/>
              </a:rPr>
              <a:t>حورب</a:t>
            </a:r>
            <a:r>
              <a:rPr kumimoji="0" lang="ur-PK" sz="4800" b="1" i="0" u="none" strike="noStrike" kern="1200" cap="none" spc="300" normalizeH="0" noProof="0" dirty="0">
                <a:ln/>
                <a:solidFill>
                  <a:srgbClr val="0099FF">
                    <a:lumMod val="75000"/>
                  </a:srgbClr>
                </a:solidFill>
                <a:effectLst>
                  <a:outerShdw blurRad="50800" dist="38100" dir="2700000" algn="tl" rotWithShape="0">
                    <a:srgbClr val="FF9900">
                      <a:lumMod val="60000"/>
                      <a:lumOff val="40000"/>
                      <a:alpha val="92000"/>
                    </a:srgbClr>
                  </a:outerShdw>
                </a:effectLst>
                <a:uLnTx/>
                <a:uFillTx/>
                <a:latin typeface="Jameel Noori Nastaleeq" panose="02000503000000020004" pitchFamily="2" charset="-78"/>
                <a:cs typeface="Jameel Noori Nastaleeq" panose="02000503000000020004" pitchFamily="2" charset="-78"/>
              </a:rPr>
              <a:t> کا پہاڑ</a:t>
            </a:r>
            <a:endParaRPr kumimoji="0" lang="en" sz="4800" b="1" i="0" u="none" strike="noStrike" kern="1200" cap="none" spc="300" normalizeH="0" baseline="0" noProof="0" dirty="0">
              <a:ln/>
              <a:solidFill>
                <a:srgbClr val="0099FF">
                  <a:lumMod val="75000"/>
                </a:srgbClr>
              </a:solidFill>
              <a:effectLst>
                <a:outerShdw blurRad="50800" dist="38100" dir="2700000" algn="tl" rotWithShape="0">
                  <a:srgbClr val="FF9900">
                    <a:lumMod val="60000"/>
                    <a:lumOff val="40000"/>
                    <a:alpha val="92000"/>
                  </a:srgbClr>
                </a:outerShdw>
              </a:effectLst>
              <a:uLnTx/>
              <a:uFillTx/>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BD9F2CA-6C40-3AE6-39EB-575E322D8C4C}"/>
              </a:ext>
            </a:extLst>
          </p:cNvPr>
          <p:cNvSpPr txBox="1"/>
          <p:nvPr/>
        </p:nvSpPr>
        <p:spPr>
          <a:xfrm>
            <a:off x="0" y="90064"/>
            <a:ext cx="9143999" cy="954107"/>
          </a:xfrm>
          <a:prstGeom prst="rect">
            <a:avLst/>
          </a:prstGeom>
          <a:noFill/>
        </p:spPr>
        <p:txBody>
          <a:bodyPr wrap="square">
            <a:spAutoFit/>
            <a:scene3d>
              <a:camera prst="orthographicFront"/>
              <a:lightRig rig="threePt" dir="t"/>
            </a:scene3d>
            <a:sp3d extrusionH="57150">
              <a:bevelT w="38100" h="38100"/>
            </a:sp3d>
          </a:bodyPr>
          <a:lstStyle/>
          <a:p>
            <a:pPr lvl="0" algn="r" rtl="1">
              <a:defRPr/>
            </a:pPr>
            <a:r>
              <a:rPr kumimoji="0" lang="ur-PK" sz="2800" b="1" i="0" u="none" strike="noStrike" kern="1200" cap="none" spc="0" normalizeH="0" baseline="0" noProof="0" dirty="0">
                <a:ln>
                  <a:noFill/>
                </a:ln>
                <a:solidFill>
                  <a:srgbClr val="785048"/>
                </a:solidFill>
                <a:effectLst/>
                <a:uLnTx/>
                <a:uFillTx/>
                <a:latin typeface="Jameel Noori Nastaleeq" panose="02000503000000020004" pitchFamily="2" charset="-78"/>
                <a:cs typeface="Jameel Noori Nastaleeq" panose="02000503000000020004" pitchFamily="2" charset="-78"/>
              </a:rPr>
              <a:t>"دیکھ</a:t>
            </a:r>
            <a:r>
              <a:rPr kumimoji="0" lang="ur-PK" sz="2800" b="1" i="0" u="none" strike="noStrike" kern="1200" cap="none" spc="0" normalizeH="0" noProof="0" dirty="0">
                <a:ln>
                  <a:noFill/>
                </a:ln>
                <a:solidFill>
                  <a:srgbClr val="785048"/>
                </a:solidFill>
                <a:effectLst/>
                <a:uLnTx/>
                <a:uFillTx/>
                <a:latin typeface="Jameel Noori Nastaleeq" panose="02000503000000020004" pitchFamily="2" charset="-78"/>
                <a:cs typeface="Jameel Noori Nastaleeq" panose="02000503000000020004" pitchFamily="2" charset="-78"/>
              </a:rPr>
              <a:t> میں تیرے آگے جا کر وہاں حورب کی ایک چٹان پر کھڑا رہوں گا اور تو اُس چٹان پر مارنا تو اُس  میں سے پانی نکلے گا کہ یہ لوگ پئیں۔ چنانچہ موسیٰ نے بنی اسرائیل کے بزرگوں کے سامنے یہی کیا" (خروج 6:17)۔ </a:t>
            </a:r>
            <a:endParaRPr kumimoji="0" lang="en" sz="2800" b="1" i="0" u="none" strike="noStrike" kern="1200" cap="none" spc="0" normalizeH="0" baseline="0" noProof="0" dirty="0">
              <a:ln>
                <a:noFill/>
              </a:ln>
              <a:solidFill>
                <a:srgbClr val="785048"/>
              </a:solidFill>
              <a:effectLst/>
              <a:uLnTx/>
              <a:uFillTx/>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F19D20A1-4C2B-7467-ABF1-33C5C5E0E9E7}"/>
              </a:ext>
            </a:extLst>
          </p:cNvPr>
          <p:cNvSpPr txBox="1"/>
          <p:nvPr/>
        </p:nvSpPr>
        <p:spPr>
          <a:xfrm>
            <a:off x="78440" y="1318582"/>
            <a:ext cx="4681818" cy="129266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"خُداوند ہمارے بیج میں ہے کہ نہیں" (خروج 7:17)۔ کیا خُدا انہیں ہر روز آسمان سے روٹی نہیں دیتا تھا؟ کیا وہ باد</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ل اور ستون میں اُسے دیکھ نہیں سکتے تھے؟ </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10" name="CuadroTexto 9">
            <a:extLst>
              <a:ext uri="{FF2B5EF4-FFF2-40B4-BE49-F238E27FC236}">
                <a16:creationId xmlns:a16="http://schemas.microsoft.com/office/drawing/2014/main" id="{5F56DCF8-7EDB-2635-920E-87E191589D12}"/>
              </a:ext>
            </a:extLst>
          </p:cNvPr>
          <p:cNvSpPr txBox="1"/>
          <p:nvPr/>
        </p:nvSpPr>
        <p:spPr>
          <a:xfrm>
            <a:off x="0" y="4517679"/>
            <a:ext cx="4791506" cy="2092881"/>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اُن کی بے</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اعتقادی کے باوجود،یسوع مسیح نے اُن کے سفر کے دوران انہیں خود چٹان سے پانی فراہم کیا اور وہ روحانی چٹان یسوع مسیح تھا (1کرنتھیوں 4:10)۔ اُن کے لئے اور ہمارے لئے بھی، خُداوند یسوع  مسیح زندگی کا ذریعہ ہے اور ابدی زندگی دینے والا۔  </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13" name="CuadroTexto 12">
            <a:extLst>
              <a:ext uri="{FF2B5EF4-FFF2-40B4-BE49-F238E27FC236}">
                <a16:creationId xmlns:a16="http://schemas.microsoft.com/office/drawing/2014/main" id="{E524A512-28C9-CA45-4F67-A33972936F23}"/>
              </a:ext>
            </a:extLst>
          </p:cNvPr>
          <p:cNvSpPr txBox="1"/>
          <p:nvPr/>
        </p:nvSpPr>
        <p:spPr>
          <a:xfrm>
            <a:off x="-31248" y="2918130"/>
            <a:ext cx="4791506" cy="1292662"/>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بنی اسرائیل کی بے اعتقادی حیران کن</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تھی۔ لیکن پولس رسول ہمیں خبردار کرتا ہے کہ ہم ایسی بے اعتقادی کا شکار نہ ہوں (عبرانیوں 12:3)۔ </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8942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righ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par>
                          <p:cTn id="42" fill="hold">
                            <p:stCondLst>
                              <p:cond delay="2000"/>
                            </p:stCondLst>
                            <p:childTnLst>
                              <p:par>
                                <p:cTn id="43" presetID="22" presetClass="entr" presetSubtype="2"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righ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99B80F0-9DBF-8409-0A8C-5224678767E4}"/>
              </a:ext>
            </a:extLst>
          </p:cNvPr>
          <p:cNvSpPr>
            <a:spLocks noGrp="1" noRot="1" noMove="1" noResize="1" noEditPoints="1" noAdjustHandles="1" noChangeArrowheads="1" noChangeShapeType="1"/>
          </p:cNvSpPr>
          <p:nvPr/>
        </p:nvSpPr>
        <p:spPr>
          <a:xfrm>
            <a:off x="0" y="0"/>
            <a:ext cx="12192000" cy="1155454"/>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186C62E2-AE28-F480-96F5-70E4C8E2A86D}"/>
              </a:ext>
            </a:extLst>
          </p:cNvPr>
          <p:cNvSpPr txBox="1"/>
          <p:nvPr/>
        </p:nvSpPr>
        <p:spPr>
          <a:xfrm>
            <a:off x="8812306" y="0"/>
            <a:ext cx="3379693" cy="76944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4400" b="1" i="0" u="none" strike="noStrike" kern="1200" cap="none" spc="300" normalizeH="0" baseline="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Jameel Noori Nastaleeq" panose="02000503000000020004" pitchFamily="2" charset="-78"/>
                <a:cs typeface="Jameel Noori Nastaleeq" panose="02000503000000020004" pitchFamily="2" charset="-78"/>
              </a:rPr>
              <a:t>اُٹھائے</a:t>
            </a:r>
            <a:r>
              <a:rPr kumimoji="0" lang="ur-PK" sz="4400" b="1" i="0" u="none" strike="noStrike" kern="1200" cap="none" spc="300" normalizeH="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Jameel Noori Nastaleeq" panose="02000503000000020004" pitchFamily="2" charset="-78"/>
                <a:cs typeface="Jameel Noori Nastaleeq" panose="02000503000000020004" pitchFamily="2" charset="-78"/>
              </a:rPr>
              <a:t> گئے ہاتھ</a:t>
            </a:r>
            <a:endParaRPr kumimoji="0" lang="en" sz="4400" b="1" i="0" u="none" strike="noStrike" kern="1200" cap="none" spc="300" normalizeH="0" baseline="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F21593F3-51B7-60BA-1975-29C741CAC33D}"/>
              </a:ext>
            </a:extLst>
          </p:cNvPr>
          <p:cNvSpPr txBox="1"/>
          <p:nvPr/>
        </p:nvSpPr>
        <p:spPr>
          <a:xfrm>
            <a:off x="308160" y="162123"/>
            <a:ext cx="7769040" cy="584775"/>
          </a:xfrm>
          <a:prstGeom prst="rect">
            <a:avLst/>
          </a:prstGeom>
          <a:noFill/>
        </p:spPr>
        <p:txBody>
          <a:bodyPr wrap="square">
            <a:spAutoFit/>
          </a:bodyPr>
          <a:lstStyle/>
          <a:p>
            <a:pPr lvl="0" algn="ctr" rtl="1">
              <a:defRPr/>
            </a:pPr>
            <a:r>
              <a:rPr kumimoji="0" lang="ur-PK" sz="3200" b="1" i="0" u="none" strike="noStrike" kern="1200" cap="none" spc="0" normalizeH="0" baseline="0" noProof="0" dirty="0">
                <a:ln>
                  <a:noFill/>
                </a:ln>
                <a:effectLst/>
                <a:uLnTx/>
                <a:uFillTx/>
                <a:latin typeface="Jameel Noori Nastaleeq" panose="02000503000000020004" pitchFamily="2" charset="-78"/>
                <a:cs typeface="Jameel Noori Nastaleeq" panose="02000503000000020004" pitchFamily="2" charset="-78"/>
              </a:rPr>
              <a:t>"تب</a:t>
            </a:r>
            <a:r>
              <a:rPr lang="ur-PK" sz="3200" b="1" noProof="0" dirty="0">
                <a:latin typeface="Jameel Noori Nastaleeq" panose="02000503000000020004" pitchFamily="2" charset="-78"/>
                <a:cs typeface="Jameel Noori Nastaleeq" panose="02000503000000020004" pitchFamily="2" charset="-78"/>
              </a:rPr>
              <a:t> عمالیقی آ کر رفیدیم میں بنی اسرائیل سےلڑنے لگے" (خروج 8:16)۔ </a:t>
            </a:r>
            <a:endParaRPr kumimoji="0" lang="en" sz="3200" b="1" i="0" u="none" strike="noStrike" kern="1200" cap="none" spc="0" normalizeH="0" baseline="0" noProof="0" dirty="0">
              <a:ln>
                <a:noFill/>
              </a:ln>
              <a:effectLst/>
              <a:uLnTx/>
              <a:uFillTx/>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89B3FCA8-C217-11C5-97DD-5BFCE9D4C0D2}"/>
              </a:ext>
            </a:extLst>
          </p:cNvPr>
          <p:cNvSpPr txBox="1"/>
          <p:nvPr/>
        </p:nvSpPr>
        <p:spPr>
          <a:xfrm>
            <a:off x="3674164" y="1256955"/>
            <a:ext cx="4225896" cy="169277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جب وہ صحرا</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میں آگے بڑھ رہے تھے، </a:t>
            </a:r>
            <a:r>
              <a:rPr lang="ur-PK" sz="2600" b="1" dirty="0">
                <a:solidFill>
                  <a:prstClr val="black"/>
                </a:solidFill>
                <a:latin typeface="Jameel Noori Nastaleeq" panose="02000503000000020004" pitchFamily="2" charset="-78"/>
                <a:cs typeface="Jameel Noori Nastaleeq" panose="02000503000000020004" pitchFamily="2" charset="-78"/>
              </a:rPr>
              <a:t>عمالیقیوں نے اسرائیل پر حملہ کیا،اور موسیٰ نے یشوع سے کہا کہ وہ ان کا دفاع کریں۔ جبکہ وہ ہارون اور حور اور خُدا کی لاٹھی کو لے کر پہاڑ پر چڑھ گیا (خروج 17: 8۔10)</a:t>
            </a:r>
            <a:r>
              <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a:t>
            </a:r>
            <a:endPar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pic>
        <p:nvPicPr>
          <p:cNvPr id="4" name="Imagen 3" descr="Imagen que contiene persona, hombre, parado, cama&#10;&#10;El contenido generado por IA puede ser incorrecto.">
            <a:extLst>
              <a:ext uri="{FF2B5EF4-FFF2-40B4-BE49-F238E27FC236}">
                <a16:creationId xmlns:a16="http://schemas.microsoft.com/office/drawing/2014/main" id="{B48ECC1D-856E-B84C-7B37-C3914E8F56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877" y="1371600"/>
            <a:ext cx="4104753" cy="5326779"/>
          </a:xfrm>
          <a:prstGeom prst="rect">
            <a:avLst/>
          </a:prstGeom>
          <a:scene3d>
            <a:camera prst="orthographicFront"/>
            <a:lightRig rig="threePt" dir="t"/>
          </a:scene3d>
          <a:sp3d contourW="69850">
            <a:bevelT prst="slope"/>
            <a:contourClr>
              <a:schemeClr val="accent3">
                <a:lumMod val="75000"/>
              </a:schemeClr>
            </a:contourClr>
          </a:sp3d>
        </p:spPr>
      </p:pic>
      <p:pic>
        <p:nvPicPr>
          <p:cNvPr id="7" name="Imagen 6">
            <a:extLst>
              <a:ext uri="{FF2B5EF4-FFF2-40B4-BE49-F238E27FC236}">
                <a16:creationId xmlns:a16="http://schemas.microsoft.com/office/drawing/2014/main" id="{C85831E2-D407-3CCA-B84D-5A87E30E5D99}"/>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rot="192196">
            <a:off x="67445" y="1058010"/>
            <a:ext cx="3795314" cy="252008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2AFF97BC-9B06-1691-89F9-1D04AF086CF3}"/>
              </a:ext>
            </a:extLst>
          </p:cNvPr>
          <p:cNvSpPr txBox="1"/>
          <p:nvPr/>
        </p:nvSpPr>
        <p:spPr>
          <a:xfrm>
            <a:off x="34455" y="3735509"/>
            <a:ext cx="7736065" cy="3108543"/>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انہیں</a:t>
            </a:r>
            <a:r>
              <a:rPr kumimoji="0" lang="ur-PK" sz="28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پتہ تھا کہ خُدا نے مصریوں کے ساتھ کیا کیا، لیکن کنعانیوں کی مانند وہ خوف زدہ نہیں تھے۔ لیکن اُنہوں نے خُدا کامذاق اُڑایااور اُس کے لوگوں پر حملہ کرنے سے اُس کی توہین کی، اس بات کو ثابت کرنے کے لئے کہ وہ اُس سے زیادہ طاقتوار ہیں (خروج 16:17)۔جب تک موسیٰ نے خُدا کی لاٹھی کو اُٹھایا، اسرائیل جیت گیا۔ لیکن جب اُس کے بازو تھک گئے، اسرائیل کو شکست ہونے لگتی (خروج 11؛17)۔ یہ وہ وقت تھا جب دوسرے رہنماؤں کو بوجھ بانٹنے کا کہا گیا۔ ہارون اورحور نے موسیٰ کا ساتھ دیا اور خُدا کے کام کو کامیاب بنانے میں اُس کی مدد کی، اسطرح دشمن کو شکست دی (خروج 12:17)۔ </a:t>
            </a:r>
            <a:endParaRPr lang="ur-PK" sz="2800" b="1" dirty="0">
              <a:solidFill>
                <a:prstClr val="black"/>
              </a:solidFill>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02F40EF4-ABE8-6431-B098-4C0130D6CB08}"/>
              </a:ext>
            </a:extLst>
          </p:cNvPr>
          <p:cNvSpPr txBox="1"/>
          <p:nvPr/>
        </p:nvSpPr>
        <p:spPr>
          <a:xfrm>
            <a:off x="3674164" y="3195947"/>
            <a:ext cx="4225896"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عمالیقیوں نے حملہ کیوں کیا؟</a:t>
            </a:r>
            <a:endParaRPr kumimoji="0" lang="en" sz="28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61428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3" presetClass="entr" presetSubtype="32"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plus(out)">
                                      <p:cBhvr>
                                        <p:cTn id="46" dur="750"/>
                                        <p:tgtEl>
                                          <p:spTgt spid="4"/>
                                        </p:tgtEl>
                                      </p:cBhvr>
                                    </p:animEffect>
                                  </p:childTnLst>
                                </p:cTn>
                              </p:par>
                            </p:childTnLst>
                          </p:cTn>
                        </p:par>
                        <p:par>
                          <p:cTn id="47" fill="hold">
                            <p:stCondLst>
                              <p:cond delay="750"/>
                            </p:stCondLst>
                            <p:childTnLst>
                              <p:par>
                                <p:cTn id="48" presetID="22" presetClass="entr" presetSubtype="2" fill="hold" grpId="0" nodeType="after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wipe(right)">
                                      <p:cBhvr>
                                        <p:cTn id="5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build="allAtOnce"/>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3183244-CCF0-8986-1216-3EC7A716C366}"/>
              </a:ext>
            </a:extLst>
          </p:cNvPr>
          <p:cNvSpPr>
            <a:spLocks noGrp="1" noRot="1" noMove="1" noResize="1" noEditPoints="1" noAdjustHandles="1" noChangeArrowheads="1" noChangeShapeType="1"/>
          </p:cNvSpPr>
          <p:nvPr/>
        </p:nvSpPr>
        <p:spPr>
          <a:xfrm>
            <a:off x="0" y="0"/>
            <a:ext cx="12192000" cy="1406759"/>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E9C99D86-3B63-D9A4-5ED4-D1C8C5E50D8C}"/>
              </a:ext>
            </a:extLst>
          </p:cNvPr>
          <p:cNvSpPr txBox="1"/>
          <p:nvPr/>
        </p:nvSpPr>
        <p:spPr>
          <a:xfrm>
            <a:off x="8645236" y="84169"/>
            <a:ext cx="3546764" cy="110799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66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Jameel Noori Nastaleeq" panose="02000503000000020004" pitchFamily="2" charset="-78"/>
                <a:cs typeface="Jameel Noori Nastaleeq" panose="02000503000000020004" pitchFamily="2" charset="-78"/>
              </a:rPr>
              <a:t>اچھا</a:t>
            </a:r>
            <a:r>
              <a:rPr kumimoji="0" lang="ur-PK" sz="6600" b="1" i="0" u="none" strike="noStrike" kern="1200" cap="none" spc="300" normalizeH="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Jameel Noori Nastaleeq" panose="02000503000000020004" pitchFamily="2" charset="-78"/>
                <a:cs typeface="Jameel Noori Nastaleeq" panose="02000503000000020004" pitchFamily="2" charset="-78"/>
              </a:rPr>
              <a:t> مشورہ</a:t>
            </a:r>
            <a:endParaRPr kumimoji="0" lang="en" sz="66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ADC779F-8227-4772-19F2-980564FE9725}"/>
              </a:ext>
            </a:extLst>
          </p:cNvPr>
          <p:cNvSpPr txBox="1"/>
          <p:nvPr/>
        </p:nvSpPr>
        <p:spPr>
          <a:xfrm>
            <a:off x="35069" y="238058"/>
            <a:ext cx="8610167" cy="954107"/>
          </a:xfrm>
          <a:prstGeom prst="rect">
            <a:avLst/>
          </a:prstGeom>
          <a:solidFill>
            <a:schemeClr val="accent3">
              <a:lumMod val="40000"/>
              <a:lumOff val="60000"/>
              <a:alpha val="78000"/>
            </a:schemeClr>
          </a:solidFill>
          <a:effectLst>
            <a:softEdge rad="50800"/>
          </a:effectLst>
        </p:spPr>
        <p:txBody>
          <a:bodyPr wrap="square">
            <a:spAutoFit/>
          </a:bodyPr>
          <a:lstStyle/>
          <a:p>
            <a:pPr lvl="0" algn="ctr" rtl="1">
              <a:defRPr/>
            </a:pPr>
            <a:r>
              <a:rPr kumimoji="0" lang="ur-PK" sz="2800" b="1" i="0" u="none" strike="noStrike" kern="1200" cap="none" spc="0" normalizeH="0" baseline="0" noProof="0" dirty="0">
                <a:ln>
                  <a:noFill/>
                </a:ln>
                <a:solidFill>
                  <a:srgbClr val="FF5050">
                    <a:lumMod val="50000"/>
                  </a:srgbClr>
                </a:solidFill>
                <a:effectLst/>
                <a:uLnTx/>
                <a:uFillTx/>
                <a:latin typeface="Jameel Noori Nastaleeq" panose="02000503000000020004" pitchFamily="2" charset="-78"/>
                <a:cs typeface="Jameel Noori Nastaleeq" panose="02000503000000020004" pitchFamily="2" charset="-78"/>
              </a:rPr>
              <a:t>"اور</a:t>
            </a:r>
            <a:r>
              <a:rPr kumimoji="0" lang="ur-PK" sz="2800" b="1" i="0" u="none" strike="noStrike" kern="1200" cap="none" spc="0" normalizeH="0" noProof="0" dirty="0">
                <a:ln>
                  <a:noFill/>
                </a:ln>
                <a:solidFill>
                  <a:srgbClr val="FF5050">
                    <a:lumMod val="50000"/>
                  </a:srgbClr>
                </a:solidFill>
                <a:effectLst/>
                <a:uLnTx/>
                <a:uFillTx/>
                <a:latin typeface="Jameel Noori Nastaleeq" panose="02000503000000020004" pitchFamily="2" charset="-78"/>
                <a:cs typeface="Jameel Noori Nastaleeq" panose="02000503000000020004" pitchFamily="2" charset="-78"/>
              </a:rPr>
              <a:t> تو ان لوگوں میں سے ایسے لائق اشخاص چن لے جو خُدا ترس اور سچے اور رشوت کے دشمن ہوں اور اُن کو ہزار ہزار اور سو سو اور </a:t>
            </a:r>
            <a:r>
              <a:rPr lang="ur-PK" sz="2800" b="1" dirty="0">
                <a:solidFill>
                  <a:srgbClr val="FF5050">
                    <a:lumMod val="50000"/>
                  </a:srgbClr>
                </a:solidFill>
                <a:latin typeface="Jameel Noori Nastaleeq" panose="02000503000000020004" pitchFamily="2" charset="-78"/>
                <a:cs typeface="Jameel Noori Nastaleeq" panose="02000503000000020004" pitchFamily="2" charset="-78"/>
              </a:rPr>
              <a:t>پچا</a:t>
            </a:r>
            <a:r>
              <a:rPr kumimoji="0" lang="ur-PK" sz="2800" b="1" i="0" u="none" strike="noStrike" kern="1200" cap="none" spc="0" normalizeH="0" noProof="0" dirty="0">
                <a:ln>
                  <a:noFill/>
                </a:ln>
                <a:solidFill>
                  <a:srgbClr val="FF5050">
                    <a:lumMod val="50000"/>
                  </a:srgbClr>
                </a:solidFill>
                <a:effectLst/>
                <a:uLnTx/>
                <a:uFillTx/>
                <a:latin typeface="Jameel Noori Nastaleeq" panose="02000503000000020004" pitchFamily="2" charset="-78"/>
                <a:cs typeface="Jameel Noori Nastaleeq" panose="02000503000000020004" pitchFamily="2" charset="-78"/>
              </a:rPr>
              <a:t>س پچاس اور دس دس آدمیوں پر حاکم بنا دے" (خروج 21:18)۔ </a:t>
            </a:r>
            <a:endParaRPr kumimoji="0" lang="en" sz="2800" b="1" i="0" u="none" strike="noStrike" kern="1200" cap="none" spc="0" normalizeH="0" baseline="0" noProof="0" dirty="0">
              <a:ln>
                <a:noFill/>
              </a:ln>
              <a:solidFill>
                <a:srgbClr val="FF5050">
                  <a:lumMod val="50000"/>
                </a:srgbClr>
              </a:solidFill>
              <a:effectLst/>
              <a:uLnTx/>
              <a:uFillTx/>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F732FC7D-9C23-7179-A268-2B6A4E7D5AF6}"/>
              </a:ext>
            </a:extLst>
          </p:cNvPr>
          <p:cNvSpPr txBox="1"/>
          <p:nvPr/>
        </p:nvSpPr>
        <p:spPr>
          <a:xfrm>
            <a:off x="4438650" y="1511388"/>
            <a:ext cx="7753347" cy="361637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lang="ur-PK" sz="2800" b="1" dirty="0">
                <a:solidFill>
                  <a:prstClr val="black"/>
                </a:solidFill>
                <a:latin typeface="Jameel Noori Nastaleeq" panose="02000503000000020004" pitchFamily="2" charset="-78"/>
                <a:cs typeface="Jameel Noori Nastaleeq" panose="02000503000000020004" pitchFamily="2" charset="-78"/>
              </a:rPr>
              <a:t>خُدا کے نشانات کو دیکھ کر  ، یترو، صفورہ اور موسیٰ کے دونوںبیٹوں کو لے کر حورب کے پہاڑ پر اُس سے ملنے گیا (خروج12:3؛ 18: 1۔5)۔ یترو اگرچہ اسرائیلی نہیں تھا، لیکن خُدا کی عبادت کرتا تھا۔ لہذا جب اُسے پتہ چلا کہ خُدا نے مصریوں کے ساتھ کیا کیاہے، تو اُس نے خُدا کی حمدوستائش کی اور قربانی کی(خروج 18: 8۔12)۔ </a:t>
            </a:r>
          </a:p>
          <a:p>
            <a:pPr marL="0" marR="0" lvl="0" indent="0" algn="r" defTabSz="914400" rtl="1" eaLnBrk="1" fontAlgn="auto" latinLnBrk="0" hangingPunct="1">
              <a:lnSpc>
                <a:spcPct val="100000"/>
              </a:lnSpc>
              <a:spcBef>
                <a:spcPts val="600"/>
              </a:spcBef>
              <a:spcAft>
                <a:spcPts val="0"/>
              </a:spcAft>
              <a:buClrTx/>
              <a:buSzTx/>
              <a:buFontTx/>
              <a:buNone/>
              <a:tabLst/>
              <a:defRPr/>
            </a:pPr>
            <a:r>
              <a:rPr lang="ur-PK" sz="2800" b="1" dirty="0">
                <a:solidFill>
                  <a:prstClr val="black"/>
                </a:solidFill>
                <a:latin typeface="Jameel Noori Nastaleeq" panose="02000503000000020004" pitchFamily="2" charset="-78"/>
                <a:cs typeface="Jameel Noori Nastaleeq" panose="02000503000000020004" pitchFamily="2" charset="-78"/>
              </a:rPr>
              <a:t>دوسرے دن، موسیٰ کو تمام لوگوں کا تنہا فیصلہ کرتے ہوئے دیکھنے کے بعد، اس نے دانشمند مشورہ دیا: ذمہ داریاں بانٹیں (خروج 18: 17۔23)۔ موسیٰ نے اس مشورے  خُدا کے الفاظ سمجھ کر عاجزی سے تسلیم کیا۔ اس لئے اُس نے اپنے سسر کے مشورے پر عمل کیا اور ذمہ داریاں نبھانے کے قابل لوگوں کا انتخاب کیا۔</a:t>
            </a:r>
            <a:endParaRPr lang="en" sz="2800" b="1" dirty="0">
              <a:solidFill>
                <a:prstClr val="black"/>
              </a:solidFill>
              <a:latin typeface="Jameel Noori Nastaleeq" panose="02000503000000020004" pitchFamily="2" charset="-78"/>
              <a:cs typeface="Jameel Noori Nastaleeq" panose="02000503000000020004" pitchFamily="2" charset="-78"/>
            </a:endParaRPr>
          </a:p>
        </p:txBody>
      </p:sp>
      <p:graphicFrame>
        <p:nvGraphicFramePr>
          <p:cNvPr id="8" name="Diagrama 7">
            <a:extLst>
              <a:ext uri="{FF2B5EF4-FFF2-40B4-BE49-F238E27FC236}">
                <a16:creationId xmlns:a16="http://schemas.microsoft.com/office/drawing/2014/main" id="{B777713F-4B97-C6F6-1F30-34C829C5F797}"/>
              </a:ext>
            </a:extLst>
          </p:cNvPr>
          <p:cNvGraphicFramePr/>
          <p:nvPr>
            <p:extLst>
              <p:ext uri="{D42A27DB-BD31-4B8C-83A1-F6EECF244321}">
                <p14:modId xmlns:p14="http://schemas.microsoft.com/office/powerpoint/2010/main" val="1259388202"/>
              </p:ext>
            </p:extLst>
          </p:nvPr>
        </p:nvGraphicFramePr>
        <p:xfrm>
          <a:off x="4419601" y="5162729"/>
          <a:ext cx="5514974" cy="16571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A1FE1769-00EF-BAEE-02E3-8DCCAA5C658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1904" y="1586035"/>
            <a:ext cx="4181475" cy="5022793"/>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30F7878B-715C-970D-61BA-D33697C5A6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34575" y="5162729"/>
            <a:ext cx="2095499" cy="1571624"/>
          </a:xfrm>
          <a:prstGeom prst="rect">
            <a:avLst/>
          </a:prstGeom>
          <a:effectLst>
            <a:innerShdw blurRad="114300">
              <a:prstClr val="black"/>
            </a:innerShdw>
          </a:effectLst>
        </p:spPr>
      </p:pic>
    </p:spTree>
    <p:extLst>
      <p:ext uri="{BB962C8B-B14F-4D97-AF65-F5344CB8AC3E}">
        <p14:creationId xmlns:p14="http://schemas.microsoft.com/office/powerpoint/2010/main" val="3683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right)">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right)">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40"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41"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42" dur="500"/>
                                        <p:tgtEl>
                                          <p:spTgt spid="8">
                                            <p:graphicEl>
                                              <a:dgm id="{98878BA1-5A16-4F3D-BE7F-202C58D67B2B}"/>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47"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48"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49" dur="500"/>
                                        <p:tgtEl>
                                          <p:spTgt spid="8">
                                            <p:graphicEl>
                                              <a:dgm id="{A5BC1136-7AB0-4B0C-A76E-5ADA0EC67691}"/>
                                            </p:graphicEl>
                                          </p:spTgt>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right)">
                                      <p:cBhvr>
                                        <p:cTn id="53" dur="500"/>
                                        <p:tgtEl>
                                          <p:spTgt spid="8">
                                            <p:graphicEl>
                                              <a:dgm id="{1802C615-AE9F-41B9-8F7D-80D193B2C02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58"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59"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60" dur="500"/>
                                        <p:tgtEl>
                                          <p:spTgt spid="8">
                                            <p:graphicEl>
                                              <a:dgm id="{B3D9C14E-83C8-4248-BED5-4F63A04A2943}"/>
                                            </p:graphicEl>
                                          </p:spTgt>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right)">
                                      <p:cBhvr>
                                        <p:cTn id="64" dur="500"/>
                                        <p:tgtEl>
                                          <p:spTgt spid="8">
                                            <p:graphicEl>
                                              <a:dgm id="{E64FA3F8-6085-45A8-9EAC-8441BAB3BC30}"/>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69"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70"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71" dur="500"/>
                                        <p:tgtEl>
                                          <p:spTgt spid="8">
                                            <p:graphicEl>
                                              <a:dgm id="{22CA8874-A2BE-4681-8FD8-D91CAE23CEBD}"/>
                                            </p:graphicEl>
                                          </p:spTgt>
                                        </p:tgtEl>
                                      </p:cBhvr>
                                    </p:animEffect>
                                  </p:childTnLst>
                                </p:cTn>
                              </p:par>
                            </p:childTnLst>
                          </p:cTn>
                        </p:par>
                        <p:par>
                          <p:cTn id="72" fill="hold">
                            <p:stCondLst>
                              <p:cond delay="500"/>
                            </p:stCondLst>
                            <p:childTnLst>
                              <p:par>
                                <p:cTn id="73" presetID="22" presetClass="entr" presetSubtype="2" fill="hold" grpId="0" nodeType="afterEffect">
                                  <p:stCondLst>
                                    <p:cond delay="0"/>
                                  </p:stCondLst>
                                  <p:childTnLst>
                                    <p:set>
                                      <p:cBhvr>
                                        <p:cTn id="74"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right)">
                                      <p:cBhvr>
                                        <p:cTn id="75"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Graphic spid="8" grpId="0" uiExpand="1">
        <p:bldSub>
          <a:bldDgm bld="one"/>
        </p:bldSub>
      </p:bldGraphic>
    </p:bldLst>
  </p:timing>
</p:sld>
</file>

<file path=ppt/theme/theme1.xml><?xml version="1.0" encoding="utf-8"?>
<a:theme xmlns:a="http://schemas.openxmlformats.org/drawingml/2006/main" name="1_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499</TotalTime>
  <Words>1771</Words>
  <Application>Microsoft Office PowerPoint</Application>
  <PresentationFormat>Panorámica</PresentationFormat>
  <Paragraphs>57</Paragraphs>
  <Slides>11</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Aptos</vt:lpstr>
      <vt:lpstr>Aptos Display</vt:lpstr>
      <vt:lpstr>Arial</vt:lpstr>
      <vt:lpstr>Jameel Noori Nastaleeq</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85</cp:revision>
  <dcterms:created xsi:type="dcterms:W3CDTF">2025-07-19T23:48:58Z</dcterms:created>
  <dcterms:modified xsi:type="dcterms:W3CDTF">2025-08-11T19:56:26Z</dcterms:modified>
</cp:coreProperties>
</file>