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rtl="1"/>
          <a:r>
            <a:rPr lang="ur-PK" sz="2400" b="1" spc="300" dirty="0">
              <a:solidFill>
                <a:schemeClr val="tx1"/>
              </a:solidFill>
              <a:latin typeface="Jameel Noori Nastaleeq" panose="02000503000000020004" pitchFamily="2" charset="-78"/>
              <a:cs typeface="Jameel Noori Nastaleeq" panose="02000503000000020004" pitchFamily="2" charset="-78"/>
            </a:rPr>
            <a:t>بضلی ایل جس نے تمام منصوبے کی نگرانی کی (خروج 2:31)۔ </a:t>
          </a:r>
          <a:endParaRPr lang="es-ES" sz="2400" spc="300" dirty="0">
            <a:solidFill>
              <a:schemeClr val="tx1"/>
            </a:solidFill>
            <a:latin typeface="Jameel Noori Nastaleeq" panose="02000503000000020004" pitchFamily="2" charset="-78"/>
            <a:cs typeface="Jameel Noori Nastaleeq" panose="02000503000000020004" pitchFamily="2" charset="-78"/>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rtl="1"/>
          <a:r>
            <a:rPr lang="ur-PK" sz="2400" b="1" spc="300" dirty="0">
              <a:solidFill>
                <a:schemeClr val="tx1"/>
              </a:solidFill>
              <a:latin typeface="Jameel Noori Nastaleeq" panose="02000503000000020004" pitchFamily="2" charset="-78"/>
              <a:cs typeface="Jameel Noori Nastaleeq" panose="02000503000000020004" pitchFamily="2" charset="-78"/>
            </a:rPr>
            <a:t>اہلیاب کو اُس کا ساتھی مقرر کیا ہے (خروج 31: 6اے)َ</a:t>
          </a:r>
          <a:endParaRPr lang="es-ES" sz="2400" spc="300" dirty="0">
            <a:solidFill>
              <a:schemeClr val="tx1"/>
            </a:solidFill>
            <a:latin typeface="Jameel Noori Nastaleeq" panose="02000503000000020004" pitchFamily="2" charset="-78"/>
            <a:cs typeface="Jameel Noori Nastaleeq" panose="02000503000000020004" pitchFamily="2" charset="-78"/>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rtl="1"/>
          <a:r>
            <a:rPr lang="ur-PK" sz="2400" b="1" spc="300" dirty="0">
              <a:solidFill>
                <a:schemeClr val="tx1"/>
              </a:solidFill>
              <a:latin typeface="Jameel Noori Nastaleeq" panose="02000503000000020004" pitchFamily="2" charset="-78"/>
              <a:cs typeface="Jameel Noori Nastaleeq" panose="02000503000000020004" pitchFamily="2" charset="-78"/>
            </a:rPr>
            <a:t>دوسرے لوگ جنہوں نے کام میں مدد کی ( خروج 31: 6 بی)</a:t>
          </a:r>
          <a:endParaRPr lang="es-ES" sz="2400" spc="300" dirty="0">
            <a:solidFill>
              <a:schemeClr val="tx1"/>
            </a:solidFill>
            <a:latin typeface="Jameel Noori Nastaleeq" panose="02000503000000020004" pitchFamily="2" charset="-78"/>
            <a:cs typeface="Jameel Noori Nastaleeq" panose="02000503000000020004" pitchFamily="2" charset="-78"/>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val="rev"/>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FlipHor="1" custLinFactX="200000" custLinFactNeighborX="245023"/>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FlipHor="1" custLinFactX="200000" custLinFactNeighborX="245023"/>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FlipHor="1" custLinFactX="200000" custLinFactNeighborX="245023"/>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1440" rIns="127934" bIns="91440" numCol="1" spcCol="1270" anchor="ctr" anchorCtr="0">
          <a:noAutofit/>
        </a:bodyPr>
        <a:lstStyle/>
        <a:p>
          <a:pPr marL="0" lvl="0" indent="0" algn="ctr" defTabSz="1066800" rtl="1">
            <a:lnSpc>
              <a:spcPct val="90000"/>
            </a:lnSpc>
            <a:spcBef>
              <a:spcPct val="0"/>
            </a:spcBef>
            <a:spcAft>
              <a:spcPct val="35000"/>
            </a:spcAft>
            <a:buNone/>
          </a:pPr>
          <a:r>
            <a:rPr lang="ur-PK" sz="2400" b="1" kern="1200" spc="300" dirty="0">
              <a:solidFill>
                <a:schemeClr val="tx1"/>
              </a:solidFill>
              <a:latin typeface="Jameel Noori Nastaleeq" panose="02000503000000020004" pitchFamily="2" charset="-78"/>
              <a:cs typeface="Jameel Noori Nastaleeq" panose="02000503000000020004" pitchFamily="2" charset="-78"/>
            </a:rPr>
            <a:t>بضلی ایل جس نے تمام منصوبے کی نگرانی کی (خروج 2:31)۔ </a:t>
          </a:r>
          <a:endParaRPr lang="es-ES" sz="2400" kern="1200" spc="300" dirty="0">
            <a:solidFill>
              <a:schemeClr val="tx1"/>
            </a:solidFill>
            <a:latin typeface="Jameel Noori Nastaleeq" panose="02000503000000020004" pitchFamily="2" charset="-78"/>
            <a:cs typeface="Jameel Noori Nastaleeq" panose="02000503000000020004" pitchFamily="2" charset="-78"/>
          </a:endParaRPr>
        </a:p>
      </dsp:txBody>
      <dsp:txXfrm>
        <a:off x="398029" y="123"/>
        <a:ext cx="8174215" cy="290118"/>
      </dsp:txXfrm>
    </dsp:sp>
    <dsp:sp modelId="{EF3CCA59-81A0-4CFB-9BD7-693127657E33}">
      <dsp:nvSpPr>
        <dsp:cNvPr id="0" name=""/>
        <dsp:cNvSpPr/>
      </dsp:nvSpPr>
      <dsp:spPr>
        <a:xfrm flipH="1">
          <a:off x="8674168"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1440" rIns="127934" bIns="91440" numCol="1" spcCol="1270" anchor="ctr" anchorCtr="0">
          <a:noAutofit/>
        </a:bodyPr>
        <a:lstStyle/>
        <a:p>
          <a:pPr marL="0" lvl="0" indent="0" algn="ctr" defTabSz="1066800" rtl="1">
            <a:lnSpc>
              <a:spcPct val="90000"/>
            </a:lnSpc>
            <a:spcBef>
              <a:spcPct val="0"/>
            </a:spcBef>
            <a:spcAft>
              <a:spcPct val="35000"/>
            </a:spcAft>
            <a:buNone/>
          </a:pPr>
          <a:r>
            <a:rPr lang="ur-PK" sz="2400" b="1" kern="1200" spc="300" dirty="0">
              <a:solidFill>
                <a:schemeClr val="tx1"/>
              </a:solidFill>
              <a:latin typeface="Jameel Noori Nastaleeq" panose="02000503000000020004" pitchFamily="2" charset="-78"/>
              <a:cs typeface="Jameel Noori Nastaleeq" panose="02000503000000020004" pitchFamily="2" charset="-78"/>
            </a:rPr>
            <a:t>اہلیاب کو اُس کا ساتھی مقرر کیا ہے (خروج 31: 6اے)َ</a:t>
          </a:r>
          <a:endParaRPr lang="es-ES" sz="2400" kern="1200" spc="300" dirty="0">
            <a:solidFill>
              <a:schemeClr val="tx1"/>
            </a:solidFill>
            <a:latin typeface="Jameel Noori Nastaleeq" panose="02000503000000020004" pitchFamily="2" charset="-78"/>
            <a:cs typeface="Jameel Noori Nastaleeq" panose="02000503000000020004" pitchFamily="2" charset="-78"/>
          </a:endParaRPr>
        </a:p>
      </dsp:txBody>
      <dsp:txXfrm>
        <a:off x="398029" y="362772"/>
        <a:ext cx="8174215" cy="290118"/>
      </dsp:txXfrm>
    </dsp:sp>
    <dsp:sp modelId="{95EC20E9-3580-42EE-8128-37BE0DCED7C8}">
      <dsp:nvSpPr>
        <dsp:cNvPr id="0" name=""/>
        <dsp:cNvSpPr/>
      </dsp:nvSpPr>
      <dsp:spPr>
        <a:xfrm flipH="1">
          <a:off x="8674168"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1440" rIns="127934" bIns="91440" numCol="1" spcCol="1270" anchor="ctr" anchorCtr="0">
          <a:noAutofit/>
        </a:bodyPr>
        <a:lstStyle/>
        <a:p>
          <a:pPr marL="0" lvl="0" indent="0" algn="ctr" defTabSz="1066800" rtl="1">
            <a:lnSpc>
              <a:spcPct val="90000"/>
            </a:lnSpc>
            <a:spcBef>
              <a:spcPct val="0"/>
            </a:spcBef>
            <a:spcAft>
              <a:spcPct val="35000"/>
            </a:spcAft>
            <a:buNone/>
          </a:pPr>
          <a:r>
            <a:rPr lang="ur-PK" sz="2400" b="1" kern="1200" spc="300" dirty="0">
              <a:solidFill>
                <a:schemeClr val="tx1"/>
              </a:solidFill>
              <a:latin typeface="Jameel Noori Nastaleeq" panose="02000503000000020004" pitchFamily="2" charset="-78"/>
              <a:cs typeface="Jameel Noori Nastaleeq" panose="02000503000000020004" pitchFamily="2" charset="-78"/>
            </a:rPr>
            <a:t>دوسرے لوگ جنہوں نے کام میں مدد کی ( خروج 31: 6 بی)</a:t>
          </a:r>
          <a:endParaRPr lang="es-ES" sz="2400" kern="1200" spc="300" dirty="0">
            <a:solidFill>
              <a:schemeClr val="tx1"/>
            </a:solidFill>
            <a:latin typeface="Jameel Noori Nastaleeq" panose="02000503000000020004" pitchFamily="2" charset="-78"/>
            <a:cs typeface="Jameel Noori Nastaleeq" panose="02000503000000020004" pitchFamily="2" charset="-78"/>
          </a:endParaRPr>
        </a:p>
      </dsp:txBody>
      <dsp:txXfrm>
        <a:off x="398029" y="725420"/>
        <a:ext cx="8174215" cy="290118"/>
      </dsp:txXfrm>
    </dsp:sp>
    <dsp:sp modelId="{AD88A7F4-3CC8-4AD8-9946-F05F96607909}">
      <dsp:nvSpPr>
        <dsp:cNvPr id="0" name=""/>
        <dsp:cNvSpPr/>
      </dsp:nvSpPr>
      <dsp:spPr>
        <a:xfrm flipH="1">
          <a:off x="8674168"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359263"/>
            <a:ext cx="5001186" cy="1446550"/>
          </a:xfrm>
          <a:prstGeom prst="rect">
            <a:avLst/>
          </a:prstGeom>
          <a:noFill/>
        </p:spPr>
        <p:txBody>
          <a:bodyPr wrap="square" rtlCol="0">
            <a:spAutoFit/>
            <a:scene3d>
              <a:camera prst="orthographicFront"/>
              <a:lightRig rig="threePt" dir="t"/>
            </a:scene3d>
            <a:sp3d extrusionH="57150">
              <a:bevelT h="25400" prst="softRound"/>
            </a:sp3d>
          </a:bodyPr>
          <a:lstStyle/>
          <a:p>
            <a:pPr lvl="0" algn="ctr" rtl="1">
              <a:defRPr/>
            </a:pPr>
            <a:r>
              <a:rPr lang="ur-PK" sz="8800" b="1" dirty="0">
                <a:ln w="9525">
                  <a:solidFill>
                    <a:srgbClr val="A37101"/>
                  </a:solidFill>
                  <a:prstDash val="solid"/>
                </a:ln>
                <a:solidFill>
                  <a:srgbClr val="F1A501"/>
                </a:solidFill>
                <a:effectLst>
                  <a:outerShdw blurRad="12700" dist="38100" dir="2700000" algn="tl" rotWithShape="0">
                    <a:srgbClr val="FFDF97"/>
                  </a:outerShdw>
                </a:effectLst>
                <a:latin typeface="Jameel Noori Nastaleeq" panose="02000503000000020004" pitchFamily="2" charset="-78"/>
                <a:cs typeface="Jameel Noori Nastaleeq" panose="02000503000000020004" pitchFamily="2" charset="-78"/>
              </a:rPr>
              <a:t>عہد اور اُس کا خاکہ</a:t>
            </a:r>
            <a:endParaRPr kumimoji="0" lang="en" sz="88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Jameel Noori Nastaleeq" panose="02000503000000020004" pitchFamily="2" charset="-78"/>
              <a:cs typeface="Jameel Noori Nastaleeq" panose="02000503000000020004" pitchFamily="2" charset="-78"/>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136615"/>
            <a:ext cx="68580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r-PK" sz="3200" b="1" noProof="0" dirty="0">
                <a:solidFill>
                  <a:srgbClr val="00CC00">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اگست 30 تا 6 ستمبر                                              سبق 10</a:t>
            </a:r>
            <a:endParaRPr kumimoji="0" lang="en" sz="32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7" name="Rectangle 6"/>
          <p:cNvSpPr/>
          <p:nvPr/>
        </p:nvSpPr>
        <p:spPr>
          <a:xfrm>
            <a:off x="65604" y="6060142"/>
            <a:ext cx="2515432" cy="707886"/>
          </a:xfrm>
          <a:prstGeom prst="rect">
            <a:avLst/>
          </a:prstGeom>
          <a:noFill/>
        </p:spPr>
        <p:txBody>
          <a:bodyPr wrap="none" lIns="91440" tIns="45720" rIns="91440" bIns="45720">
            <a:spAutoFit/>
          </a:bodyPr>
          <a:lstStyle/>
          <a:p>
            <a:pPr algn="ctr" rtl="1"/>
            <a:r>
              <a:rPr lang="ur-PK" sz="4000" b="1" dirty="0">
                <a:ln w="9525">
                  <a:solidFill>
                    <a:schemeClr val="bg1"/>
                  </a:solidFill>
                  <a:prstDash val="solid"/>
                </a:ln>
                <a:effectLst>
                  <a:outerShdw blurRad="12700" dist="38100" dir="2700000" algn="tl" rotWithShape="0">
                    <a:schemeClr val="bg1">
                      <a:lumMod val="50000"/>
                    </a:schemeClr>
                  </a:outerShdw>
                </a:effectLst>
                <a:latin typeface="Jameel Noori Nastaleeq" panose="02000503000000020004" pitchFamily="2" charset="-78"/>
                <a:cs typeface="Jameel Noori Nastaleeq" panose="02000503000000020004" pitchFamily="2" charset="-78"/>
              </a:rPr>
              <a:t>پاسٹر اشرف یعقوب</a:t>
            </a:r>
            <a:endParaRPr lang="en-US" sz="40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9484659" y="231858"/>
            <a:ext cx="2705259" cy="923330"/>
          </a:xfrm>
          <a:prstGeom prst="rect">
            <a:avLst/>
          </a:prstGeom>
          <a:noFill/>
        </p:spPr>
        <p:txBody>
          <a:bodyPr wrap="square">
            <a:spAutoFit/>
            <a:scene3d>
              <a:camera prst="orthographicFront"/>
              <a:lightRig rig="flat" dir="t"/>
            </a:scene3d>
            <a:sp3d extrusionH="57150">
              <a:bevelT h="25400" prst="softRound"/>
            </a:sp3d>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5400" b="1" dirty="0">
                <a:ln w="6600">
                  <a:solidFill>
                    <a:srgbClr val="FF5050"/>
                  </a:solidFill>
                  <a:prstDash val="solid"/>
                </a:ln>
                <a:solidFill>
                  <a:srgbClr val="66FFFF"/>
                </a:solidFill>
                <a:effectLst>
                  <a:outerShdw dist="38100" dir="2700000" algn="tl" rotWithShape="0">
                    <a:prstClr val="black"/>
                  </a:outerShdw>
                </a:effectLst>
                <a:latin typeface="Jameel Noori Nastaleeq" panose="02000503000000020004" pitchFamily="2" charset="-78"/>
                <a:cs typeface="Jameel Noori Nastaleeq" panose="02000503000000020004" pitchFamily="2" charset="-78"/>
              </a:rPr>
              <a:t>نمو</a:t>
            </a:r>
            <a:r>
              <a:rPr kumimoji="0" lang="ur-PK" sz="5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Jameel Noori Nastaleeq" panose="02000503000000020004" pitchFamily="2" charset="-78"/>
                <a:cs typeface="Jameel Noori Nastaleeq" panose="02000503000000020004" pitchFamily="2" charset="-78"/>
              </a:rPr>
              <a:t>نے</a:t>
            </a:r>
            <a:r>
              <a:rPr kumimoji="0" lang="ur-PK" sz="5400" b="1" i="0" u="none" strike="noStrike" kern="1200" cap="none" spc="0" normalizeH="0" noProof="0" dirty="0">
                <a:ln w="6600">
                  <a:solidFill>
                    <a:srgbClr val="FF5050"/>
                  </a:solidFill>
                  <a:prstDash val="solid"/>
                </a:ln>
                <a:solidFill>
                  <a:srgbClr val="66FFFF"/>
                </a:solidFill>
                <a:effectLst>
                  <a:outerShdw dist="38100" dir="2700000" algn="tl" rotWithShape="0">
                    <a:prstClr val="black"/>
                  </a:outerShdw>
                </a:effectLst>
                <a:uLnTx/>
                <a:uFillTx/>
                <a:latin typeface="Jameel Noori Nastaleeq" panose="02000503000000020004" pitchFamily="2" charset="-78"/>
                <a:cs typeface="Jameel Noori Nastaleeq" panose="02000503000000020004" pitchFamily="2" charset="-78"/>
              </a:rPr>
              <a:t> کی تیاری</a:t>
            </a:r>
            <a:endParaRPr kumimoji="0" lang="en" sz="5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0" y="0"/>
            <a:ext cx="8686800" cy="954107"/>
          </a:xfrm>
          <a:prstGeom prst="rect">
            <a:avLst/>
          </a:prstGeom>
          <a:noFill/>
        </p:spPr>
        <p:txBody>
          <a:bodyPr wrap="square">
            <a:spAutoFit/>
          </a:bodyPr>
          <a:lstStyle/>
          <a:p>
            <a:pPr lvl="0" algn="r" rtl="1">
              <a:defRPr/>
            </a:pPr>
            <a:r>
              <a:rPr lang="ur-PK" sz="2800" b="1" dirty="0">
                <a:solidFill>
                  <a:srgbClr val="FFFF66"/>
                </a:solidFill>
                <a:effectLst>
                  <a:glow rad="88900">
                    <a:srgbClr val="CF3201"/>
                  </a:glow>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"دیکھ میں نے بضلی ایل بن اُوری بن حور کو یہوداہ کے قبیلہ میں سے نام لے کر بلایا ہے۔ اور میں نے  اُس کو حکمت اور فہم اور علم اور ہر طرح کی صنعت میں رو ح اللہ سے معمور کیا ہے" خروج 31: 1۔2)۔ </a:t>
            </a:r>
            <a:endParaRPr kumimoji="0" lang="es-ES" sz="2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9" y="2992462"/>
            <a:ext cx="12052701" cy="89255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اگرچہ خُدا نے موسیٰ کو تعمیر کے لئے بہت سی تفصیلات</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دی تھیں، لیکن اُس نے اسے ہر تفصیل سے آگاہ نہیں کیا تھا۔ پیتل کا مرتبان، کروبی، کاہن کی خدمت  کی ہدایات وغیرہ۔ اس سے روح القدس کو معماروں کے توڑوں کے ساتھ کام کرنے کا موقع ملا۔   </a:t>
            </a:r>
            <a:endPar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023535764"/>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7" y="5383383"/>
            <a:ext cx="9148394" cy="138499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مقدس کی تعمیر</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کی ہدایات کے دوران ، خاص طور پر سبت کا ذکر کیا گیا ہے (خروج 31: 12۔17)۔ سبت کا ان سب سے کیا تعلق ہے؟ </a:t>
            </a:r>
            <a:r>
              <a:rPr lang="ur-PK" sz="2800" b="1" noProof="0" dirty="0">
                <a:solidFill>
                  <a:prstClr val="black"/>
                </a:solidFill>
                <a:latin typeface="Jameel Noori Nastaleeq" panose="02000503000000020004" pitchFamily="2" charset="-78"/>
                <a:cs typeface="Jameel Noori Nastaleeq" panose="02000503000000020004" pitchFamily="2" charset="-78"/>
              </a:rPr>
              <a:t>پاکیزگی مرکز ہے۔ پاک خُدا تک رسائی کے لئے ، ہمیں بھی اُس کی مانند پاک ہونا چاہئے۔ سبت اُس پاکیزگی کی نشانی ہے (خروج 13:31؛ حزقی ایل 20: 12، 20)۔ </a:t>
            </a:r>
            <a:endPar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300" y="3608014"/>
            <a:ext cx="12052700" cy="523220"/>
          </a:xfrm>
          <a:prstGeom prst="rect">
            <a:avLst/>
          </a:prstGeom>
          <a:noFill/>
        </p:spPr>
        <p:txBody>
          <a:bodyPr wrap="square">
            <a:spAutoFit/>
          </a:bodyPr>
          <a:lstStyle/>
          <a:p>
            <a:pPr marL="0" marR="0" lvl="0" indent="0"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ان تفصیلات کے لئے روح</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القدس نے خاص توڑوں سے نوازا: </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righ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2"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2"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righ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righ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2"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2"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righ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2"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right)">
                                      <p:cBhvr>
                                        <p:cTn id="9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716449"/>
            <a:ext cx="7702787" cy="4601260"/>
          </a:xfrm>
          <a:prstGeom prst="rect">
            <a:avLst/>
          </a:prstGeom>
          <a:noFill/>
        </p:spPr>
        <p:txBody>
          <a:bodyPr wrap="square">
            <a:spAutoFit/>
          </a:bodyPr>
          <a:lstStyle/>
          <a:p>
            <a:pPr lvl="0" algn="r" rtl="1">
              <a:spcBef>
                <a:spcPts val="600"/>
              </a:spcBef>
              <a:defRPr/>
            </a:pPr>
            <a:r>
              <a:rPr lang="ur-PK" sz="3600" b="1" dirty="0">
                <a:solidFill>
                  <a:prstClr val="black"/>
                </a:solidFill>
                <a:latin typeface="Jameel Noori Nastaleeq" panose="02000503000000020004" pitchFamily="2" charset="-78"/>
                <a:cs typeface="Jameel Noori Nastaleeq" panose="02000503000000020004" pitchFamily="2" charset="-78"/>
              </a:rPr>
              <a:t>"خدا کے لیے سکونت  کے طور پر مقدس کی تعمیر میں، موسی کو ہدایت کی گئی تھی کہ وہ تمام چیزیں آسمان کی چیزوں کے نمونے کے مطابق بنائیں، خدا نے اسے پہاڑ پر بلایا، اور اس پر آسمانی چیزیں ظاہر کیں، اور اُسی </a:t>
            </a:r>
            <a:r>
              <a:rPr lang="ur-PK" sz="3600" b="1">
                <a:solidFill>
                  <a:prstClr val="black"/>
                </a:solidFill>
                <a:latin typeface="Jameel Noori Nastaleeq" panose="02000503000000020004" pitchFamily="2" charset="-78"/>
                <a:cs typeface="Jameel Noori Nastaleeq" panose="02000503000000020004" pitchFamily="2" charset="-78"/>
              </a:rPr>
              <a:t>طرح  </a:t>
            </a:r>
            <a:r>
              <a:rPr lang="ur-PK" sz="3600" b="1" dirty="0">
                <a:solidFill>
                  <a:prstClr val="black"/>
                </a:solidFill>
                <a:latin typeface="Jameel Noori Nastaleeq" panose="02000503000000020004" pitchFamily="2" charset="-78"/>
                <a:cs typeface="Jameel Noori Nastaleeq" panose="02000503000000020004" pitchFamily="2" charset="-78"/>
              </a:rPr>
              <a:t>مقدس تمام چیزوں کے ساتھ دکھایا۔ </a:t>
            </a:r>
          </a:p>
          <a:p>
            <a:pPr lvl="0" algn="r" rtl="1">
              <a:spcBef>
                <a:spcPts val="600"/>
              </a:spcBef>
              <a:defRPr/>
            </a:pPr>
            <a:r>
              <a:rPr lang="ur-PK" sz="3600" b="1" dirty="0">
                <a:solidFill>
                  <a:prstClr val="black"/>
                </a:solidFill>
                <a:latin typeface="Jameel Noori Nastaleeq" panose="02000503000000020004" pitchFamily="2" charset="-78"/>
                <a:cs typeface="Jameel Noori Nastaleeq" panose="02000503000000020004" pitchFamily="2" charset="-78"/>
              </a:rPr>
              <a:t>لہذا اسرائیلیوں کے لئے، جنہیں وہ اپنی سکونت گاہ بنانا چاہتا تھا، اُس نے اپنا شاندار مثالی کردار ظاہر کیا۔ لیکن اس نمونے کو حاصل کرنے کے لئے وہ اپنے آپ میں بے اختیار تھے۔ کوہ سینا پر ہونے والی رویا انہیں ان کی ضرورت اور بےبسی سے ہی متاثر کر سکتی تھی"</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2355613" y="6043991"/>
            <a:ext cx="2824812"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lgerian" panose="04020705040A02060702" pitchFamily="82" charset="0"/>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327947"/>
            <a:ext cx="12191980" cy="120032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3600" b="1" i="0" u="none" strike="noStrike" kern="1200" cap="none" spc="0" normalizeH="0" baseline="0" noProof="0" dirty="0">
                <a:ln w="12700" cmpd="sng">
                  <a:noFill/>
                  <a:prstDash val="solid"/>
                </a:ln>
                <a:solidFill>
                  <a:srgbClr val="953DA1"/>
                </a:solidFill>
                <a:effectLst/>
                <a:uLnTx/>
                <a:uFillTx/>
                <a:latin typeface="Jameel Noori Nastaleeq" panose="02000503000000020004" pitchFamily="2" charset="-78"/>
                <a:cs typeface="Jameel Noori Nastaleeq" panose="02000503000000020004" pitchFamily="2" charset="-78"/>
              </a:rPr>
              <a:t>"اور</a:t>
            </a:r>
            <a:r>
              <a:rPr kumimoji="0" lang="ur-PK" sz="3600" b="1" i="0" u="none" strike="noStrike" kern="1200" cap="none" spc="0" normalizeH="0" noProof="0" dirty="0">
                <a:ln w="12700" cmpd="sng">
                  <a:noFill/>
                  <a:prstDash val="solid"/>
                </a:ln>
                <a:solidFill>
                  <a:srgbClr val="953DA1"/>
                </a:solidFill>
                <a:effectLst/>
                <a:uLnTx/>
                <a:uFillTx/>
                <a:latin typeface="Jameel Noori Nastaleeq" panose="02000503000000020004" pitchFamily="2" charset="-78"/>
                <a:cs typeface="Jameel Noori Nastaleeq" panose="02000503000000020004" pitchFamily="2" charset="-78"/>
              </a:rPr>
              <a:t> موسیٰ نے لوگوں کے پاس جا کر خُداوند کی سب باتیں اور احکام اُن کو بتا دئیے اور سب لوگوں نے ہم آواز ہو کر جواب دیا کہ جتنی باتیں خُداوند نے فرمائی ہیں ہم اُن سب کو مانیں گے" (خروج 3:24)َ۔ </a:t>
            </a:r>
            <a:endParaRPr kumimoji="0" lang="es-ES" sz="3600" b="1" i="0" u="none" strike="noStrike" kern="1200" cap="none" spc="0" normalizeH="0" baseline="0" noProof="0" dirty="0">
              <a:ln w="12700" cmpd="sng">
                <a:noFill/>
                <a:prstDash val="solid"/>
              </a:ln>
              <a:solidFill>
                <a:srgbClr val="953DA1"/>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5692588" y="3831922"/>
            <a:ext cx="4206956" cy="286232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es-ES" sz="2000" b="1" dirty="0">
                <a:solidFill>
                  <a:srgbClr val="FFEC00"/>
                </a:solidFill>
                <a:effectLst>
                  <a:outerShdw blurRad="38100" dist="38100" dir="2700000" algn="tl">
                    <a:srgbClr val="000000">
                      <a:alpha val="43137"/>
                    </a:srgbClr>
                  </a:outerShdw>
                </a:effectLst>
                <a:highlight>
                  <a:srgbClr val="4200FF"/>
                </a:highlight>
                <a:latin typeface="Jameel Noori Nastaleeq" panose="02000503000000020004" pitchFamily="2" charset="-78"/>
                <a:cs typeface="Jameel Noori Nastaleeq" panose="02000503000000020004" pitchFamily="2" charset="-78"/>
              </a:rPr>
              <a:t> </a:t>
            </a:r>
            <a:r>
              <a:rPr lang="ur-PK" sz="2000" b="1" dirty="0">
                <a:solidFill>
                  <a:srgbClr val="FFEC00"/>
                </a:solidFill>
                <a:effectLst>
                  <a:outerShdw blurRad="38100" dist="38100" dir="2700000" algn="tl">
                    <a:srgbClr val="000000">
                      <a:alpha val="43137"/>
                    </a:srgbClr>
                  </a:outerShdw>
                </a:effectLst>
                <a:highlight>
                  <a:srgbClr val="4200FF"/>
                </a:highlight>
                <a:latin typeface="Jameel Noori Nastaleeq" panose="02000503000000020004" pitchFamily="2" charset="-78"/>
                <a:cs typeface="Jameel Noori Nastaleeq" panose="02000503000000020004" pitchFamily="2" charset="-78"/>
              </a:rPr>
              <a:t>عہد: </a:t>
            </a:r>
            <a:endPar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عہد کا</a:t>
            </a:r>
            <a:r>
              <a:rPr kumimoji="0" lang="ur-PK" sz="20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خون (خروج 24: 1۔6)۔ </a:t>
            </a: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عہد کی تکمیل (خروج  7:24)۔</a:t>
            </a:r>
            <a:r>
              <a:rPr kumimoji="0" lang="ur-PK" sz="20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عہد کا کھانا (خروج 24: 9۔18)</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1800"/>
              </a:spcBef>
              <a:spcAft>
                <a:spcPts val="0"/>
              </a:spcAft>
              <a:buClrTx/>
              <a:buSzTx/>
              <a:buFontTx/>
              <a:buNone/>
              <a:tabLst/>
              <a:defRPr/>
            </a:pPr>
            <a:r>
              <a:rPr lang="es-ES" sz="2000" b="1" noProof="0" dirty="0">
                <a:solidFill>
                  <a:srgbClr val="D3FF19"/>
                </a:solidFill>
                <a:effectLst>
                  <a:outerShdw blurRad="38100" dist="38100" dir="2700000" algn="tl">
                    <a:srgbClr val="000000">
                      <a:alpha val="43137"/>
                    </a:srgbClr>
                  </a:outerShdw>
                </a:effectLst>
                <a:highlight>
                  <a:srgbClr val="9100C4"/>
                </a:highlight>
                <a:latin typeface="Jameel Noori Nastaleeq" panose="02000503000000020004" pitchFamily="2" charset="-78"/>
                <a:cs typeface="Jameel Noori Nastaleeq" panose="02000503000000020004" pitchFamily="2" charset="-78"/>
              </a:rPr>
              <a:t> </a:t>
            </a:r>
            <a:r>
              <a:rPr lang="ur-PK" sz="2000" b="1" noProof="0" dirty="0">
                <a:solidFill>
                  <a:srgbClr val="D3FF19"/>
                </a:solidFill>
                <a:effectLst>
                  <a:outerShdw blurRad="38100" dist="38100" dir="2700000" algn="tl">
                    <a:srgbClr val="000000">
                      <a:alpha val="43137"/>
                    </a:srgbClr>
                  </a:outerShdw>
                </a:effectLst>
                <a:highlight>
                  <a:srgbClr val="9100C4"/>
                </a:highlight>
                <a:latin typeface="Jameel Noori Nastaleeq" panose="02000503000000020004" pitchFamily="2" charset="-78"/>
                <a:cs typeface="Jameel Noori Nastaleeq" panose="02000503000000020004" pitchFamily="2" charset="-78"/>
              </a:rPr>
              <a:t>نمونہ</a:t>
            </a:r>
            <a:r>
              <a:rPr lang="es-ES" sz="2000" b="1" noProof="0" dirty="0">
                <a:solidFill>
                  <a:srgbClr val="D3FF19"/>
                </a:solidFill>
                <a:effectLst>
                  <a:outerShdw blurRad="38100" dist="38100" dir="2700000" algn="tl">
                    <a:srgbClr val="000000">
                      <a:alpha val="43137"/>
                    </a:srgbClr>
                  </a:outerShdw>
                </a:effectLst>
                <a:highlight>
                  <a:srgbClr val="9100C4"/>
                </a:highlight>
                <a:latin typeface="Jameel Noori Nastaleeq" panose="02000503000000020004" pitchFamily="2" charset="-78"/>
                <a:cs typeface="Jameel Noori Nastaleeq" panose="02000503000000020004" pitchFamily="2" charset="-78"/>
              </a:rPr>
              <a:t> :</a:t>
            </a:r>
            <a:endPar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kumimoji="0" lang="ur-PK"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نمونے کا مقصد (خروج 25؛ 1۔9)۔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a:p>
            <a:pPr marL="457200" marR="0" lvl="1" indent="0" algn="r" defTabSz="914400" rtl="1" eaLnBrk="1" fontAlgn="auto" latinLnBrk="0" hangingPunct="1">
              <a:lnSpc>
                <a:spcPct val="100000"/>
              </a:lnSpc>
              <a:spcBef>
                <a:spcPts val="600"/>
              </a:spcBef>
              <a:spcAft>
                <a:spcPts val="0"/>
              </a:spcAft>
              <a:buClrTx/>
              <a:buSzTx/>
              <a:buFontTx/>
              <a:buNone/>
              <a:tabLst/>
              <a:defRPr/>
            </a:pPr>
            <a:r>
              <a:rPr lang="ur-PK" sz="2000" b="1" dirty="0">
                <a:solidFill>
                  <a:prstClr val="black"/>
                </a:solidFill>
                <a:latin typeface="Jameel Noori Nastaleeq" panose="02000503000000020004" pitchFamily="2" charset="-78"/>
                <a:cs typeface="Jameel Noori Nastaleeq" panose="02000503000000020004" pitchFamily="2" charset="-78"/>
              </a:rPr>
              <a:t>نمونے کی تیاری (خروج 31: 1۔30)۔ </a:t>
            </a:r>
            <a:endParaRPr kumimoji="0" lang="en" sz="20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318548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ur-PK" sz="2800" b="1" dirty="0">
                <a:solidFill>
                  <a:prstClr val="black"/>
                </a:solidFill>
                <a:latin typeface="Jameel Noori Nastaleeq" panose="02000503000000020004" pitchFamily="2" charset="-78"/>
                <a:cs typeface="Jameel Noori Nastaleeq" panose="02000503000000020004" pitchFamily="2" charset="-78"/>
              </a:rPr>
              <a:t>دس احکام کو بلند آواز کے ساتھ اعلان کرنے اور موسیٰ کو قوانین کا ایک بنیادی مجموعہ دینے کے بعد، خُدا اسرائیل کے ساتھ ایک عہد باندھنا چاہتا تھا۔ عہد سادہ تھا: میں تمہارا خُدا ہوں گا، میں تمہاری حفاظت کروں گا اور تمہیں برکت دوں گا۔ تم میرے احکامات کو ماننا۔</a:t>
            </a:r>
          </a:p>
          <a:p>
            <a:pPr marL="0" marR="0" lvl="0" indent="0" algn="r" defTabSz="914400" rtl="1" eaLnBrk="1" fontAlgn="auto" latinLnBrk="0" hangingPunct="1">
              <a:lnSpc>
                <a:spcPct val="100000"/>
              </a:lnSpc>
              <a:spcBef>
                <a:spcPts val="600"/>
              </a:spcBef>
              <a:spcAft>
                <a:spcPts val="0"/>
              </a:spcAft>
              <a:buClrTx/>
              <a:buSzTx/>
              <a:buFontTx/>
              <a:buNone/>
              <a:tabLst/>
              <a:defRPr/>
            </a:pPr>
            <a:r>
              <a:rPr lang="ur-PK" sz="2800" b="1" dirty="0">
                <a:solidFill>
                  <a:prstClr val="black"/>
                </a:solidFill>
                <a:latin typeface="Jameel Noori Nastaleeq" panose="02000503000000020004" pitchFamily="2" charset="-78"/>
                <a:cs typeface="Jameel Noori Nastaleeq" panose="02000503000000020004" pitchFamily="2" charset="-78"/>
              </a:rPr>
              <a:t>ایک طومار پر عہد لکھنے کے بعد، دونوں فریقوں کو اس کی توثیق کرنا پڑی۔لوگوں نے اس کی توثیق کرتے ہوئے کہا کہ وہ اسے برقرار رکھیں گے۔ خُدا نے اس کی توثیق کیسے کی؟ یہ توثیق خون، تہوار،  اور اُن کی سمجھنے میں مدد کی۔</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63189" y="503720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63189" y="6300304"/>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63189" y="4700590"/>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3189" y="5877395"/>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63189" y="4310183"/>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0574609" flipH="1">
            <a:off x="9908982" y="3770226"/>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rot="10574609" flipH="1">
            <a:off x="9908982" y="5435995"/>
            <a:ext cx="590774" cy="30746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righ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righ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strVal val="#ppt_w+.3"/>
                                          </p:val>
                                        </p:tav>
                                        <p:tav tm="100000">
                                          <p:val>
                                            <p:strVal val="#ppt_w"/>
                                          </p:val>
                                        </p:tav>
                                      </p:tavLst>
                                    </p:anim>
                                    <p:anim calcmode="lin" valueType="num">
                                      <p:cBhvr>
                                        <p:cTn id="32" dur="500" fill="hold"/>
                                        <p:tgtEl>
                                          <p:spTgt spid="32"/>
                                        </p:tgtEl>
                                        <p:attrNameLst>
                                          <p:attrName>ppt_h</p:attrName>
                                        </p:attrNameLst>
                                      </p:cBhvr>
                                      <p:tavLst>
                                        <p:tav tm="0">
                                          <p:val>
                                            <p:strVal val="#ppt_h"/>
                                          </p:val>
                                        </p:tav>
                                        <p:tav tm="100000">
                                          <p:val>
                                            <p:strVal val="#ppt_h"/>
                                          </p:val>
                                        </p:tav>
                                      </p:tavLst>
                                    </p:anim>
                                    <p:animEffect transition="in" filter="fade">
                                      <p:cBhvr>
                                        <p:cTn id="33" dur="500"/>
                                        <p:tgtEl>
                                          <p:spTgt spid="32"/>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right)">
                                      <p:cBhvr>
                                        <p:cTn id="37" dur="500"/>
                                        <p:tgtEl>
                                          <p:spTgt spid="2">
                                            <p:txEl>
                                              <p:pRg st="0" end="0"/>
                                            </p:txEl>
                                          </p:spTgt>
                                        </p:tgtEl>
                                      </p:cBhvr>
                                    </p:animEffect>
                                  </p:childTnLst>
                                </p:cTn>
                              </p:par>
                            </p:childTnLst>
                          </p:cTn>
                        </p:par>
                        <p:par>
                          <p:cTn id="38" fill="hold">
                            <p:stCondLst>
                              <p:cond delay="1000"/>
                            </p:stCondLst>
                            <p:childTnLst>
                              <p:par>
                                <p:cTn id="39" presetID="17" presetClass="entr" presetSubtype="4"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ppt_h/2"/>
                                          </p:val>
                                        </p:tav>
                                        <p:tav tm="100000">
                                          <p:val>
                                            <p:strVal val="#ppt_y"/>
                                          </p:val>
                                        </p:tav>
                                      </p:tavLst>
                                    </p:anim>
                                    <p:anim calcmode="lin" valueType="num">
                                      <p:cBhvr>
                                        <p:cTn id="43" dur="500" fill="hold"/>
                                        <p:tgtEl>
                                          <p:spTgt spid="27"/>
                                        </p:tgtEl>
                                        <p:attrNameLst>
                                          <p:attrName>ppt_w</p:attrName>
                                        </p:attrNameLst>
                                      </p:cBhvr>
                                      <p:tavLst>
                                        <p:tav tm="0">
                                          <p:val>
                                            <p:strVal val="#ppt_w"/>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childTnLst>
                                </p:cTn>
                              </p:par>
                            </p:childTnLst>
                          </p:cTn>
                        </p:par>
                        <p:par>
                          <p:cTn id="45" fill="hold">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right)">
                                      <p:cBhvr>
                                        <p:cTn id="48" dur="500"/>
                                        <p:tgtEl>
                                          <p:spTgt spid="2">
                                            <p:txEl>
                                              <p:pRg st="1" end="1"/>
                                            </p:txEl>
                                          </p:spTgt>
                                        </p:tgtEl>
                                      </p:cBhvr>
                                    </p:animEffect>
                                  </p:childTnLst>
                                </p:cTn>
                              </p:par>
                            </p:childTnLst>
                          </p:cTn>
                        </p:par>
                        <p:par>
                          <p:cTn id="49" fill="hold">
                            <p:stCondLst>
                              <p:cond delay="2000"/>
                            </p:stCondLst>
                            <p:childTnLst>
                              <p:par>
                                <p:cTn id="50" presetID="17" presetClass="entr" presetSubtype="4"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ppt_x</p:attrName>
                                        </p:attrNameLst>
                                      </p:cBhvr>
                                      <p:tavLst>
                                        <p:tav tm="0">
                                          <p:val>
                                            <p:strVal val="#ppt_x"/>
                                          </p:val>
                                        </p:tav>
                                        <p:tav tm="100000">
                                          <p:val>
                                            <p:strVal val="#ppt_x"/>
                                          </p:val>
                                        </p:tav>
                                      </p:tavLst>
                                    </p:anim>
                                    <p:anim calcmode="lin" valueType="num">
                                      <p:cBhvr>
                                        <p:cTn id="53" dur="500" fill="hold"/>
                                        <p:tgtEl>
                                          <p:spTgt spid="21"/>
                                        </p:tgtEl>
                                        <p:attrNameLst>
                                          <p:attrName>ppt_y</p:attrName>
                                        </p:attrNameLst>
                                      </p:cBhvr>
                                      <p:tavLst>
                                        <p:tav tm="0">
                                          <p:val>
                                            <p:strVal val="#ppt_y+#ppt_h/2"/>
                                          </p:val>
                                        </p:tav>
                                        <p:tav tm="100000">
                                          <p:val>
                                            <p:strVal val="#ppt_y"/>
                                          </p:val>
                                        </p:tav>
                                      </p:tavLst>
                                    </p:anim>
                                    <p:anim calcmode="lin" valueType="num">
                                      <p:cBhvr>
                                        <p:cTn id="54" dur="500" fill="hold"/>
                                        <p:tgtEl>
                                          <p:spTgt spid="21"/>
                                        </p:tgtEl>
                                        <p:attrNameLst>
                                          <p:attrName>ppt_w</p:attrName>
                                        </p:attrNameLst>
                                      </p:cBhvr>
                                      <p:tavLst>
                                        <p:tav tm="0">
                                          <p:val>
                                            <p:strVal val="#ppt_w"/>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right)">
                                      <p:cBhvr>
                                        <p:cTn id="59" dur="500"/>
                                        <p:tgtEl>
                                          <p:spTgt spid="2">
                                            <p:txEl>
                                              <p:pRg st="2" end="2"/>
                                            </p:txEl>
                                          </p:spTgt>
                                        </p:tgtEl>
                                      </p:cBhvr>
                                    </p:animEffect>
                                  </p:childTnLst>
                                </p:cTn>
                              </p:par>
                            </p:childTnLst>
                          </p:cTn>
                        </p:par>
                        <p:par>
                          <p:cTn id="60" fill="hold">
                            <p:stCondLst>
                              <p:cond delay="3000"/>
                            </p:stCondLst>
                            <p:childTnLst>
                              <p:par>
                                <p:cTn id="61" presetID="17" presetClass="entr" presetSubtype="4"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ppt_x</p:attrName>
                                        </p:attrNameLst>
                                      </p:cBhvr>
                                      <p:tavLst>
                                        <p:tav tm="0">
                                          <p:val>
                                            <p:strVal val="#ppt_x"/>
                                          </p:val>
                                        </p:tav>
                                        <p:tav tm="100000">
                                          <p:val>
                                            <p:strVal val="#ppt_x"/>
                                          </p:val>
                                        </p:tav>
                                      </p:tavLst>
                                    </p:anim>
                                    <p:anim calcmode="lin" valueType="num">
                                      <p:cBhvr>
                                        <p:cTn id="64" dur="500" fill="hold"/>
                                        <p:tgtEl>
                                          <p:spTgt spid="11"/>
                                        </p:tgtEl>
                                        <p:attrNameLst>
                                          <p:attrName>ppt_y</p:attrName>
                                        </p:attrNameLst>
                                      </p:cBhvr>
                                      <p:tavLst>
                                        <p:tav tm="0">
                                          <p:val>
                                            <p:strVal val="#ppt_y+#ppt_h/2"/>
                                          </p:val>
                                        </p:tav>
                                        <p:tav tm="100000">
                                          <p:val>
                                            <p:strVal val="#ppt_y"/>
                                          </p:val>
                                        </p:tav>
                                      </p:tavLst>
                                    </p:anim>
                                    <p:anim calcmode="lin" valueType="num">
                                      <p:cBhvr>
                                        <p:cTn id="65" dur="500" fill="hold"/>
                                        <p:tgtEl>
                                          <p:spTgt spid="11"/>
                                        </p:tgtEl>
                                        <p:attrNameLst>
                                          <p:attrName>ppt_w</p:attrName>
                                        </p:attrNameLst>
                                      </p:cBhvr>
                                      <p:tavLst>
                                        <p:tav tm="0">
                                          <p:val>
                                            <p:strVal val="#ppt_w"/>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childTnLst>
                                </p:cTn>
                              </p:par>
                            </p:childTnLst>
                          </p:cTn>
                        </p:par>
                        <p:par>
                          <p:cTn id="67" fill="hold">
                            <p:stCondLst>
                              <p:cond delay="3500"/>
                            </p:stCondLst>
                            <p:childTnLst>
                              <p:par>
                                <p:cTn id="68" presetID="22" presetClass="entr" presetSubtype="2"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righ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strVal val="#ppt_w+.3"/>
                                          </p:val>
                                        </p:tav>
                                        <p:tav tm="100000">
                                          <p:val>
                                            <p:strVal val="#ppt_w"/>
                                          </p:val>
                                        </p:tav>
                                      </p:tavLst>
                                    </p:anim>
                                    <p:anim calcmode="lin" valueType="num">
                                      <p:cBhvr>
                                        <p:cTn id="76" dur="500" fill="hold"/>
                                        <p:tgtEl>
                                          <p:spTgt spid="33"/>
                                        </p:tgtEl>
                                        <p:attrNameLst>
                                          <p:attrName>ppt_h</p:attrName>
                                        </p:attrNameLst>
                                      </p:cBhvr>
                                      <p:tavLst>
                                        <p:tav tm="0">
                                          <p:val>
                                            <p:strVal val="#ppt_h"/>
                                          </p:val>
                                        </p:tav>
                                        <p:tav tm="100000">
                                          <p:val>
                                            <p:strVal val="#ppt_h"/>
                                          </p:val>
                                        </p:tav>
                                      </p:tavLst>
                                    </p:anim>
                                    <p:animEffect transition="in" filter="fade">
                                      <p:cBhvr>
                                        <p:cTn id="77" dur="500"/>
                                        <p:tgtEl>
                                          <p:spTgt spid="33"/>
                                        </p:tgtEl>
                                      </p:cBhvr>
                                    </p:animEffect>
                                  </p:childTnLst>
                                </p:cTn>
                              </p:par>
                            </p:childTnLst>
                          </p:cTn>
                        </p:par>
                        <p:par>
                          <p:cTn id="78" fill="hold">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right)">
                                      <p:cBhvr>
                                        <p:cTn id="81" dur="500"/>
                                        <p:tgtEl>
                                          <p:spTgt spid="2">
                                            <p:txEl>
                                              <p:pRg st="4" end="4"/>
                                            </p:txEl>
                                          </p:spTgt>
                                        </p:tgtEl>
                                      </p:cBhvr>
                                    </p:animEffect>
                                  </p:childTnLst>
                                </p:cTn>
                              </p:par>
                            </p:childTnLst>
                          </p:cTn>
                        </p:par>
                        <p:par>
                          <p:cTn id="82" fill="hold">
                            <p:stCondLst>
                              <p:cond delay="1000"/>
                            </p:stCondLst>
                            <p:childTnLst>
                              <p:par>
                                <p:cTn id="83" presetID="17" presetClass="entr" presetSubtype="4"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ppt_x</p:attrName>
                                        </p:attrNameLst>
                                      </p:cBhvr>
                                      <p:tavLst>
                                        <p:tav tm="0">
                                          <p:val>
                                            <p:strVal val="#ppt_x"/>
                                          </p:val>
                                        </p:tav>
                                        <p:tav tm="100000">
                                          <p:val>
                                            <p:strVal val="#ppt_x"/>
                                          </p:val>
                                        </p:tav>
                                      </p:tavLst>
                                    </p:anim>
                                    <p:anim calcmode="lin" valueType="num">
                                      <p:cBhvr>
                                        <p:cTn id="86" dur="500" fill="hold"/>
                                        <p:tgtEl>
                                          <p:spTgt spid="23"/>
                                        </p:tgtEl>
                                        <p:attrNameLst>
                                          <p:attrName>ppt_y</p:attrName>
                                        </p:attrNameLst>
                                      </p:cBhvr>
                                      <p:tavLst>
                                        <p:tav tm="0">
                                          <p:val>
                                            <p:strVal val="#ppt_y+#ppt_h/2"/>
                                          </p:val>
                                        </p:tav>
                                        <p:tav tm="100000">
                                          <p:val>
                                            <p:strVal val="#ppt_y"/>
                                          </p:val>
                                        </p:tav>
                                      </p:tavLst>
                                    </p:anim>
                                    <p:anim calcmode="lin" valueType="num">
                                      <p:cBhvr>
                                        <p:cTn id="87" dur="500" fill="hold"/>
                                        <p:tgtEl>
                                          <p:spTgt spid="23"/>
                                        </p:tgtEl>
                                        <p:attrNameLst>
                                          <p:attrName>ppt_w</p:attrName>
                                        </p:attrNameLst>
                                      </p:cBhvr>
                                      <p:tavLst>
                                        <p:tav tm="0">
                                          <p:val>
                                            <p:strVal val="#ppt_w"/>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childTnLst>
                                </p:cTn>
                              </p:par>
                            </p:childTnLst>
                          </p:cTn>
                        </p:par>
                        <p:par>
                          <p:cTn id="89" fill="hold">
                            <p:stCondLst>
                              <p:cond delay="1500"/>
                            </p:stCondLst>
                            <p:childTnLst>
                              <p:par>
                                <p:cTn id="90" presetID="22" presetClass="entr" presetSubtype="2"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right)">
                                      <p:cBhvr>
                                        <p:cTn id="92" dur="500"/>
                                        <p:tgtEl>
                                          <p:spTgt spid="2">
                                            <p:txEl>
                                              <p:pRg st="5" end="5"/>
                                            </p:txEl>
                                          </p:spTgt>
                                        </p:tgtEl>
                                      </p:cBhvr>
                                    </p:animEffect>
                                  </p:childTnLst>
                                </p:cTn>
                              </p:par>
                            </p:childTnLst>
                          </p:cTn>
                        </p:par>
                        <p:par>
                          <p:cTn id="93" fill="hold">
                            <p:stCondLst>
                              <p:cond delay="2000"/>
                            </p:stCondLst>
                            <p:childTnLst>
                              <p:par>
                                <p:cTn id="94" presetID="17" presetClass="entr" presetSubtype="4"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ppt_x</p:attrName>
                                        </p:attrNameLst>
                                      </p:cBhvr>
                                      <p:tavLst>
                                        <p:tav tm="0">
                                          <p:val>
                                            <p:strVal val="#ppt_x"/>
                                          </p:val>
                                        </p:tav>
                                        <p:tav tm="100000">
                                          <p:val>
                                            <p:strVal val="#ppt_x"/>
                                          </p:val>
                                        </p:tav>
                                      </p:tavLst>
                                    </p:anim>
                                    <p:anim calcmode="lin" valueType="num">
                                      <p:cBhvr>
                                        <p:cTn id="97" dur="500" fill="hold"/>
                                        <p:tgtEl>
                                          <p:spTgt spid="15"/>
                                        </p:tgtEl>
                                        <p:attrNameLst>
                                          <p:attrName>ppt_y</p:attrName>
                                        </p:attrNameLst>
                                      </p:cBhvr>
                                      <p:tavLst>
                                        <p:tav tm="0">
                                          <p:val>
                                            <p:strVal val="#ppt_y+#ppt_h/2"/>
                                          </p:val>
                                        </p:tav>
                                        <p:tav tm="100000">
                                          <p:val>
                                            <p:strVal val="#ppt_y"/>
                                          </p:val>
                                        </p:tav>
                                      </p:tavLst>
                                    </p:anim>
                                    <p:anim calcmode="lin" valueType="num">
                                      <p:cBhvr>
                                        <p:cTn id="98" dur="500" fill="hold"/>
                                        <p:tgtEl>
                                          <p:spTgt spid="15"/>
                                        </p:tgtEl>
                                        <p:attrNameLst>
                                          <p:attrName>ppt_w</p:attrName>
                                        </p:attrNameLst>
                                      </p:cBhvr>
                                      <p:tavLst>
                                        <p:tav tm="0">
                                          <p:val>
                                            <p:strVal val="#ppt_w"/>
                                          </p:val>
                                        </p:tav>
                                        <p:tav tm="100000">
                                          <p:val>
                                            <p:strVal val="#ppt_w"/>
                                          </p:val>
                                        </p:tav>
                                      </p:tavLst>
                                    </p:anim>
                                    <p:anim calcmode="lin" valueType="num">
                                      <p:cBhvr>
                                        <p:cTn id="99" dur="500" fill="hold"/>
                                        <p:tgtEl>
                                          <p:spTgt spid="15"/>
                                        </p:tgtEl>
                                        <p:attrNameLst>
                                          <p:attrName>ppt_h</p:attrName>
                                        </p:attrNameLst>
                                      </p:cBhvr>
                                      <p:tavLst>
                                        <p:tav tm="0">
                                          <p:val>
                                            <p:fltVal val="0"/>
                                          </p:val>
                                        </p:tav>
                                        <p:tav tm="100000">
                                          <p:val>
                                            <p:strVal val="#ppt_h"/>
                                          </p:val>
                                        </p:tav>
                                      </p:tavLst>
                                    </p:anim>
                                  </p:childTnLst>
                                </p:cTn>
                              </p:par>
                            </p:childTnLst>
                          </p:cTn>
                        </p:par>
                        <p:par>
                          <p:cTn id="100" fill="hold">
                            <p:stCondLst>
                              <p:cond delay="2500"/>
                            </p:stCondLst>
                            <p:childTnLst>
                              <p:par>
                                <p:cTn id="101" presetID="22" presetClass="entr" presetSubtype="2"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righ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719679"/>
            <a:ext cx="12191999" cy="1015663"/>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ur-PK" sz="6000" b="1" spc="1500" dirty="0">
                <a:ln w="0"/>
                <a:effectLst>
                  <a:reflection blurRad="6350" stA="53000" endA="300" endPos="35500" dir="5400000" sy="-90000" algn="bl" rotWithShape="0"/>
                </a:effectLst>
                <a:latin typeface="Jameel Noori Nastaleeq" panose="02000503000000020004" pitchFamily="2" charset="-78"/>
                <a:cs typeface="Jameel Noori Nastaleeq" panose="02000503000000020004" pitchFamily="2" charset="-78"/>
              </a:rPr>
              <a:t>عہد</a:t>
            </a:r>
            <a:endParaRPr kumimoji="0" lang="en" sz="6000" b="1" i="0" u="none" strike="noStrike" kern="1200" cap="none" spc="1500" normalizeH="0" baseline="0" noProof="0" dirty="0">
              <a:ln w="0"/>
              <a:effectLst>
                <a:reflection blurRad="6350" stA="53000" endA="300" endPos="35500" dir="5400000" sy="-90000" algn="bl" rotWithShape="0"/>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9690846" y="233083"/>
            <a:ext cx="2501153" cy="923330"/>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5400" b="1" i="0" u="none" strike="noStrike" kern="1200" cap="none" spc="300" normalizeH="0" baseline="0" noProof="0" dirty="0">
                <a:ln/>
                <a:solidFill>
                  <a:srgbClr val="FF0000"/>
                </a:solidFill>
                <a:effectLst>
                  <a:glow rad="127000">
                    <a:srgbClr val="FFFF66"/>
                  </a:glow>
                </a:effectLst>
                <a:uLnTx/>
                <a:uFillTx/>
                <a:latin typeface="Jameel Noori Nastaleeq" panose="02000503000000020004" pitchFamily="2" charset="-78"/>
                <a:cs typeface="Jameel Noori Nastaleeq" panose="02000503000000020004" pitchFamily="2" charset="-78"/>
              </a:rPr>
              <a:t>عہد</a:t>
            </a:r>
            <a:r>
              <a:rPr kumimoji="0" lang="ur-PK" sz="5400" b="1" i="0" u="none" strike="noStrike" kern="1200" cap="none" spc="300" normalizeH="0" noProof="0" dirty="0">
                <a:ln/>
                <a:solidFill>
                  <a:srgbClr val="FF0000"/>
                </a:solidFill>
                <a:effectLst>
                  <a:glow rad="127000">
                    <a:srgbClr val="FFFF66"/>
                  </a:glow>
                </a:effectLst>
                <a:uLnTx/>
                <a:uFillTx/>
                <a:latin typeface="Jameel Noori Nastaleeq" panose="02000503000000020004" pitchFamily="2" charset="-78"/>
                <a:cs typeface="Jameel Noori Nastaleeq" panose="02000503000000020004" pitchFamily="2" charset="-78"/>
              </a:rPr>
              <a:t> کا خون</a:t>
            </a:r>
            <a:endParaRPr kumimoji="0" lang="en" sz="5400" b="1" i="0" u="none" strike="noStrike" kern="1200" cap="none" spc="300" normalizeH="0" baseline="0" noProof="0" dirty="0">
              <a:ln/>
              <a:solidFill>
                <a:srgbClr val="FF0000"/>
              </a:solidFill>
              <a:effectLst>
                <a:glow rad="127000">
                  <a:srgbClr val="FFFF66"/>
                </a:glo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0" y="240510"/>
            <a:ext cx="8758518" cy="1077218"/>
          </a:xfrm>
          <a:prstGeom prst="rect">
            <a:avLst/>
          </a:prstGeom>
          <a:noFill/>
        </p:spPr>
        <p:txBody>
          <a:bodyPr wrap="square">
            <a:spAutoFit/>
          </a:bodyPr>
          <a:lstStyle/>
          <a:p>
            <a:pPr lvl="0" algn="ctr" rtl="1">
              <a:defRPr/>
            </a:pPr>
            <a:r>
              <a:rPr lang="ur-PK" sz="3200" b="1" dirty="0">
                <a:solidFill>
                  <a:srgbClr val="2A4111"/>
                </a:solidFill>
                <a:latin typeface="Jameel Noori Nastaleeq" panose="02000503000000020004" pitchFamily="2" charset="-78"/>
                <a:cs typeface="Jameel Noori Nastaleeq" panose="02000503000000020004" pitchFamily="2" charset="-78"/>
              </a:rPr>
              <a:t>"تب موسیٰ نے اُس خون کو لے کر لوگوں پر چھڑکا اور کہا دیکھو یہ اُس عہد کا خون ہے جو خُداوند نے ان سب باتوں کے بارے میں تمہارے ساتھ باندھا ہے" (خروج 8:24)۔ </a:t>
            </a:r>
            <a:endParaRPr kumimoji="0" lang="en" sz="3200" b="1" i="0" u="none" strike="noStrike" kern="1200" cap="none" spc="0" normalizeH="0" baseline="0" noProof="0" dirty="0">
              <a:ln>
                <a:noFill/>
              </a:ln>
              <a:solidFill>
                <a:srgbClr val="2A4111"/>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52322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600"/>
              </a:spcBef>
              <a:spcAft>
                <a:spcPts val="0"/>
              </a:spcAft>
              <a:buClrTx/>
              <a:buSzTx/>
              <a:buFontTx/>
              <a:buNone/>
              <a:tabLst/>
              <a:defRPr/>
            </a:pPr>
            <a:r>
              <a:rPr lang="ur-PK" sz="2800" b="1" dirty="0">
                <a:solidFill>
                  <a:prstClr val="white"/>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عہد کیسے باندھا گیا؟ </a:t>
            </a:r>
            <a:endParaRPr kumimoji="0" lang="e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609600" y="1771873"/>
            <a:ext cx="5250263" cy="3816429"/>
          </a:xfrm>
          <a:prstGeom prst="rect">
            <a:avLst/>
          </a:prstGeom>
          <a:noFill/>
        </p:spPr>
        <p:txBody>
          <a:bodyPr wrap="square" rtlCol="0">
            <a:spAutoFit/>
          </a:bodyPr>
          <a:lstStyle/>
          <a:p>
            <a:pPr marR="0" lvl="0" algn="r" defTabSz="914400" rtl="1" eaLnBrk="1" fontAlgn="auto" latinLnBrk="0" hangingPunct="1">
              <a:lnSpc>
                <a:spcPct val="100000"/>
              </a:lnSpc>
              <a:spcBef>
                <a:spcPts val="0"/>
              </a:spcBef>
              <a:spcAft>
                <a:spcPts val="0"/>
              </a:spcAft>
              <a:buClrTx/>
              <a:buSzTx/>
              <a:tabLst/>
              <a:defRPr/>
            </a:pPr>
            <a:r>
              <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1۔ </a:t>
            </a:r>
            <a:r>
              <a:rPr kumimoji="0" lang="ur-PK" sz="22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عہد کو پڑھا</a:t>
            </a:r>
            <a:r>
              <a:rPr kumimoji="0" lang="ur-PK" sz="2200"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گیا (24: 3اے)</a:t>
            </a:r>
          </a:p>
          <a:p>
            <a:pPr marR="0" lvl="0" algn="r" defTabSz="914400" rtl="1" eaLnBrk="1" fontAlgn="auto" latinLnBrk="0" hangingPunct="1">
              <a:lnSpc>
                <a:spcPct val="100000"/>
              </a:lnSpc>
              <a:spcBef>
                <a:spcPts val="0"/>
              </a:spcBef>
              <a:spcAft>
                <a:spcPts val="0"/>
              </a:spcAft>
              <a:buClrTx/>
              <a:buSzTx/>
              <a:tabLst/>
              <a:defRPr/>
            </a:pPr>
            <a:r>
              <a:rPr lang="ur-PK" sz="2200" b="1" baseline="0"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2۔ لوگوں نےماننے</a:t>
            </a:r>
            <a:r>
              <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کا عہد کیا</a:t>
            </a:r>
            <a:r>
              <a:rPr lang="ur-PK" sz="2200" b="1" baseline="0"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(24: 4اے)۔ </a:t>
            </a:r>
          </a:p>
          <a:p>
            <a:pPr marR="0" lvl="0" algn="r" defTabSz="914400" rtl="1" eaLnBrk="1" fontAlgn="auto" latinLnBrk="0" hangingPunct="1">
              <a:lnSpc>
                <a:spcPct val="100000"/>
              </a:lnSpc>
              <a:spcBef>
                <a:spcPts val="0"/>
              </a:spcBef>
              <a:spcAft>
                <a:spcPts val="0"/>
              </a:spcAft>
              <a:buClrTx/>
              <a:buSzTx/>
              <a:tabLst/>
              <a:defRPr/>
            </a:pPr>
            <a:r>
              <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3۔ مذبح بنایا گیا  (24 : 4بی )۔</a:t>
            </a:r>
          </a:p>
          <a:p>
            <a:pPr marR="0" lvl="0" algn="r" defTabSz="914400" rtl="1" eaLnBrk="1" fontAlgn="auto" latinLnBrk="0" hangingPunct="1">
              <a:lnSpc>
                <a:spcPct val="100000"/>
              </a:lnSpc>
              <a:spcBef>
                <a:spcPts val="0"/>
              </a:spcBef>
              <a:spcAft>
                <a:spcPts val="0"/>
              </a:spcAft>
              <a:buClrTx/>
              <a:buSzTx/>
              <a:tabLst/>
              <a:defRPr/>
            </a:pPr>
            <a:r>
              <a:rPr lang="ur-PK" sz="2200" b="1" baseline="0"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4۔</a:t>
            </a:r>
            <a:r>
              <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بارہ ستون کھڑے کئے گئے (24: 4 سی)</a:t>
            </a:r>
          </a:p>
          <a:p>
            <a:pPr marR="0" lvl="0" algn="r" defTabSz="914400" rtl="1" eaLnBrk="1" fontAlgn="auto" latinLnBrk="0" hangingPunct="1">
              <a:lnSpc>
                <a:spcPct val="100000"/>
              </a:lnSpc>
              <a:spcBef>
                <a:spcPts val="0"/>
              </a:spcBef>
              <a:spcAft>
                <a:spcPts val="0"/>
              </a:spcAft>
              <a:buClrTx/>
              <a:buSzTx/>
              <a:tabLst/>
              <a:defRPr/>
            </a:pPr>
            <a:r>
              <a:rPr lang="ur-PK" sz="2200" b="1" baseline="0"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5۔ سوختنی قربانی کی گئی (5:24)۔ </a:t>
            </a:r>
          </a:p>
          <a:p>
            <a:pPr marR="0" lvl="0" algn="r" defTabSz="914400" rtl="1" eaLnBrk="1" fontAlgn="auto" latinLnBrk="0" hangingPunct="1">
              <a:lnSpc>
                <a:spcPct val="100000"/>
              </a:lnSpc>
              <a:spcBef>
                <a:spcPts val="0"/>
              </a:spcBef>
              <a:spcAft>
                <a:spcPts val="0"/>
              </a:spcAft>
              <a:buClrTx/>
              <a:buSzTx/>
              <a:tabLst/>
              <a:defRPr/>
            </a:pPr>
            <a:r>
              <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6۔ آدھا خون مذبح پر چھڑکا گیا (6:24)۔ </a:t>
            </a:r>
            <a:r>
              <a:rPr lang="ur-PK" sz="2200" b="1" baseline="0"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a:t>
            </a:r>
            <a:endPar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R="0" lvl="0" algn="r" defTabSz="914400" rtl="1" eaLnBrk="1" fontAlgn="auto" latinLnBrk="0" hangingPunct="1">
              <a:lnSpc>
                <a:spcPct val="100000"/>
              </a:lnSpc>
              <a:spcBef>
                <a:spcPts val="0"/>
              </a:spcBef>
              <a:spcAft>
                <a:spcPts val="0"/>
              </a:spcAft>
              <a:buClrTx/>
              <a:buSzTx/>
              <a:tabLst/>
              <a:defRPr/>
            </a:pPr>
            <a:r>
              <a:rPr kumimoji="0" lang="ur-PK" sz="22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7۔</a:t>
            </a:r>
            <a:r>
              <a:rPr kumimoji="0" lang="ur-PK" sz="2200"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عہد کو دوبارہ پڑھا گیا (24: 7اے)</a:t>
            </a:r>
          </a:p>
          <a:p>
            <a:pPr marR="0" lvl="0" algn="r" defTabSz="914400" rtl="1" eaLnBrk="1" fontAlgn="auto" latinLnBrk="0" hangingPunct="1">
              <a:lnSpc>
                <a:spcPct val="100000"/>
              </a:lnSpc>
              <a:spcBef>
                <a:spcPts val="0"/>
              </a:spcBef>
              <a:spcAft>
                <a:spcPts val="0"/>
              </a:spcAft>
              <a:buClrTx/>
              <a:buSzTx/>
              <a:tabLst/>
              <a:defRPr/>
            </a:pPr>
            <a:r>
              <a:rPr lang="ur-PK" sz="2200" b="1" baseline="0"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8۔</a:t>
            </a:r>
            <a:r>
              <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لوگوں نے دوبارہ ماننے کا عہد کیا (24: 7بی)۔ </a:t>
            </a:r>
          </a:p>
          <a:p>
            <a:pPr marR="0" lvl="0" algn="r" defTabSz="914400" rtl="1" eaLnBrk="1" fontAlgn="auto" latinLnBrk="0" hangingPunct="1">
              <a:lnSpc>
                <a:spcPct val="100000"/>
              </a:lnSpc>
              <a:spcBef>
                <a:spcPts val="0"/>
              </a:spcBef>
              <a:spcAft>
                <a:spcPts val="0"/>
              </a:spcAft>
              <a:buClrTx/>
              <a:buSzTx/>
              <a:tabLst/>
              <a:defRPr/>
            </a:pPr>
            <a:r>
              <a:rPr lang="ur-PK" sz="2200" b="1" dirty="0">
                <a:solidFill>
                  <a:srgbClr val="FF66FF">
                    <a:lumMod val="20000"/>
                    <a:lumOff val="80000"/>
                  </a:srgbClr>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9۔  </a:t>
            </a:r>
            <a:r>
              <a:rPr lang="ur-PK" sz="2200" b="1" dirty="0">
                <a:solidFill>
                  <a:srgbClr val="E4D2F2"/>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آدھا خون لوگوں پر چھڑکا گیا (8:24اے)۔ </a:t>
            </a:r>
          </a:p>
          <a:p>
            <a:pPr marR="0" lvl="0" algn="r" defTabSz="914400" rtl="1" eaLnBrk="1" fontAlgn="auto" latinLnBrk="0" hangingPunct="1">
              <a:lnSpc>
                <a:spcPct val="100000"/>
              </a:lnSpc>
              <a:spcBef>
                <a:spcPts val="0"/>
              </a:spcBef>
              <a:spcAft>
                <a:spcPts val="0"/>
              </a:spcAft>
              <a:buClrTx/>
              <a:buSzTx/>
              <a:tabLst/>
              <a:defRPr/>
            </a:pPr>
            <a:r>
              <a:rPr kumimoji="0" lang="ur-PK" sz="22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10</a:t>
            </a:r>
            <a:r>
              <a:rPr lang="ur-PK" sz="2200" b="1" dirty="0">
                <a:solidFill>
                  <a:srgbClr val="E4D2F2"/>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 موسیٰ نے اسے "خون کا عہد"اقرار دیا  (8:24بی؛ متی 28:26)۔ </a:t>
            </a:r>
            <a:endParaRPr lang="ur-PK" sz="2200" b="1" dirty="0">
              <a:solidFill>
                <a:srgbClr val="FFBEAF"/>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a:p>
            <a:pPr marR="0" lvl="0" algn="r" defTabSz="914400" rtl="1" eaLnBrk="1" fontAlgn="auto" latinLnBrk="0" hangingPunct="1">
              <a:lnSpc>
                <a:spcPct val="100000"/>
              </a:lnSpc>
              <a:spcBef>
                <a:spcPts val="0"/>
              </a:spcBef>
              <a:spcAft>
                <a:spcPts val="0"/>
              </a:spcAft>
              <a:buClrTx/>
              <a:buSzTx/>
              <a:tabLst/>
              <a:defRPr/>
            </a:pPr>
            <a:r>
              <a:rPr kumimoji="0" lang="ur-PK" sz="22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11۔</a:t>
            </a:r>
            <a:r>
              <a:rPr kumimoji="0" lang="ur-PK" sz="2200" b="1" i="0" u="none" strike="noStrike" kern="1200" cap="none" spc="0" normalizeH="0" noProof="0" dirty="0">
                <a:ln>
                  <a:noFill/>
                </a:ln>
                <a:solidFill>
                  <a:srgbClr val="FFBEAF"/>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عہد کی توثیق کے لئے کھانا کیا گیا (24: 9۔11)۔ </a:t>
            </a:r>
            <a:endParaRPr kumimoji="0" lang="en" sz="22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8" name="CuadroTexto 7">
            <a:extLst>
              <a:ext uri="{FF2B5EF4-FFF2-40B4-BE49-F238E27FC236}">
                <a16:creationId xmlns:a16="http://schemas.microsoft.com/office/drawing/2014/main" id="{4F9AC2D2-1FB1-7187-C1D2-FE00DE69DF58}"/>
              </a:ext>
            </a:extLst>
          </p:cNvPr>
          <p:cNvSpPr txBox="1"/>
          <p:nvPr/>
        </p:nvSpPr>
        <p:spPr>
          <a:xfrm>
            <a:off x="-15690" y="5629599"/>
            <a:ext cx="11849100" cy="95410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خُدا نے بنی اسرائیل</a:t>
            </a:r>
            <a:r>
              <a:rPr kumimoji="0" lang="ur-PK" sz="28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کو لوگوں کی صورت میں دیکھا (12 ستون)؛ اُس نے خاص طور پر نوجوانوں کی قدروقیمت کی؛ اور اُس نے ذاتی طور پر ہر ایک پر توجہ دی (لوگوں پر خون چھڑکا)</a:t>
            </a:r>
            <a:r>
              <a:rPr lang="ur-PK" sz="2800" b="1" dirty="0">
                <a:solidFill>
                  <a:prstClr val="white"/>
                </a:solidFill>
                <a:effectLst>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rPr>
              <a:t>۔</a:t>
            </a:r>
            <a:endParaRPr kumimoji="0" lang="en"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246916"/>
            <a:ext cx="4883524" cy="461665"/>
          </a:xfrm>
          <a:prstGeom prst="rect">
            <a:avLst/>
          </a:prstGeom>
          <a:noFill/>
        </p:spPr>
        <p:txBody>
          <a:bodyPr wrap="square">
            <a:spAutoFit/>
          </a:bodyPr>
          <a:lstStyle/>
          <a:p>
            <a:pPr marL="0" marR="0" lvl="0" indent="0" defTabSz="914400" rtl="1" eaLnBrk="1" fontAlgn="auto" latinLnBrk="0" hangingPunct="1">
              <a:lnSpc>
                <a:spcPct val="100000"/>
              </a:lnSpc>
              <a:spcBef>
                <a:spcPts val="600"/>
              </a:spcBef>
              <a:spcAft>
                <a:spcPts val="0"/>
              </a:spcAft>
              <a:buClrTx/>
              <a:buSzTx/>
              <a:buFontTx/>
              <a:buNone/>
              <a:tabLst/>
              <a:defRPr/>
            </a:pPr>
            <a:r>
              <a:rPr kumimoji="0" lang="ur-PK"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خُدا ہمارے</a:t>
            </a:r>
            <a:r>
              <a:rPr kumimoji="0" lang="ur-PK" sz="24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ساتھ تعلق چاہتا ہے، ذاتی طور پر لوگوں پر بھروسہ۔ </a:t>
            </a:r>
            <a:endParaRPr kumimoji="0" lang="e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righ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righ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righ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righ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righ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righ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righ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righ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righ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2"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righ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righ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grpId="0" nodeType="clickEffect">
                                  <p:stCondLst>
                                    <p:cond delay="0"/>
                                  </p:stCondLst>
                                  <p:childTnLst>
                                    <p:set>
                                      <p:cBhvr>
                                        <p:cTn id="108" dur="1" fill="hold">
                                          <p:stCondLst>
                                            <p:cond delay="0"/>
                                          </p:stCondLst>
                                        </p:cTn>
                                        <p:tgtEl>
                                          <p:spTgt spid="8"/>
                                        </p:tgtEl>
                                        <p:attrNameLst>
                                          <p:attrName>style.visibility</p:attrName>
                                        </p:attrNameLst>
                                      </p:cBhvr>
                                      <p:to>
                                        <p:strVal val="visible"/>
                                      </p:to>
                                    </p:set>
                                    <p:animEffect transition="in" filter="wipe(right)">
                                      <p:cBhvr>
                                        <p:cTn id="109" dur="500"/>
                                        <p:tgtEl>
                                          <p:spTgt spid="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2"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animEffect transition="in" filter="wipe(right)">
                                      <p:cBhvr>
                                        <p:cTn id="1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8901952" y="295763"/>
            <a:ext cx="3144371" cy="92333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5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Jameel Noori Nastaleeq" panose="02000503000000020004" pitchFamily="2" charset="-78"/>
                <a:cs typeface="Jameel Noori Nastaleeq" panose="02000503000000020004" pitchFamily="2" charset="-78"/>
              </a:rPr>
              <a:t>عہد</a:t>
            </a:r>
            <a:r>
              <a:rPr kumimoji="0" lang="ur-PK" sz="5400" b="1" i="0" u="none" strike="noStrike" kern="1200" cap="none" spc="0" normalizeH="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Jameel Noori Nastaleeq" panose="02000503000000020004" pitchFamily="2" charset="-78"/>
                <a:cs typeface="Jameel Noori Nastaleeq" panose="02000503000000020004" pitchFamily="2" charset="-78"/>
              </a:rPr>
              <a:t> کی تکمیل</a:t>
            </a:r>
            <a:endParaRPr kumimoji="0" lang="en" sz="5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3837" y="197529"/>
            <a:ext cx="8185617" cy="954107"/>
          </a:xfrm>
          <a:prstGeom prst="rect">
            <a:avLst/>
          </a:prstGeom>
          <a:noFill/>
        </p:spPr>
        <p:txBody>
          <a:bodyPr wrap="square">
            <a:spAutoFit/>
            <a:scene3d>
              <a:camera prst="orthographicFront"/>
              <a:lightRig rig="threePt" dir="t"/>
            </a:scene3d>
            <a:sp3d extrusionH="57150">
              <a:bevelT w="38100" h="38100"/>
            </a:sp3d>
          </a:bodyPr>
          <a:lstStyle/>
          <a:p>
            <a:pPr lvl="0" algn="r" rtl="1">
              <a:defRPr/>
            </a:pPr>
            <a:r>
              <a:rPr kumimoji="0" lang="ur-PK" sz="2800" b="1" i="0" u="none" strike="noStrike" kern="1200" cap="none" spc="0" normalizeH="0" baseline="0" noProof="0" dirty="0">
                <a:ln>
                  <a:noFill/>
                </a:ln>
                <a:solidFill>
                  <a:srgbClr val="037CD8"/>
                </a:solidFill>
                <a:effectLst/>
                <a:uLnTx/>
                <a:uFillTx/>
                <a:latin typeface="Jameel Noori Nastaleeq" panose="02000503000000020004" pitchFamily="2" charset="-78"/>
                <a:cs typeface="Jameel Noori Nastaleeq" panose="02000503000000020004" pitchFamily="2" charset="-78"/>
              </a:rPr>
              <a:t>"پھر اُس نے عہد نامہ</a:t>
            </a:r>
            <a:r>
              <a:rPr kumimoji="0" lang="ur-PK" sz="2800" b="1" i="0" u="none" strike="noStrike" kern="1200" cap="none" spc="0" normalizeH="0" noProof="0" dirty="0">
                <a:ln>
                  <a:noFill/>
                </a:ln>
                <a:solidFill>
                  <a:srgbClr val="037CD8"/>
                </a:solidFill>
                <a:effectLst/>
                <a:uLnTx/>
                <a:uFillTx/>
                <a:latin typeface="Jameel Noori Nastaleeq" panose="02000503000000020004" pitchFamily="2" charset="-78"/>
                <a:cs typeface="Jameel Noori Nastaleeq" panose="02000503000000020004" pitchFamily="2" charset="-78"/>
              </a:rPr>
              <a:t> لیا اور لوگوں کو پڑھ کر سنایا۔ اُنہوں نے کہا کہ جو کچھ خُداوند نے فرمایا ہے اُس سب کو ہم کریں گے اور تابع رہیں گے" (خروج 7:24)۔</a:t>
            </a:r>
            <a:endParaRPr kumimoji="0" lang="en" sz="2800" b="1" i="0" u="none" strike="noStrike" kern="1200" cap="none" spc="0" normalizeH="0" baseline="0" noProof="0" dirty="0">
              <a:ln>
                <a:noFill/>
              </a:ln>
              <a:solidFill>
                <a:srgbClr val="037CD8"/>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1384995"/>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en" sz="2800" b="1" noProof="0" dirty="0">
                <a:solidFill>
                  <a:prstClr val="black"/>
                </a:solidFill>
                <a:latin typeface="Jameel Noori Nastaleeq" panose="02000503000000020004" pitchFamily="2" charset="-78"/>
                <a:cs typeface="Jameel Noori Nastaleeq" panose="02000503000000020004" pitchFamily="2" charset="-78"/>
              </a:rPr>
              <a:t> </a:t>
            </a:r>
            <a:r>
              <a:rPr lang="ur-PK" sz="2800" b="1" noProof="0" dirty="0">
                <a:solidFill>
                  <a:prstClr val="black"/>
                </a:solidFill>
                <a:latin typeface="Jameel Noori Nastaleeq" panose="02000503000000020004" pitchFamily="2" charset="-78"/>
                <a:cs typeface="Jameel Noori Nastaleeq" panose="02000503000000020004" pitchFamily="2" charset="-78"/>
              </a:rPr>
              <a:t>لوگوں نے بڑ ے خلوص کے ساتھ عہد کی پاسداری کرنے کا وعدہ کیا۔ یہ عہد قلیل مدتی تھا (خروج 8:32)۔ </a:t>
            </a:r>
            <a:r>
              <a:rPr lang="ur-PK" sz="2800" b="1" dirty="0">
                <a:solidFill>
                  <a:prstClr val="black"/>
                </a:solidFill>
                <a:latin typeface="Jameel Noori Nastaleeq" panose="02000503000000020004" pitchFamily="2" charset="-78"/>
                <a:cs typeface="Jameel Noori Nastaleeq" panose="02000503000000020004" pitchFamily="2" charset="-78"/>
              </a:rPr>
              <a:t>اس کے بعد آنے والی نسل نے بھی عہد کو برقرار رکھنے کا عہد کیا (یشوع 24: 18بی)۔ لیکن یشوع نے واضح طور پر انہیں خبردار کیا: "تم خُدا کی پرستش نہیں کرسکتے" (یشوع 19:24)۔ </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482744"/>
            <a:ext cx="2755210" cy="2246769"/>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فطری طور پر ہم نافرمان ہیں (رومیوں 18:7)اور</a:t>
            </a: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ہم اپنے رجحان کو بدلنے کے لئے کچھ نہیں کر سکتے</a:t>
            </a:r>
            <a:br>
              <a:rPr kumimoji="0" lang="es-ES"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br>
            <a:r>
              <a:rPr kumimoji="0" lang="ur-PK" sz="28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(رومیوں 24:7)۔  </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892552"/>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لیکن اگر ہم خُدا کواجاز ت دیں تو وہ ہماری فطرت کو بدل سکتا ہے (حزقی ایل 36: 26۔27)۔ وہ</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ہمیں پاک کرتا ہے،دنیا سے الگ کرتا ہے تاکہ ہم اُس کی اطاعت کر سکیں۔ صرف وہی ہمیں مضبوط بناتا ہے (2کرنتھیوں 10:12)۔ </a:t>
            </a: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a:t>
            </a:r>
            <a:endParaRPr kumimoji="0" lang="en"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875019" y="2938992"/>
            <a:ext cx="8958264" cy="523220"/>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ur-PK" sz="2800" b="1" dirty="0">
                <a:solidFill>
                  <a:prstClr val="black"/>
                </a:solidFill>
                <a:latin typeface="Jameel Noori Nastaleeq" panose="02000503000000020004" pitchFamily="2" charset="-78"/>
                <a:cs typeface="Jameel Noori Nastaleeq" panose="02000503000000020004" pitchFamily="2" charset="-78"/>
              </a:rPr>
              <a:t>ہماری نیک نیتوں کے باوجود ہمیں خ</a:t>
            </a:r>
            <a:r>
              <a:rPr kumimoji="0" lang="ur-PK"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ُدا کی اطاعت کرنے سے  کونسی چیز روکتی ہے؟</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2"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2"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righ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heel(8)">
                                      <p:cBhvr>
                                        <p:cTn id="61" dur="750"/>
                                        <p:tgtEl>
                                          <p:spTgt spid="13"/>
                                        </p:tgtEl>
                                      </p:cBhvr>
                                    </p:animEffect>
                                  </p:childTnLst>
                                </p:cTn>
                              </p:par>
                            </p:childTnLst>
                          </p:cTn>
                        </p:par>
                        <p:par>
                          <p:cTn id="62" fill="hold">
                            <p:stCondLst>
                              <p:cond delay="750"/>
                            </p:stCondLst>
                            <p:childTnLst>
                              <p:par>
                                <p:cTn id="63" presetID="22" presetClass="entr" presetSubtype="2"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right)">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Jameel Noori Nastaleeq" panose="02000503000000020004" pitchFamily="2" charset="-78"/>
              <a:cs typeface="Jameel Noori Nastaleeq" panose="02000503000000020004" pitchFamily="2" charset="-78"/>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7135905" y="368142"/>
            <a:ext cx="19227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عہد</a:t>
            </a:r>
            <a:r>
              <a:rPr kumimoji="0" lang="ur-PK" sz="4400" b="1" i="0" u="none" strike="noStrike" kern="1200" cap="none" spc="300" normalizeH="0" noProof="0" dirty="0">
                <a:ln/>
                <a:solidFill>
                  <a:srgbClr val="00CC00"/>
                </a:solidFill>
                <a:effectLst>
                  <a:outerShdw blurRad="38100" dist="127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کا کھانا</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79294" y="237967"/>
            <a:ext cx="6544235" cy="954107"/>
          </a:xfrm>
          <a:prstGeom prst="rect">
            <a:avLst/>
          </a:prstGeom>
          <a:noFill/>
        </p:spPr>
        <p:txBody>
          <a:bodyPr wrap="square">
            <a:spAutoFit/>
            <a:scene3d>
              <a:camera prst="orthographicFront"/>
              <a:lightRig rig="threePt" dir="t"/>
            </a:scene3d>
            <a:sp3d extrusionH="57150">
              <a:bevelT w="38100" h="38100"/>
            </a:sp3d>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ur-PK" sz="2800" b="1" noProof="0" dirty="0">
                <a:solidFill>
                  <a:srgbClr val="FF9900">
                    <a:lumMod val="50000"/>
                  </a:srgbClr>
                </a:solidFill>
                <a:latin typeface="Jameel Noori Nastaleeq" panose="02000503000000020004" pitchFamily="2" charset="-78"/>
                <a:cs typeface="Jameel Noori Nastaleeq" panose="02000503000000020004" pitchFamily="2" charset="-78"/>
              </a:rPr>
              <a:t>"تب موسیٰ اور ہارون اور ندب اور ابیہو اور بنی اسرائیل کے ستر بزرگ اُوپر گئے۔۔ سو انہوں نے خُدا کو دیکھا اور کھایا اور پیا" (خروج 24: 9، 11بی)۔</a:t>
            </a:r>
            <a:endParaRPr kumimoji="0" lang="es-ES" sz="2800" b="1" i="0" u="none" strike="noStrike" kern="1200" cap="none" spc="0" normalizeH="0" baseline="0" noProof="0" dirty="0">
              <a:ln>
                <a:noFill/>
              </a:ln>
              <a:solidFill>
                <a:srgbClr val="FF9900">
                  <a:lumMod val="50000"/>
                </a:srgbClr>
              </a:solidFill>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892552"/>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جس طرح ہم یعقوب اور لابن کے معاملے میں دیکھتے</a:t>
            </a:r>
            <a:r>
              <a:rPr kumimoji="0" lang="ur-PK" sz="26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ہیں۔ قدیم مشرقی روایت کے مطابق عہد کی توثیق کے لئے کھانا لازم تھا (پیدائش 31: 44۔ 45)۔ </a:t>
            </a:r>
            <a:endParaRPr kumimoji="0" lang="en" sz="26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308324"/>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جب بھی</a:t>
            </a:r>
            <a:r>
              <a:rPr kumimoji="0" lang="ur-PK" sz="24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ہم </a:t>
            </a:r>
            <a:r>
              <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عشائے ربانی میں حصہ لیتے ہیں، ہم خُدا</a:t>
            </a:r>
            <a:r>
              <a:rPr kumimoji="0" lang="ur-PK" sz="24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کے ساتھ اپنے عہد کی ازسر نوتجدید کرتے ہیں۔ روٹی اور شیرے میں حصہ لینے سے ہم یسوع مسیح میں  اپنے گناہوں کی معافی اور نجات کا جشن مانتے ہیں (1کرنتھیوں 26:11)۔ </a:t>
            </a:r>
            <a:r>
              <a:rPr kumimoji="0" lang="en"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39822" y="2257757"/>
            <a:ext cx="7281052" cy="1646605"/>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کوہ</a:t>
            </a:r>
            <a:r>
              <a:rPr kumimoji="0" lang="ur-PK" sz="24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سینا پر خُدا نے 74 لوگوں کو "عہد کا کھانا پیش کیا : موسیٰ، ہارون، ندب، ابیہو اور 70 بزرگ، یہ سب  تمام بنی اسرائیل کی نمائندگی کرتے تھے (خروج  14: 9۔11)۔ </a:t>
            </a:r>
            <a:endParaRPr lang="ur-PK" sz="2400" b="1" dirty="0">
              <a:solidFill>
                <a:prstClr val="black"/>
              </a:solidFill>
              <a:latin typeface="Jameel Noori Nastaleeq" panose="02000503000000020004" pitchFamily="2" charset="-78"/>
              <a:cs typeface="Jameel Noori Nastaleeq" panose="02000503000000020004" pitchFamily="2" charset="-78"/>
            </a:endParaRPr>
          </a:p>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جب</a:t>
            </a:r>
            <a:r>
              <a:rPr kumimoji="0" lang="ur-PK" sz="2400" b="1" i="0" u="none" strike="noStrike" kern="1200" cap="none" spc="0" normalizeH="0" noProof="0" dirty="0">
                <a:ln>
                  <a:noFill/>
                </a:ln>
                <a:solidFill>
                  <a:prstClr val="black"/>
                </a:solidFill>
                <a:effectLst/>
                <a:uLnTx/>
                <a:uFillTx/>
                <a:latin typeface="Jameel Noori Nastaleeq" panose="02000503000000020004" pitchFamily="2" charset="-78"/>
                <a:cs typeface="Jameel Noori Nastaleeq" panose="02000503000000020004" pitchFamily="2" charset="-78"/>
              </a:rPr>
              <a:t> یسوع مسیح نے نیا عہ باندھا، تو یسوع مسیح نے بھی اپنے 12 شاگردوں کے ساتھ کھانا کھایا (متی 26: 26۔28)۔ </a:t>
            </a:r>
            <a:endParaRPr kumimoji="0" lang="ur-PK" sz="24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5968763"/>
            <a:ext cx="8162925" cy="954107"/>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ur-PK" sz="2800" b="1" noProof="0" dirty="0">
                <a:solidFill>
                  <a:prstClr val="black"/>
                </a:solidFill>
                <a:latin typeface="Jameel Noori Nastaleeq" panose="02000503000000020004" pitchFamily="2" charset="-78"/>
                <a:cs typeface="Jameel Noori Nastaleeq" panose="02000503000000020004" pitchFamily="2" charset="-78"/>
              </a:rPr>
              <a:t>حتمی طور پر نجات کے منصوبے کو رد کرنے کے باوجود، نہ ہی ندب، نہ ابیہو اورنہ ہی یہوداہ اس "عہد کے کھانے " سے خارج ہوئے۔ </a:t>
            </a:r>
            <a:endParaRPr kumimoji="0" lang="en" sz="2800" b="1" i="0" u="none" strike="noStrike" kern="1200" cap="none" spc="0" normalizeH="0" baseline="0" noProof="0" dirty="0">
              <a:ln>
                <a:noFill/>
              </a:ln>
              <a:solidFill>
                <a:prstClr val="black"/>
              </a:solidFill>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2" fill="hold" grpId="0" nodeType="after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ipe(right)">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2" fill="hold" grpId="0" nodeType="afterEffect">
                                  <p:stCondLst>
                                    <p:cond delay="0"/>
                                  </p:stCondLst>
                                  <p:childTnLst>
                                    <p:set>
                                      <p:cBhvr>
                                        <p:cTn id="45" dur="1" fill="hold">
                                          <p:stCondLst>
                                            <p:cond delay="0"/>
                                          </p:stCondLst>
                                        </p:cTn>
                                        <p:tgtEl>
                                          <p:spTgt spid="16">
                                            <p:txEl>
                                              <p:pRg st="1" end="1"/>
                                            </p:txEl>
                                          </p:spTgt>
                                        </p:tgtEl>
                                        <p:attrNameLst>
                                          <p:attrName>style.visibility</p:attrName>
                                        </p:attrNameLst>
                                      </p:cBhvr>
                                      <p:to>
                                        <p:strVal val="visible"/>
                                      </p:to>
                                    </p:set>
                                    <p:animEffect transition="in" filter="wipe(right)">
                                      <p:cBhvr>
                                        <p:cTn id="46" dur="500"/>
                                        <p:tgtEl>
                                          <p:spTgt spid="1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uiExpand="1" build="p"/>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923330"/>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54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Jameel Noori Nastaleeq" panose="02000503000000020004" pitchFamily="2" charset="-78"/>
                <a:cs typeface="Jameel Noori Nastaleeq" panose="02000503000000020004" pitchFamily="2" charset="-78"/>
              </a:rPr>
              <a:t>نمونہ</a:t>
            </a:r>
            <a:endParaRPr kumimoji="0" lang="en" sz="54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9645316" y="96326"/>
            <a:ext cx="2546684" cy="830997"/>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48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Jameel Noori Nastaleeq" panose="02000503000000020004" pitchFamily="2" charset="-78"/>
                <a:cs typeface="Jameel Noori Nastaleeq" panose="02000503000000020004" pitchFamily="2" charset="-78"/>
              </a:rPr>
              <a:t>نمونے</a:t>
            </a:r>
            <a:r>
              <a:rPr kumimoji="0" lang="ur-PK" sz="4800" b="1" i="0" u="none" strike="noStrike" kern="1200" cap="none" spc="0" normalizeH="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Jameel Noori Nastaleeq" panose="02000503000000020004" pitchFamily="2" charset="-78"/>
                <a:cs typeface="Jameel Noori Nastaleeq" panose="02000503000000020004" pitchFamily="2" charset="-78"/>
              </a:rPr>
              <a:t> کا مقصد</a:t>
            </a:r>
            <a:endParaRPr kumimoji="0" lang="en" sz="48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Jameel Noori Nastaleeq" panose="02000503000000020004" pitchFamily="2" charset="-78"/>
              <a:cs typeface="Jameel Noori Nastaleeq" panose="02000503000000020004" pitchFamily="2" charset="-78"/>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319443" y="29906"/>
            <a:ext cx="6448039" cy="1077218"/>
          </a:xfrm>
          <a:prstGeom prst="rect">
            <a:avLst/>
          </a:prstGeom>
          <a:noFill/>
        </p:spPr>
        <p:txBody>
          <a:bodyPr wrap="square">
            <a:spAutoFit/>
          </a:bodyPr>
          <a:lstStyle/>
          <a:p>
            <a:pPr lvl="0" algn="r" rtl="1">
              <a:defRPr/>
            </a:pPr>
            <a:r>
              <a:rPr kumimoji="0" lang="ur-PK" sz="32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"اور</a:t>
            </a:r>
            <a:r>
              <a:rPr kumimoji="0" lang="ur-PK" sz="3200" b="1" i="0" u="none" strike="noStrike" kern="1200" cap="none" spc="0" normalizeH="0" noProof="0" dirty="0">
                <a:ln>
                  <a:noFill/>
                </a:ln>
                <a:solidFill>
                  <a:srgbClr val="FF9900">
                    <a:lumMod val="40000"/>
                    <a:lumOff val="6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وہ میرے لئے ایک مقدس بنائیں تاکہ میں اُن کے درمیان سکونت کروں (خروج 8:25)۔ </a:t>
            </a:r>
            <a:endParaRPr kumimoji="0" lang="en" sz="32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094545" y="1205284"/>
            <a:ext cx="7402534" cy="209288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اس بات کی ضمانت دینے کے لئے</a:t>
            </a:r>
            <a:r>
              <a:rPr kumimoji="0" lang="ur-PK" sz="26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کہ یسوع مسیح عہد کا اپنا حصہ ادا کرے گا، خُدا نے زمین پر آ کر اپنے لوگوں کے درمیان رہنے کافیصلہ کیا۔لیکن خُدا کی جسمانی موجودگی کا مطلب ان سب کی فوری موت ہوگی (خروج 20:33)۔ لہذا اُس نے انہیں مقدس بنانے کا   حکم دیا جہاں وہ اپنی موجودگی ظاہر کر سکے۔ یہ موجودگی علامتوں میں ظاہر ہوئی، کیونکہ خُدا جسمانی طور پر کسی ہاتھ کے بنائے ہوئے مقدس میں نہیں رہتا (اعمال 24:17)۔ </a:t>
            </a:r>
            <a:endParaRPr lang="en" sz="2600" b="1" dirty="0">
              <a:solidFill>
                <a:prstClr val="white"/>
              </a:solidFill>
              <a:effectLst>
                <a:glow rad="88900">
                  <a:srgbClr val="041D57"/>
                </a:glow>
                <a:outerShdw blurRad="38100" dist="38100" dir="2700000" algn="tl">
                  <a:srgbClr val="000000">
                    <a:alpha val="43137"/>
                  </a:srgbClr>
                </a:outerShdw>
              </a:effectLst>
              <a:latin typeface="Jameel Noori Nastaleeq" panose="02000503000000020004" pitchFamily="2" charset="-78"/>
              <a:cs typeface="Jameel Noori Nastaleeq" panose="02000503000000020004" pitchFamily="2" charset="-78"/>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892552"/>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موسیٰ کو یہ نمونہ دکھایا گیا اور اس کی تعمیر کے لئے خاص ہدایات دیں۔</a:t>
            </a:r>
            <a:r>
              <a:rPr kumimoji="0" lang="ur-PK" sz="26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لوگوں کو ضروری سامان فراہم کرنے کے لئے  ہدایات کی گئی (خروج 25: 2۔7)۔</a:t>
            </a:r>
            <a:endParaRPr kumimoji="0" lang="en" sz="26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585312"/>
            <a:ext cx="5717905" cy="892552"/>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6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جب کوئی اسرائیل ہیکل</a:t>
            </a:r>
            <a:r>
              <a:rPr kumimoji="0" lang="ur-PK" sz="26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میں داخل ہوتا تو وہ علامتی طور پر خُدا کی حضوری میں چلا جاتا تھا۔ جب تک یسوع مسیح کی موت پر ہیکل کا پردہ نہ پھٹ گیا۔ </a:t>
            </a:r>
            <a:endParaRPr kumimoji="0" lang="en" sz="26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647758"/>
            <a:ext cx="8783194" cy="830997"/>
          </a:xfrm>
          <a:prstGeom prst="rect">
            <a:avLst/>
          </a:prstGeom>
          <a:noFill/>
        </p:spPr>
        <p:txBody>
          <a:bodyPr wrap="square">
            <a:spAutoFit/>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kumimoji="0" lang="ur-PK" sz="24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بیابان میں بنایا جانے والا مقدس اور سلیمان کی تعمیر کردہ</a:t>
            </a:r>
            <a:r>
              <a:rPr kumimoji="0" lang="ur-PK" sz="24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rPr>
              <a:t> ہیکل دونوں آسمان میں موجود مقدس کا نمونہ تھیں ( عبرانیوں 8: 1۔2؛ 1سلاطین 8: 27، 30)۔ </a:t>
            </a:r>
            <a:endParaRPr kumimoji="0" lang="en" sz="24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Jameel Noori Nastaleeq" panose="02000503000000020004" pitchFamily="2" charset="-78"/>
              <a:cs typeface="Jameel Noori Nastaleeq" panose="02000503000000020004" pitchFamily="2" charset="-78"/>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2"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7" dur="1000" fill="hold"/>
                                        <p:tgtEl>
                                          <p:spTgt spid="11"/>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1"/>
                                        </p:tgtEl>
                                      </p:cBhvr>
                                    </p:animEffect>
                                  </p:childTnLst>
                                </p:cTn>
                              </p:par>
                              <p:par>
                                <p:cTn id="42" presetID="25"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7" dur="1000" fill="hold"/>
                                        <p:tgtEl>
                                          <p:spTgt spid="13"/>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3"/>
                                        </p:tgtEl>
                                      </p:cBhvr>
                                    </p:animEffect>
                                  </p:childTnLst>
                                </p:cTn>
                              </p:par>
                            </p:childTnLst>
                          </p:cTn>
                        </p:par>
                        <p:par>
                          <p:cTn id="52" fill="hold">
                            <p:stCondLst>
                              <p:cond delay="1000"/>
                            </p:stCondLst>
                            <p:childTnLst>
                              <p:par>
                                <p:cTn id="53" presetID="2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righ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3"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1+#ppt_w/2"/>
                                          </p:val>
                                        </p:tav>
                                        <p:tav tm="100000">
                                          <p:val>
                                            <p:strVal val="#ppt_x"/>
                                          </p:val>
                                        </p:tav>
                                      </p:tavLst>
                                    </p:anim>
                                    <p:anim calcmode="lin" valueType="num">
                                      <p:cBhvr additive="base">
                                        <p:cTn id="61" dur="500" fill="hold"/>
                                        <p:tgtEl>
                                          <p:spTgt spid="15"/>
                                        </p:tgtEl>
                                        <p:attrNameLst>
                                          <p:attrName>ppt_y</p:attrName>
                                        </p:attrNameLst>
                                      </p:cBhvr>
                                      <p:tavLst>
                                        <p:tav tm="0">
                                          <p:val>
                                            <p:strVal val="0-#ppt_h/2"/>
                                          </p:val>
                                        </p:tav>
                                        <p:tav tm="100000">
                                          <p:val>
                                            <p:strVal val="#ppt_y"/>
                                          </p:val>
                                        </p:tav>
                                      </p:tavLst>
                                    </p:anim>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right)">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500" fill="hold"/>
                                        <p:tgtEl>
                                          <p:spTgt spid="19"/>
                                        </p:tgtEl>
                                        <p:attrNameLst>
                                          <p:attrName>ppt_w</p:attrName>
                                        </p:attrNameLst>
                                      </p:cBhvr>
                                      <p:tavLst>
                                        <p:tav tm="0">
                                          <p:val>
                                            <p:fltVal val="0"/>
                                          </p:val>
                                        </p:tav>
                                        <p:tav tm="100000">
                                          <p:val>
                                            <p:strVal val="#ppt_w"/>
                                          </p:val>
                                        </p:tav>
                                      </p:tavLst>
                                    </p:anim>
                                    <p:anim calcmode="lin" valueType="num">
                                      <p:cBhvr>
                                        <p:cTn id="71" dur="500" fill="hold"/>
                                        <p:tgtEl>
                                          <p:spTgt spid="19"/>
                                        </p:tgtEl>
                                        <p:attrNameLst>
                                          <p:attrName>ppt_h</p:attrName>
                                        </p:attrNameLst>
                                      </p:cBhvr>
                                      <p:tavLst>
                                        <p:tav tm="0">
                                          <p:val>
                                            <p:fltVal val="0"/>
                                          </p:val>
                                        </p:tav>
                                        <p:tav tm="100000">
                                          <p:val>
                                            <p:strVal val="#ppt_h"/>
                                          </p:val>
                                        </p:tav>
                                      </p:tavLst>
                                    </p:anim>
                                    <p:animEffect transition="in" filter="fade">
                                      <p:cBhvr>
                                        <p:cTn id="72" dur="500"/>
                                        <p:tgtEl>
                                          <p:spTgt spid="19"/>
                                        </p:tgtEl>
                                      </p:cBhvr>
                                    </p:animEffect>
                                  </p:childTnLst>
                                </p:cTn>
                              </p:par>
                              <p:par>
                                <p:cTn id="73" presetID="53" presetClass="entr" presetSubtype="16"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p:cTn id="75" dur="500" fill="hold"/>
                                        <p:tgtEl>
                                          <p:spTgt spid="23"/>
                                        </p:tgtEl>
                                        <p:attrNameLst>
                                          <p:attrName>ppt_w</p:attrName>
                                        </p:attrNameLst>
                                      </p:cBhvr>
                                      <p:tavLst>
                                        <p:tav tm="0">
                                          <p:val>
                                            <p:fltVal val="0"/>
                                          </p:val>
                                        </p:tav>
                                        <p:tav tm="100000">
                                          <p:val>
                                            <p:strVal val="#ppt_w"/>
                                          </p:val>
                                        </p:tav>
                                      </p:tavLst>
                                    </p:anim>
                                    <p:anim calcmode="lin" valueType="num">
                                      <p:cBhvr>
                                        <p:cTn id="76" dur="500" fill="hold"/>
                                        <p:tgtEl>
                                          <p:spTgt spid="23"/>
                                        </p:tgtEl>
                                        <p:attrNameLst>
                                          <p:attrName>ppt_h</p:attrName>
                                        </p:attrNameLst>
                                      </p:cBhvr>
                                      <p:tavLst>
                                        <p:tav tm="0">
                                          <p:val>
                                            <p:fltVal val="0"/>
                                          </p:val>
                                        </p:tav>
                                        <p:tav tm="100000">
                                          <p:val>
                                            <p:strVal val="#ppt_h"/>
                                          </p:val>
                                        </p:tav>
                                      </p:tavLst>
                                    </p:anim>
                                    <p:animEffect transition="in" filter="fade">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1743</Words>
  <Application>Microsoft Office PowerPoint</Application>
  <PresentationFormat>Panorámica</PresentationFormat>
  <Paragraphs>69</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Algerian</vt:lpstr>
      <vt:lpstr>Aptos</vt:lpstr>
      <vt:lpstr>Aptos Display</vt:lpstr>
      <vt:lpstr>Arial</vt:lpstr>
      <vt:lpstr>Calibri</vt:lpstr>
      <vt:lpstr>Jameel Noori Nastaleeq</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78</cp:revision>
  <dcterms:created xsi:type="dcterms:W3CDTF">2025-07-31T02:29:16Z</dcterms:created>
  <dcterms:modified xsi:type="dcterms:W3CDTF">2025-09-02T17:21:39Z</dcterms:modified>
</cp:coreProperties>
</file>