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301" r:id="rId4"/>
    <p:sldId id="299" r:id="rId5"/>
    <p:sldId id="258" r:id="rId6"/>
    <p:sldId id="259" r:id="rId7"/>
    <p:sldId id="300" r:id="rId8"/>
    <p:sldId id="261" r:id="rId9"/>
    <p:sldId id="262" r:id="rId10"/>
    <p:sldId id="264" r:id="rId11"/>
  </p:sldIdLst>
  <p:sldSz cx="12192000" cy="6858000"/>
  <p:notesSz cx="6858000" cy="9144000"/>
  <p:embeddedFontLst>
    <p:embeddedFont>
      <p:font typeface="Jameel Noori Nastaleeq" panose="02000503000000000004" pitchFamily="2" charset="-78"/>
      <p:regular r:id="rId13"/>
      <p:italic r:id="rId1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pPr rtl="1"/>
          <a:r>
            <a:rPr lang="ur-PK" sz="2800" dirty="0">
              <a:solidFill>
                <a:srgbClr val="A1730B"/>
              </a:solidFill>
              <a:latin typeface="Jameel Noori Nastaleeq" panose="02000503000000020004" pitchFamily="2" charset="-78"/>
              <a:cs typeface="Jameel Noori Nastaleeq" panose="02000503000000020004" pitchFamily="2" charset="-78"/>
            </a:rPr>
            <a:t>ظلم کا معاملہ</a:t>
          </a:r>
          <a:endParaRPr lang="es-ES" sz="2800" dirty="0">
            <a:solidFill>
              <a:srgbClr val="A1730B"/>
            </a:solidFill>
            <a:latin typeface="Jameel Noori Nastaleeq" panose="02000503000000020004" pitchFamily="2" charset="-78"/>
            <a:cs typeface="Jameel Noori Nastaleeq" panose="02000503000000020004" pitchFamily="2" charset="-78"/>
          </a:endParaRP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pPr rtl="1"/>
          <a:r>
            <a:rPr lang="ur-PK" sz="2800" dirty="0">
              <a:solidFill>
                <a:srgbClr val="207D0D"/>
              </a:solidFill>
              <a:latin typeface="Jameel Noori Nastaleeq" panose="02000503000000020004" pitchFamily="2" charset="-78"/>
              <a:cs typeface="Jameel Noori Nastaleeq" panose="02000503000000020004" pitchFamily="2" charset="-78"/>
            </a:rPr>
            <a:t>انصاف</a:t>
          </a:r>
          <a:r>
            <a:rPr lang="ur-PK" sz="2800" baseline="0" dirty="0">
              <a:solidFill>
                <a:srgbClr val="207D0D"/>
              </a:solidFill>
              <a:latin typeface="Jameel Noori Nastaleeq" panose="02000503000000020004" pitchFamily="2" charset="-78"/>
              <a:cs typeface="Jameel Noori Nastaleeq" panose="02000503000000020004" pitchFamily="2" charset="-78"/>
            </a:rPr>
            <a:t> کا معاملہ</a:t>
          </a:r>
          <a:endParaRPr lang="es-ES" sz="2800" dirty="0">
            <a:solidFill>
              <a:srgbClr val="207D0D"/>
            </a:solidFill>
            <a:latin typeface="Jameel Noori Nastaleeq" panose="02000503000000020004" pitchFamily="2" charset="-78"/>
            <a:cs typeface="Jameel Noori Nastaleeq" panose="02000503000000020004" pitchFamily="2" charset="-78"/>
          </a:endParaRP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pPr rtl="1"/>
          <a:r>
            <a:rPr lang="ur-PK" sz="2800" b="1" dirty="0">
              <a:solidFill>
                <a:srgbClr val="0F6F68"/>
              </a:solidFill>
              <a:latin typeface="Jameel Noori Nastaleeq" panose="02000503000000020004" pitchFamily="2" charset="-78"/>
              <a:cs typeface="Jameel Noori Nastaleeq" panose="02000503000000020004" pitchFamily="2" charset="-78"/>
            </a:rPr>
            <a:t>جنگ کا بائبلی نظریہ</a:t>
          </a:r>
          <a:endParaRPr lang="es-ES" sz="2800" dirty="0">
            <a:solidFill>
              <a:srgbClr val="0F6F68"/>
            </a:solidFill>
            <a:latin typeface="Jameel Noori Nastaleeq" panose="02000503000000020004" pitchFamily="2" charset="-78"/>
            <a:cs typeface="Jameel Noori Nastaleeq" panose="02000503000000020004" pitchFamily="2" charset="-78"/>
          </a:endParaRP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pPr rtl="1"/>
          <a:r>
            <a:rPr lang="ur-PK" sz="2800" dirty="0">
              <a:solidFill>
                <a:srgbClr val="232098"/>
              </a:solidFill>
              <a:latin typeface="Jameel Noori Nastaleeq" panose="02000503000000020004" pitchFamily="2" charset="-78"/>
              <a:cs typeface="Jameel Noori Nastaleeq" panose="02000503000000020004" pitchFamily="2" charset="-78"/>
            </a:rPr>
            <a:t>اپنے</a:t>
          </a:r>
          <a:r>
            <a:rPr lang="ur-PK" sz="2800" baseline="0" dirty="0">
              <a:solidFill>
                <a:srgbClr val="232098"/>
              </a:solidFill>
              <a:latin typeface="Jameel Noori Nastaleeq" panose="02000503000000020004" pitchFamily="2" charset="-78"/>
              <a:cs typeface="Jameel Noori Nastaleeq" panose="02000503000000020004" pitchFamily="2" charset="-78"/>
            </a:rPr>
            <a:t> چناؤ کی بدولت ہلاکت</a:t>
          </a:r>
          <a:endParaRPr lang="es-ES" sz="2800" dirty="0">
            <a:solidFill>
              <a:srgbClr val="232098"/>
            </a:solidFill>
            <a:latin typeface="Jameel Noori Nastaleeq" panose="02000503000000020004" pitchFamily="2" charset="-78"/>
            <a:cs typeface="Jameel Noori Nastaleeq" panose="02000503000000020004" pitchFamily="2" charset="-78"/>
          </a:endParaRP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pPr rtl="1"/>
          <a:r>
            <a:rPr lang="ur-PK" sz="2800" dirty="0">
              <a:solidFill>
                <a:srgbClr val="842076"/>
              </a:solidFill>
              <a:latin typeface="Jameel Noori Nastaleeq" panose="02000503000000020004" pitchFamily="2" charset="-78"/>
              <a:cs typeface="Jameel Noori Nastaleeq" panose="02000503000000020004" pitchFamily="2" charset="-78"/>
            </a:rPr>
            <a:t>امن</a:t>
          </a:r>
          <a:r>
            <a:rPr lang="ur-PK" sz="2800" baseline="0" dirty="0">
              <a:solidFill>
                <a:srgbClr val="842076"/>
              </a:solidFill>
              <a:latin typeface="Jameel Noori Nastaleeq" panose="02000503000000020004" pitchFamily="2" charset="-78"/>
              <a:cs typeface="Jameel Noori Nastaleeq" panose="02000503000000020004" pitchFamily="2" charset="-78"/>
            </a:rPr>
            <a:t> کی تلاش</a:t>
          </a:r>
          <a:endParaRPr lang="es-ES" sz="2800" dirty="0">
            <a:solidFill>
              <a:srgbClr val="842076"/>
            </a:solidFill>
            <a:latin typeface="Jameel Noori Nastaleeq" panose="02000503000000020004" pitchFamily="2" charset="-78"/>
            <a:cs typeface="Jameel Noori Nastaleeq" panose="02000503000000020004" pitchFamily="2" charset="-78"/>
          </a:endParaRP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val="rev"/>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پیشہ ورانہ فوج کی اجازت نہیں تھی۔</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4556794-F482-4468-95F2-B983BAF9D3FC}" type="par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فوجیوں کو تنخواہ نہیں دی جاتی تھی اور بعض اوقات لوٹ مار بھی نہیں کر سکتے تھے۔</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32AF0F9-24E0-4A90-BD92-BAFED05B8899}" type="par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جنگ کی اجازت صرف اس مخصوص تاریخی لمحے میں وعدہ شدہ سرزمین کی فتح یا دفاع کے لیے تھی۔</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5F5BC2C-6B18-4829-A846-1408D63D4E4C}" type="par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رہنمائی خدا کی طرف سے الہامی پیغمبروں کے ذریعہ کی گئی تھی (جیسے موسی یا یشوع)</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1F51059-CDD8-4FBD-B466-74521E05F3F0}" type="par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جنگ سے پہلے روحانی تیاری کی ضرورت تھی۔</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639B923-72A8-4B35-B2F7-699CED0FB4A8}" type="par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کوئی بھی اسرائیلی جو جنگ کے اصولوں کی پابندی نہیں کرتا تھا اسے دشمن سمجھا جاتا تھا۔</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D0B9892-321B-4CC8-A7F2-F4B103480627}" type="par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pPr rtl="1"/>
          <a:r>
            <a:rPr lang="ur-PK" sz="2400" b="1">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بہت </a:t>
          </a:r>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سے مواقع پر، خدا نے جنگ میں براہ راست مداخلت کی۔</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7F8A350-264A-4F41-872E-0124CDBBA1EE}" type="par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val="rev"/>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 لوگوں نے خدا کی اطاعت کی وہ تباہی سے بچ گئے (مثلاً، راحب)</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نافرمانی کرنے والے بنی اسرائیل کو موت کے گھاٹ اتار دیا جانا تھا (مثلاً، عکن)۔</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val="rev"/>
          <dgm:resizeHandles val="exact"/>
        </dgm:presLayoutVars>
      </dgm:prSet>
      <dgm:spPr/>
    </dgm:pt>
    <dgm:pt modelId="{E3888C61-A3FC-47D8-9C8A-06939183A8E0}" type="pres">
      <dgm:prSet presAssocID="{700D6962-527A-456D-B91F-63CAB74E891E}" presName="node" presStyleLbl="node1" presStyleIdx="0" presStyleCnt="2">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4645820" y="0"/>
          <a:ext cx="2793204" cy="2793204"/>
        </a:xfrm>
        <a:prstGeom prst="pie">
          <a:avLst>
            <a:gd name="adj1" fmla="val 16200000"/>
            <a:gd name="adj2" fmla="val 54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0"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kern="1200" dirty="0">
              <a:solidFill>
                <a:srgbClr val="A1730B"/>
              </a:solidFill>
              <a:latin typeface="Jameel Noori Nastaleeq" panose="02000503000000020004" pitchFamily="2" charset="-78"/>
              <a:cs typeface="Jameel Noori Nastaleeq" panose="02000503000000020004" pitchFamily="2" charset="-78"/>
            </a:rPr>
            <a:t>ظلم کا معاملہ</a:t>
          </a:r>
          <a:endParaRPr lang="es-ES" sz="2800" kern="1200" dirty="0">
            <a:solidFill>
              <a:srgbClr val="A1730B"/>
            </a:solidFill>
            <a:latin typeface="Jameel Noori Nastaleeq" panose="02000503000000020004" pitchFamily="2" charset="-78"/>
            <a:cs typeface="Jameel Noori Nastaleeq" panose="02000503000000020004" pitchFamily="2" charset="-78"/>
          </a:endParaRPr>
        </a:p>
      </dsp:txBody>
      <dsp:txXfrm>
        <a:off x="0" y="0"/>
        <a:ext cx="6042422" cy="446912"/>
      </dsp:txXfrm>
    </dsp:sp>
    <dsp:sp modelId="{70FA5046-234F-49C1-A7DB-A934C6D5A7FB}">
      <dsp:nvSpPr>
        <dsp:cNvPr id="0" name=""/>
        <dsp:cNvSpPr/>
      </dsp:nvSpPr>
      <dsp:spPr>
        <a:xfrm>
          <a:off x="4939106" y="446912"/>
          <a:ext cx="2206631" cy="2206631"/>
        </a:xfrm>
        <a:prstGeom prst="pie">
          <a:avLst>
            <a:gd name="adj1" fmla="val 16200000"/>
            <a:gd name="adj2" fmla="val 54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0"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kern="1200" dirty="0">
              <a:solidFill>
                <a:srgbClr val="207D0D"/>
              </a:solidFill>
              <a:latin typeface="Jameel Noori Nastaleeq" panose="02000503000000020004" pitchFamily="2" charset="-78"/>
              <a:cs typeface="Jameel Noori Nastaleeq" panose="02000503000000020004" pitchFamily="2" charset="-78"/>
            </a:rPr>
            <a:t>انصاف</a:t>
          </a:r>
          <a:r>
            <a:rPr lang="ur-PK" sz="2800" kern="1200" baseline="0" dirty="0">
              <a:solidFill>
                <a:srgbClr val="207D0D"/>
              </a:solidFill>
              <a:latin typeface="Jameel Noori Nastaleeq" panose="02000503000000020004" pitchFamily="2" charset="-78"/>
              <a:cs typeface="Jameel Noori Nastaleeq" panose="02000503000000020004" pitchFamily="2" charset="-78"/>
            </a:rPr>
            <a:t> کا معاملہ</a:t>
          </a:r>
          <a:endParaRPr lang="es-ES" sz="2800" kern="1200" dirty="0">
            <a:solidFill>
              <a:srgbClr val="207D0D"/>
            </a:solidFill>
            <a:latin typeface="Jameel Noori Nastaleeq" panose="02000503000000020004" pitchFamily="2" charset="-78"/>
            <a:cs typeface="Jameel Noori Nastaleeq" panose="02000503000000020004" pitchFamily="2" charset="-78"/>
          </a:endParaRPr>
        </a:p>
      </dsp:txBody>
      <dsp:txXfrm>
        <a:off x="0" y="446912"/>
        <a:ext cx="6042422" cy="446912"/>
      </dsp:txXfrm>
    </dsp:sp>
    <dsp:sp modelId="{2C343801-7DFB-4419-A2C6-0702909ED7A9}">
      <dsp:nvSpPr>
        <dsp:cNvPr id="0" name=""/>
        <dsp:cNvSpPr/>
      </dsp:nvSpPr>
      <dsp:spPr>
        <a:xfrm>
          <a:off x="5232393" y="893825"/>
          <a:ext cx="1620058" cy="1620058"/>
        </a:xfrm>
        <a:prstGeom prst="pie">
          <a:avLst>
            <a:gd name="adj1" fmla="val 16200000"/>
            <a:gd name="adj2" fmla="val 54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0"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b="1" kern="1200" dirty="0">
              <a:solidFill>
                <a:srgbClr val="0F6F68"/>
              </a:solidFill>
              <a:latin typeface="Jameel Noori Nastaleeq" panose="02000503000000020004" pitchFamily="2" charset="-78"/>
              <a:cs typeface="Jameel Noori Nastaleeq" panose="02000503000000020004" pitchFamily="2" charset="-78"/>
            </a:rPr>
            <a:t>جنگ کا بائبلی نظریہ</a:t>
          </a:r>
          <a:endParaRPr lang="es-ES" sz="2800" kern="1200" dirty="0">
            <a:solidFill>
              <a:srgbClr val="0F6F68"/>
            </a:solidFill>
            <a:latin typeface="Jameel Noori Nastaleeq" panose="02000503000000020004" pitchFamily="2" charset="-78"/>
            <a:cs typeface="Jameel Noori Nastaleeq" panose="02000503000000020004" pitchFamily="2" charset="-78"/>
          </a:endParaRPr>
        </a:p>
      </dsp:txBody>
      <dsp:txXfrm>
        <a:off x="0" y="893825"/>
        <a:ext cx="6042422" cy="446912"/>
      </dsp:txXfrm>
    </dsp:sp>
    <dsp:sp modelId="{D3EA1FA7-2952-42BA-832A-482A7A02E1B9}">
      <dsp:nvSpPr>
        <dsp:cNvPr id="0" name=""/>
        <dsp:cNvSpPr/>
      </dsp:nvSpPr>
      <dsp:spPr>
        <a:xfrm>
          <a:off x="5525679" y="1340738"/>
          <a:ext cx="1033485" cy="1033485"/>
        </a:xfrm>
        <a:prstGeom prst="pie">
          <a:avLst>
            <a:gd name="adj1" fmla="val 16200000"/>
            <a:gd name="adj2" fmla="val 54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0"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kern="1200" dirty="0">
              <a:solidFill>
                <a:srgbClr val="232098"/>
              </a:solidFill>
              <a:latin typeface="Jameel Noori Nastaleeq" panose="02000503000000020004" pitchFamily="2" charset="-78"/>
              <a:cs typeface="Jameel Noori Nastaleeq" panose="02000503000000020004" pitchFamily="2" charset="-78"/>
            </a:rPr>
            <a:t>اپنے</a:t>
          </a:r>
          <a:r>
            <a:rPr lang="ur-PK" sz="2800" kern="1200" baseline="0" dirty="0">
              <a:solidFill>
                <a:srgbClr val="232098"/>
              </a:solidFill>
              <a:latin typeface="Jameel Noori Nastaleeq" panose="02000503000000020004" pitchFamily="2" charset="-78"/>
              <a:cs typeface="Jameel Noori Nastaleeq" panose="02000503000000020004" pitchFamily="2" charset="-78"/>
            </a:rPr>
            <a:t> چناؤ کی بدولت ہلاکت</a:t>
          </a:r>
          <a:endParaRPr lang="es-ES" sz="2800" kern="1200" dirty="0">
            <a:solidFill>
              <a:srgbClr val="232098"/>
            </a:solidFill>
            <a:latin typeface="Jameel Noori Nastaleeq" panose="02000503000000020004" pitchFamily="2" charset="-78"/>
            <a:cs typeface="Jameel Noori Nastaleeq" panose="02000503000000020004" pitchFamily="2" charset="-78"/>
          </a:endParaRPr>
        </a:p>
      </dsp:txBody>
      <dsp:txXfrm>
        <a:off x="0" y="1340738"/>
        <a:ext cx="6042422" cy="446912"/>
      </dsp:txXfrm>
    </dsp:sp>
    <dsp:sp modelId="{71446DB9-0538-4BBB-8AD0-73B4BDD479C5}">
      <dsp:nvSpPr>
        <dsp:cNvPr id="0" name=""/>
        <dsp:cNvSpPr/>
      </dsp:nvSpPr>
      <dsp:spPr>
        <a:xfrm>
          <a:off x="5818966" y="1787651"/>
          <a:ext cx="446912" cy="446912"/>
        </a:xfrm>
        <a:prstGeom prst="pie">
          <a:avLst>
            <a:gd name="adj1" fmla="val 16200000"/>
            <a:gd name="adj2" fmla="val 54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0"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kern="1200" dirty="0">
              <a:solidFill>
                <a:srgbClr val="842076"/>
              </a:solidFill>
              <a:latin typeface="Jameel Noori Nastaleeq" panose="02000503000000020004" pitchFamily="2" charset="-78"/>
              <a:cs typeface="Jameel Noori Nastaleeq" panose="02000503000000020004" pitchFamily="2" charset="-78"/>
            </a:rPr>
            <a:t>امن</a:t>
          </a:r>
          <a:r>
            <a:rPr lang="ur-PK" sz="2800" kern="1200" baseline="0" dirty="0">
              <a:solidFill>
                <a:srgbClr val="842076"/>
              </a:solidFill>
              <a:latin typeface="Jameel Noori Nastaleeq" panose="02000503000000020004" pitchFamily="2" charset="-78"/>
              <a:cs typeface="Jameel Noori Nastaleeq" panose="02000503000000020004" pitchFamily="2" charset="-78"/>
            </a:rPr>
            <a:t> کی تلاش</a:t>
          </a:r>
          <a:endParaRPr lang="es-ES" sz="2800" kern="1200" dirty="0">
            <a:solidFill>
              <a:srgbClr val="842076"/>
            </a:solidFill>
            <a:latin typeface="Jameel Noori Nastaleeq" panose="02000503000000020004" pitchFamily="2" charset="-78"/>
            <a:cs typeface="Jameel Noori Nastaleeq" panose="02000503000000020004" pitchFamily="2" charset="-78"/>
          </a:endParaRPr>
        </a:p>
      </dsp:txBody>
      <dsp:txXfrm>
        <a:off x="0"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8481355" y="-782931"/>
          <a:ext cx="6086397" cy="6086397"/>
        </a:xfrm>
        <a:prstGeom prst="blockArc">
          <a:avLst>
            <a:gd name="adj1" fmla="val 8100000"/>
            <a:gd name="adj2" fmla="val 135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60349"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326093" bIns="60960" numCol="1" spcCol="1270" anchor="ctr" anchorCtr="0">
          <a:noAutofit/>
        </a:bodyPr>
        <a:lstStyle/>
        <a:p>
          <a:pPr marL="0" lvl="0" indent="0" algn="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پیشہ ورانہ فوج کی اجازت نہیں تھی۔</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349" y="205503"/>
        <a:ext cx="9081486" cy="410826"/>
      </dsp:txXfrm>
    </dsp:sp>
    <dsp:sp modelId="{AE74F7CC-BEAC-4A37-851F-82FF8547FEF0}">
      <dsp:nvSpPr>
        <dsp:cNvPr id="0" name=""/>
        <dsp:cNvSpPr/>
      </dsp:nvSpPr>
      <dsp:spPr>
        <a:xfrm>
          <a:off x="888506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0349" y="822104"/>
          <a:ext cx="8709446" cy="410826"/>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326093" bIns="60960" numCol="1" spcCol="1270" anchor="ctr" anchorCtr="0">
          <a:noAutofit/>
        </a:bodyPr>
        <a:lstStyle/>
        <a:p>
          <a:pPr marL="0" lvl="0" indent="0" algn="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فوجیوں کو تنخواہ نہیں دی جاتی تھی اور بعض اوقات لوٹ مار بھی نہیں کر سکتے تھے۔</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349" y="822104"/>
        <a:ext cx="8709446" cy="410826"/>
      </dsp:txXfrm>
    </dsp:sp>
    <dsp:sp modelId="{084B62E5-F22E-4F07-B5B1-770FC4A73F38}">
      <dsp:nvSpPr>
        <dsp:cNvPr id="0" name=""/>
        <dsp:cNvSpPr/>
      </dsp:nvSpPr>
      <dsp:spPr>
        <a:xfrm>
          <a:off x="851302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60349"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326093" bIns="60960" numCol="1" spcCol="1270" anchor="ctr" anchorCtr="0">
          <a:noAutofit/>
        </a:bodyPr>
        <a:lstStyle/>
        <a:p>
          <a:pPr marL="0" lvl="0" indent="0" algn="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جنگ کی اجازت صرف اس مخصوص تاریخی لمحے میں وعدہ شدہ سرزمین کی فتح یا دفاع کے لیے تھی۔</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349" y="1328765"/>
        <a:ext cx="8505570" cy="629800"/>
      </dsp:txXfrm>
    </dsp:sp>
    <dsp:sp modelId="{281349C6-0B2D-4342-BA0D-1069848ADF44}">
      <dsp:nvSpPr>
        <dsp:cNvPr id="0" name=""/>
        <dsp:cNvSpPr/>
      </dsp:nvSpPr>
      <dsp:spPr>
        <a:xfrm>
          <a:off x="8309153"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60349" y="2054853"/>
          <a:ext cx="8440474" cy="410826"/>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326093" bIns="60960" numCol="1" spcCol="1270" anchor="ctr" anchorCtr="0">
          <a:noAutofit/>
        </a:bodyPr>
        <a:lstStyle/>
        <a:p>
          <a:pPr marL="0" lvl="0" indent="0" algn="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رہنمائی خدا کی طرف سے الہامی پیغمبروں کے ذریعہ کی گئی تھی (جیسے موسی یا یشوع)</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349" y="2054853"/>
        <a:ext cx="8440474" cy="410826"/>
      </dsp:txXfrm>
    </dsp:sp>
    <dsp:sp modelId="{65A11B11-D3EA-424D-9450-54F6BB2D110C}">
      <dsp:nvSpPr>
        <dsp:cNvPr id="0" name=""/>
        <dsp:cNvSpPr/>
      </dsp:nvSpPr>
      <dsp:spPr>
        <a:xfrm>
          <a:off x="8244057"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60349"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326093" bIns="60960" numCol="1" spcCol="1270" anchor="ctr" anchorCtr="0">
          <a:noAutofit/>
        </a:bodyPr>
        <a:lstStyle/>
        <a:p>
          <a:pPr marL="0" lvl="0" indent="0" algn="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جنگ سے پہلے روحانی تیاری کی ضرورت تھی۔</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349" y="2671454"/>
        <a:ext cx="8505570" cy="410826"/>
      </dsp:txXfrm>
    </dsp:sp>
    <dsp:sp modelId="{8831F3A7-B6A1-4F0C-9F12-00A36A593EC3}">
      <dsp:nvSpPr>
        <dsp:cNvPr id="0" name=""/>
        <dsp:cNvSpPr/>
      </dsp:nvSpPr>
      <dsp:spPr>
        <a:xfrm>
          <a:off x="8309153"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0349" y="3287603"/>
          <a:ext cx="8709446" cy="41082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326093" bIns="60960" numCol="1" spcCol="1270" anchor="ctr" anchorCtr="0">
          <a:noAutofit/>
        </a:bodyPr>
        <a:lstStyle/>
        <a:p>
          <a:pPr marL="0" lvl="0" indent="0" algn="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کوئی بھی اسرائیلی جو جنگ کے اصولوں کی پابندی نہیں کرتا تھا اسے دشمن سمجھا جاتا تھا۔</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349" y="3287603"/>
        <a:ext cx="8709446" cy="410826"/>
      </dsp:txXfrm>
    </dsp:sp>
    <dsp:sp modelId="{25949BFB-8531-4404-AC7B-DE8EACFB641D}">
      <dsp:nvSpPr>
        <dsp:cNvPr id="0" name=""/>
        <dsp:cNvSpPr/>
      </dsp:nvSpPr>
      <dsp:spPr>
        <a:xfrm>
          <a:off x="851302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60349"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326093" bIns="60960" numCol="1" spcCol="1270" anchor="ctr" anchorCtr="0">
          <a:noAutofit/>
        </a:bodyPr>
        <a:lstStyle/>
        <a:p>
          <a:pPr marL="0" lvl="0" indent="0" algn="r" defTabSz="1066800" rtl="1">
            <a:lnSpc>
              <a:spcPct val="90000"/>
            </a:lnSpc>
            <a:spcBef>
              <a:spcPct val="0"/>
            </a:spcBef>
            <a:spcAft>
              <a:spcPct val="35000"/>
            </a:spcAft>
            <a:buNone/>
          </a:pPr>
          <a:r>
            <a:rPr lang="ur-PK" sz="2400" b="1" kern="1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بہت </a:t>
          </a: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سے مواقع پر، خدا نے جنگ میں براہ راست مداخلت کی۔</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349" y="3904204"/>
        <a:ext cx="9081486" cy="410826"/>
      </dsp:txXfrm>
    </dsp:sp>
    <dsp:sp modelId="{FEF755CF-ECD6-4835-8D5C-EA830F06A519}">
      <dsp:nvSpPr>
        <dsp:cNvPr id="0" name=""/>
        <dsp:cNvSpPr/>
      </dsp:nvSpPr>
      <dsp:spPr>
        <a:xfrm>
          <a:off x="888506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359738" y="2025"/>
          <a:ext cx="2526090" cy="1515654"/>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 لوگوں نے خدا کی اطاعت کی وہ تباہی سے بچ گئے (مثلاً، راحب)</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9738" y="2025"/>
        <a:ext cx="2526090" cy="1515654"/>
      </dsp:txXfrm>
    </dsp:sp>
    <dsp:sp modelId="{3128F560-8630-45CC-81ED-844341F038CC}">
      <dsp:nvSpPr>
        <dsp:cNvPr id="0" name=""/>
        <dsp:cNvSpPr/>
      </dsp:nvSpPr>
      <dsp:spPr>
        <a:xfrm>
          <a:off x="359738" y="1770289"/>
          <a:ext cx="2526090" cy="1515654"/>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نافرمانی کرنے والے بنی اسرائیل کو موت کے گھاٹ اتار دیا جانا تھا (مثلاً، عکن)۔</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9738" y="1770289"/>
        <a:ext cx="2526090" cy="15156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28/10/2025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28/10/2025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28/10/2025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jpeg"/><Relationship Id="rId7"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9.jpe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4933950" y="292269"/>
            <a:ext cx="7181851" cy="1569660"/>
          </a:xfrm>
          <a:prstGeom prst="rect">
            <a:avLst/>
          </a:prstGeom>
          <a:noFill/>
        </p:spPr>
        <p:txBody>
          <a:bodyPr wrap="square" rtlCol="0">
            <a:spAutoFit/>
            <a:scene3d>
              <a:camera prst="orthographicFront"/>
              <a:lightRig rig="brightRoom" dir="t"/>
            </a:scene3d>
            <a:sp3d extrusionH="57150">
              <a:bevelT w="69850" h="38100" prst="cross"/>
            </a:sp3d>
          </a:bodyPr>
          <a:lstStyle/>
          <a:p>
            <a:pPr algn="ctr" rtl="1"/>
            <a:r>
              <a:rPr lang="ur-PK" sz="96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latin typeface="Jameel Noori Nastaleeq" panose="02000503000000020004" pitchFamily="2" charset="-78"/>
                <a:cs typeface="Jameel Noori Nastaleeq" panose="02000503000000020004" pitchFamily="2" charset="-78"/>
              </a:rPr>
              <a:t>خُدا تمہاری خاطر لڑتا ہے</a:t>
            </a:r>
            <a:endParaRPr lang="en" sz="96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83F102F-C706-09F1-2B1C-F5EEF4B0E39F}"/>
              </a:ext>
            </a:extLst>
          </p:cNvPr>
          <p:cNvSpPr txBox="1"/>
          <p:nvPr/>
        </p:nvSpPr>
        <p:spPr>
          <a:xfrm>
            <a:off x="114300" y="5646152"/>
            <a:ext cx="1781175" cy="1077218"/>
          </a:xfrm>
          <a:prstGeom prst="rect">
            <a:avLst/>
          </a:prstGeom>
          <a:noFill/>
        </p:spPr>
        <p:txBody>
          <a:bodyPr wrap="square" rtlCol="0">
            <a:spAutoFit/>
          </a:bodyPr>
          <a:lstStyle/>
          <a:p>
            <a:pPr algn="ctr" rtl="1"/>
            <a:r>
              <a:rPr lang="ur-PK" sz="3200" b="1" dirty="0">
                <a:solidFill>
                  <a:srgbClr val="7B4F3D"/>
                </a:solidFill>
                <a:latin typeface="Jameel Noori Nastaleeq" panose="02000503000000020004" pitchFamily="2" charset="-78"/>
                <a:cs typeface="Jameel Noori Nastaleeq" panose="02000503000000020004" pitchFamily="2" charset="-78"/>
              </a:rPr>
              <a:t>سبق 5</a:t>
            </a:r>
          </a:p>
          <a:p>
            <a:pPr algn="ctr" rtl="1"/>
            <a:r>
              <a:rPr lang="ur-PK" sz="3200" b="1" dirty="0">
                <a:solidFill>
                  <a:srgbClr val="7B4F3D"/>
                </a:solidFill>
                <a:latin typeface="Jameel Noori Nastaleeq" panose="02000503000000020004" pitchFamily="2" charset="-78"/>
                <a:cs typeface="Jameel Noori Nastaleeq" panose="02000503000000020004" pitchFamily="2" charset="-78"/>
              </a:rPr>
              <a:t>اکتوبر 25 تا 31</a:t>
            </a:r>
            <a:endParaRPr lang="en" sz="3200" b="1" dirty="0">
              <a:solidFill>
                <a:srgbClr val="7B4F3D"/>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5981701" cy="2462213"/>
          </a:xfrm>
          <a:prstGeom prst="rect">
            <a:avLst/>
          </a:prstGeom>
          <a:noFill/>
        </p:spPr>
        <p:txBody>
          <a:bodyPr wrap="square">
            <a:spAutoFit/>
            <a:scene3d>
              <a:camera prst="orthographicFront"/>
              <a:lightRig rig="threePt" dir="t"/>
            </a:scene3d>
            <a:sp3d extrusionH="57150">
              <a:bevelT w="38100" h="38100"/>
            </a:sp3d>
          </a:bodyPr>
          <a:lstStyle/>
          <a:p>
            <a:pPr marL="0" marR="0" lvl="0" indent="0" algn="r" defTabSz="914400" rtl="1" eaLnBrk="1" fontAlgn="auto" latinLnBrk="0" hangingPunct="1">
              <a:lnSpc>
                <a:spcPct val="100000"/>
              </a:lnSpc>
              <a:spcBef>
                <a:spcPts val="1200"/>
              </a:spcBef>
              <a:spcAft>
                <a:spcPts val="0"/>
              </a:spcAft>
              <a:buClrTx/>
              <a:buSzTx/>
              <a:buFontTx/>
              <a:buNone/>
              <a:tabLst/>
              <a:defRPr/>
            </a:pPr>
            <a:r>
              <a:rPr kumimoji="0" lang="ur-PK" sz="3600" b="1" i="0" u="none" strike="noStrike" kern="1200" cap="none" spc="0" normalizeH="0" baseline="0" noProof="0" dirty="0">
                <a:ln w="12700" cmpd="sng">
                  <a:noFill/>
                  <a:prstDash val="solid"/>
                </a:ln>
                <a:solidFill>
                  <a:srgbClr val="613E51"/>
                </a:solidFill>
                <a:effectLst/>
                <a:uLnTx/>
                <a:uFillTx/>
                <a:latin typeface="Jameel Noori Nastaleeq" panose="02000503000000020004" pitchFamily="2" charset="-78"/>
                <a:cs typeface="Jameel Noori Nastaleeq" panose="02000503000000020004" pitchFamily="2" charset="-78"/>
              </a:rPr>
              <a:t>"اور یشوع نے اُن سب بادشاہوں پر اور اُن کے ملک پر ایک ہی وقت میں تسلط حاصل کیا اس لئے کہ خُداوند اسرائیل کا خُدا اسرائیل کے لئے لڑا" </a:t>
            </a:r>
          </a:p>
          <a:p>
            <a:pPr marL="0" marR="0" lvl="0" indent="0" defTabSz="914400" rtl="1" eaLnBrk="1" fontAlgn="auto" latinLnBrk="0" hangingPunct="1">
              <a:lnSpc>
                <a:spcPct val="100000"/>
              </a:lnSpc>
              <a:spcBef>
                <a:spcPts val="1200"/>
              </a:spcBef>
              <a:spcAft>
                <a:spcPts val="0"/>
              </a:spcAft>
              <a:buClrTx/>
              <a:buSzTx/>
              <a:buFontTx/>
              <a:buNone/>
              <a:tabLst/>
              <a:defRPr/>
            </a:pPr>
            <a:r>
              <a:rPr lang="ur-PK" sz="3600" b="1" dirty="0">
                <a:ln w="12700" cmpd="sng">
                  <a:noFill/>
                  <a:prstDash val="solid"/>
                </a:ln>
                <a:solidFill>
                  <a:srgbClr val="613E51"/>
                </a:solidFill>
                <a:latin typeface="Jameel Noori Nastaleeq" panose="02000503000000020004" pitchFamily="2" charset="-78"/>
                <a:cs typeface="Jameel Noori Nastaleeq" panose="02000503000000020004" pitchFamily="2" charset="-78"/>
              </a:rPr>
              <a:t>یشوع 42:10</a:t>
            </a:r>
            <a:endParaRPr kumimoji="0" lang="es-ES" sz="3600" b="1" i="0" u="none" strike="noStrike" kern="1200" cap="none" spc="0" normalizeH="0" baseline="0" noProof="0" dirty="0">
              <a:ln w="12700" cmpd="sng">
                <a:noFill/>
                <a:prstDash val="solid"/>
              </a:ln>
              <a:solidFill>
                <a:srgbClr val="613E51"/>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42770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2176712739"/>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85725" y="256475"/>
            <a:ext cx="7200900" cy="3339376"/>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جنگ کو سمجھنا جس کی وجہ سے اسرائیل نے کنعان کی سرزمین پر قبضہ کر لیا کوئی آسان معاملہ نہیں ہے ۔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جس طرح خُدا نے کبھی بھی گناہ کے وجود کا ارادہ نہیں کیا نہ  ہی اُس نے جنگ کے وجود کا ارادہ کیا۔ </a:t>
            </a:r>
          </a:p>
          <a:p>
            <a:pPr algn="r" rtl="1">
              <a:spcBef>
                <a:spcPts val="600"/>
              </a:spcBef>
            </a:pPr>
            <a:r>
              <a:rPr lang="ur-PK" sz="2800" b="1" dirty="0">
                <a:latin typeface="Jameel Noori Nastaleeq" panose="02000503000000020004" pitchFamily="2" charset="-78"/>
                <a:cs typeface="Jameel Noori Nastaleeq" panose="02000503000000020004" pitchFamily="2" charset="-78"/>
              </a:rPr>
              <a:t>لہذا اتنے زیادہ لوگ کیوں مرے؟ کیا اس جنگ کو مقدس قرار دیا جا سکتا ہے؟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اس مسئلے کو سمجھنے کے لئے،  ہمیں جنگ کے بائبلی  تصور اور تاریخ کے اس نازک لمحے میں داؤ پر لگی  اخلاقی اقدار کا جائزہ لینا چاہئے۔ </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righ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righ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right)">
                                      <p:cBhvr>
                                        <p:cTn id="39" dur="500"/>
                                        <p:tgtEl>
                                          <p:spTgt spid="4">
                                            <p:graphicEl>
                                              <a:dgm id="{AF6B4EAE-865B-4500-A4C9-40F519E4D2AA}"/>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4" dur="500"/>
                                        <p:tgtEl>
                                          <p:spTgt spid="4">
                                            <p:graphicEl>
                                              <a:dgm id="{70FA5046-234F-49C1-A7DB-A934C6D5A7FB}"/>
                                            </p:graphicEl>
                                          </p:spTgt>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right)">
                                      <p:cBhvr>
                                        <p:cTn id="48" dur="500"/>
                                        <p:tgtEl>
                                          <p:spTgt spid="4">
                                            <p:graphicEl>
                                              <a:dgm id="{165CA017-8E2B-4B9D-810D-609940850FB3}"/>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3" dur="500"/>
                                        <p:tgtEl>
                                          <p:spTgt spid="4">
                                            <p:graphicEl>
                                              <a:dgm id="{2C343801-7DFB-4419-A2C6-0702909ED7A9}"/>
                                            </p:graphicEl>
                                          </p:spTgt>
                                        </p:tgtEl>
                                      </p:cBhvr>
                                    </p:animEffect>
                                  </p:childTnLst>
                                </p:cTn>
                              </p:par>
                            </p:childTnLst>
                          </p:cTn>
                        </p:par>
                        <p:par>
                          <p:cTn id="54" fill="hold">
                            <p:stCondLst>
                              <p:cond delay="500"/>
                            </p:stCondLst>
                            <p:childTnLst>
                              <p:par>
                                <p:cTn id="55" presetID="22" presetClass="entr" presetSubtype="2" fill="hold" grpId="0" nodeType="afterEffect">
                                  <p:stCondLst>
                                    <p:cond delay="0"/>
                                  </p:stCondLst>
                                  <p:childTnLst>
                                    <p:set>
                                      <p:cBhvr>
                                        <p:cTn id="56"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right)">
                                      <p:cBhvr>
                                        <p:cTn id="57" dur="500"/>
                                        <p:tgtEl>
                                          <p:spTgt spid="4">
                                            <p:graphicEl>
                                              <a:dgm id="{A41CD4EF-5E4C-4702-9728-A1108EAD514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62" dur="500"/>
                                        <p:tgtEl>
                                          <p:spTgt spid="4">
                                            <p:graphicEl>
                                              <a:dgm id="{D3EA1FA7-2952-42BA-832A-482A7A02E1B9}"/>
                                            </p:graphicEl>
                                          </p:spTgt>
                                        </p:tgtEl>
                                      </p:cBhvr>
                                    </p:animEffect>
                                  </p:childTnLst>
                                </p:cTn>
                              </p:par>
                            </p:childTnLst>
                          </p:cTn>
                        </p:par>
                        <p:par>
                          <p:cTn id="63" fill="hold">
                            <p:stCondLst>
                              <p:cond delay="500"/>
                            </p:stCondLst>
                            <p:childTnLst>
                              <p:par>
                                <p:cTn id="64" presetID="22" presetClass="entr" presetSubtype="2" fill="hold" grpId="0" nodeType="afterEffect">
                                  <p:stCondLst>
                                    <p:cond delay="0"/>
                                  </p:stCondLst>
                                  <p:childTnLst>
                                    <p:set>
                                      <p:cBhvr>
                                        <p:cTn id="65"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right)">
                                      <p:cBhvr>
                                        <p:cTn id="66" dur="500"/>
                                        <p:tgtEl>
                                          <p:spTgt spid="4">
                                            <p:graphicEl>
                                              <a:dgm id="{6EF1FB0D-3FAB-45D8-A1E5-71F2832C3673}"/>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71" dur="500"/>
                                        <p:tgtEl>
                                          <p:spTgt spid="4">
                                            <p:graphicEl>
                                              <a:dgm id="{71446DB9-0538-4BBB-8AD0-73B4BDD479C5}"/>
                                            </p:graphicEl>
                                          </p:spTgt>
                                        </p:tgtEl>
                                      </p:cBhvr>
                                    </p:animEffect>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right)">
                                      <p:cBhvr>
                                        <p:cTn id="75"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9563100" y="160170"/>
            <a:ext cx="2276474"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6000" b="1" dirty="0">
                <a:ln/>
                <a:solidFill>
                  <a:schemeClr val="accent3"/>
                </a:solidFill>
                <a:latin typeface="Jameel Noori Nastaleeq" panose="02000503000000020004" pitchFamily="2" charset="-78"/>
                <a:cs typeface="Jameel Noori Nastaleeq" panose="02000503000000020004" pitchFamily="2" charset="-78"/>
              </a:rPr>
              <a:t>ظلم کا معاملہ</a:t>
            </a:r>
            <a:endParaRPr lang="en" sz="6000" b="1" dirty="0">
              <a:ln/>
              <a:solidFill>
                <a:schemeClr val="accent3"/>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CB22E68-1730-D699-44A4-C97130B6A79D}"/>
              </a:ext>
            </a:extLst>
          </p:cNvPr>
          <p:cNvSpPr txBox="1"/>
          <p:nvPr/>
        </p:nvSpPr>
        <p:spPr>
          <a:xfrm>
            <a:off x="447674" y="160170"/>
            <a:ext cx="8648701"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rgbClr val="1B91A1"/>
                </a:solidFill>
                <a:latin typeface="Jameel Noori Nastaleeq" panose="02000503000000020004" pitchFamily="2" charset="-78"/>
                <a:cs typeface="Jameel Noori Nastaleeq" panose="02000503000000020004" pitchFamily="2" charset="-78"/>
              </a:rPr>
              <a:t>"اور وہ چوتھی پشت میں یہاں لوگ آئیں گے کیونکہ اُموریوں کے گناہ اب تک پورے نہیں ہوئے“</a:t>
            </a:r>
            <a:endParaRPr lang="en-US" sz="2800" b="1" dirty="0">
              <a:solidFill>
                <a:srgbClr val="1B91A1"/>
              </a:solidFill>
              <a:latin typeface="Jameel Noori Nastaleeq" panose="02000503000000020004" pitchFamily="2" charset="-78"/>
              <a:cs typeface="Jameel Noori Nastaleeq" panose="02000503000000020004" pitchFamily="2" charset="-78"/>
            </a:endParaRPr>
          </a:p>
          <a:p>
            <a:pPr rtl="1"/>
            <a:r>
              <a:rPr lang="ur-PK" sz="2800" b="1" dirty="0">
                <a:solidFill>
                  <a:srgbClr val="1B91A1"/>
                </a:solidFill>
                <a:latin typeface="Jameel Noori Nastaleeq" panose="02000503000000020004" pitchFamily="2" charset="-78"/>
                <a:cs typeface="Jameel Noori Nastaleeq" panose="02000503000000020004" pitchFamily="2" charset="-78"/>
              </a:rPr>
              <a:t> (پیدائش 16:15)۔ </a:t>
            </a:r>
            <a:endParaRPr lang="en" sz="2800" b="1" dirty="0">
              <a:solidFill>
                <a:srgbClr val="1B91A1"/>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2462213"/>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آثار قدیمہ نے انکشاف کیا ہے کہ کنعان کا مذہب  وہی تھی جو بائبل میں لکھا ہے: جادو ٹونا، جہالت، مرُدوں کے ساتھ بات چیت، ارواح پرستی۔۔۔اور بچوں کی قربانی (استثنا 18: 9۔12)۔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اس میں "مقدس عصمت فروشی" کی رسم کو شامل کرنا ضروری ہے۔جس کا تقدس سے بہت کم تعلق  تھا۔جس کی مشق پجاری (مرد اور خواتین) کرتے تھے۔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اگرچہ ابرہام کے وقت میں یہ رواج پہلے سے موجود تھا، لیکن خُدا نے انہیں اپنے رویے کو تبدیل کرنے کے لئے 400 سال سے زیادہ کا وقت دیا۔ </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03061" y="3910574"/>
            <a:ext cx="5791200" cy="2710282"/>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638424" y="3802201"/>
            <a:ext cx="3402711" cy="2677656"/>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آخرکار ان منحوس رسومات کو جو لوگوں کی اخلاقیات کو پست کرتی تھیں اور ہر قسم کی برائیوں کو پروان چڑھاتی تھیں، کو ختم کرنا پڑا۔کنعانیوں کا خاتمہ انسانیت کی اخلاقی پستی کو کم از کم ایک وقت کے کئے روک دے گا۔</a:t>
            </a:r>
            <a:endParaRPr lang="en" sz="2800" b="1" dirty="0">
              <a:latin typeface="Jameel Noori Nastaleeq" panose="02000503000000020004" pitchFamily="2" charset="-78"/>
              <a:cs typeface="Jameel Noori Nastaleeq" panose="02000503000000020004" pitchFamily="2" charset="-78"/>
            </a:endParaRP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2"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righ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right)">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2" fill="hold" grpId="0" nodeType="after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wipe(right)">
                                      <p:cBhvr>
                                        <p:cTn id="53" dur="500"/>
                                        <p:tgtEl>
                                          <p:spTgt spid="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E9A6C686-8E64-640E-9879-CFD360855672}"/>
              </a:ext>
            </a:extLst>
          </p:cNvPr>
          <p:cNvSpPr txBox="1"/>
          <p:nvPr/>
        </p:nvSpPr>
        <p:spPr>
          <a:xfrm>
            <a:off x="7927547" y="65989"/>
            <a:ext cx="4000500" cy="1015663"/>
          </a:xfrm>
          <a:prstGeom prst="rect">
            <a:avLst/>
          </a:prstGeom>
          <a:noFill/>
        </p:spPr>
        <p:txBody>
          <a:bodyPr wrap="square">
            <a:spAutoFit/>
            <a:scene3d>
              <a:camera prst="orthographicFront"/>
              <a:lightRig rig="brightRoom" dir="t"/>
            </a:scene3d>
            <a:sp3d extrusionH="57150" prstMaterial="softEdge">
              <a:bevelT w="25400" h="38100"/>
            </a:sp3d>
          </a:bodyPr>
          <a:lstStyle/>
          <a:p>
            <a:pPr algn="r" rtl="1"/>
            <a:r>
              <a:rPr lang="ur-PK" sz="6000" b="1" dirty="0">
                <a:ln/>
                <a:solidFill>
                  <a:srgbClr val="118B9D"/>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انصاف کا معاملہ</a:t>
            </a:r>
            <a:endParaRPr lang="en" sz="6000" b="1" dirty="0">
              <a:ln/>
              <a:solidFill>
                <a:srgbClr val="118B9D"/>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263949E-1CA8-59A1-B650-D4FDC84EBD80}"/>
              </a:ext>
            </a:extLst>
          </p:cNvPr>
          <p:cNvSpPr txBox="1"/>
          <p:nvPr/>
        </p:nvSpPr>
        <p:spPr>
          <a:xfrm>
            <a:off x="123824" y="145290"/>
            <a:ext cx="8334375"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2">
                    <a:lumMod val="50000"/>
                  </a:schemeClr>
                </a:solidFill>
                <a:latin typeface="Jameel Noori Nastaleeq" panose="02000503000000020004" pitchFamily="2" charset="-78"/>
                <a:cs typeface="Jameel Noori Nastaleeq" panose="02000503000000020004" pitchFamily="2" charset="-78"/>
              </a:rPr>
              <a:t>"خُدا صادق منصف ہے بلکہ ایسا خُدا جو ہر روز قہر کرتا ہے۔ اگر آدمی باز نہ آئے تو وہ اپنی تلوار تیز کرے گا۔ اُس نے اپنی کمان پر چلہ چڑھا کر اُسے تیار کر لیا ہے" (زبور 7: 11۔12)۔ </a:t>
            </a:r>
            <a:endParaRPr lang="es-ES" sz="2800" b="1" dirty="0">
              <a:solidFill>
                <a:schemeClr val="accent2">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D82FB6D4-0E5F-E54D-1E10-4FF5387612FE}"/>
              </a:ext>
            </a:extLst>
          </p:cNvPr>
          <p:cNvSpPr txBox="1"/>
          <p:nvPr/>
        </p:nvSpPr>
        <p:spPr>
          <a:xfrm>
            <a:off x="123825" y="1460256"/>
            <a:ext cx="7873170"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محبت اور انصاف خُدا کے کردار کی بنیاد ہے۔ جس کی وجہ سے وہ انصاف کرنے والا اور کسی کی بھی  طرفداری نہ کرنے والا جج ہے، جو سزا کو ملتوی کر دیتا ہے تاکہ گنہگار توبہ کر سکے، لیکن جو برائی کو ہمیشہ نظر انداز نہ کرتا رہے گا۔</a:t>
            </a:r>
            <a:endParaRPr lang="en" sz="2400" b="1" dirty="0">
              <a:latin typeface="Jameel Noori Nastaleeq" panose="02000503000000020004" pitchFamily="2" charset="-78"/>
              <a:cs typeface="Jameel Noori Nastaleeq" panose="02000503000000020004" pitchFamily="2" charset="-78"/>
            </a:endParaRP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6995" y="1353054"/>
            <a:ext cx="4071180" cy="5404843"/>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162" y="3606401"/>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752724" y="3495675"/>
            <a:ext cx="5129971"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کی خواہش تھی کہ اس علاقے میں ایک منصفانہ حکومت قائم کی جائے، جوتمام قوموں کے لئے ایک مثال ہو، انہیں اپنے اخلاقی تصورات کو بلند کرنے کی ترغیب دے، اور اس طرح دنیا بھر میں امن اور انصاف قائم کیا جا سکے (استثنا 4: 5۔6)۔  </a:t>
            </a:r>
            <a:endParaRPr lang="en" sz="2600" b="1" dirty="0">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29F6289A-A81A-3FEF-DB12-4FC4322740A1}"/>
              </a:ext>
            </a:extLst>
          </p:cNvPr>
          <p:cNvSpPr txBox="1"/>
          <p:nvPr/>
        </p:nvSpPr>
        <p:spPr>
          <a:xfrm>
            <a:off x="123824" y="2475919"/>
            <a:ext cx="7771643" cy="830997"/>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کنعان کو فتح کرنے کی جنگ سامراجی وجوہات کی بنا پر نہیں لڑی گئی تھی، بلکہ خُدا کے حکم کے مطابق سزا کو انجام دینے کے لئے کئ گئی تھی ، جس کے  اس کے بدکار باشندے مستحق تھے۔ </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752724" y="5377205"/>
            <a:ext cx="5142743"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ایک جنگجو اور جج کے طور پر، خُدا شریعت کی حکمرانی کے نفاذ اور استحکام کو برقرار رکھنے کے لئے پرُعزم ہے، جو اس کے کردار کی عکاس ہے۔ </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righ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righ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6033"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6034"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9144000" y="276225"/>
            <a:ext cx="3048000" cy="769441"/>
          </a:xfrm>
          <a:prstGeom prst="rect">
            <a:avLst/>
          </a:prstGeom>
          <a:noFill/>
        </p:spPr>
        <p:txBody>
          <a:bodyPr wrap="square">
            <a:spAutoFit/>
          </a:bodyPr>
          <a:lstStyle/>
          <a:p>
            <a:pPr algn="r" rtl="1"/>
            <a:r>
              <a:rPr lang="ur-PK" sz="4400" b="1" spc="50" dirty="0">
                <a:ln w="0"/>
                <a:solidFill>
                  <a:schemeClr val="bg2">
                    <a:lumMod val="60000"/>
                    <a:lumOff val="40000"/>
                  </a:schemeClr>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جنگ کا بائبلی نظریہ</a:t>
            </a:r>
            <a:endParaRPr lang="en" sz="4400" b="1" spc="50" dirty="0">
              <a:ln w="0"/>
              <a:solidFill>
                <a:schemeClr val="bg2">
                  <a:lumMod val="60000"/>
                  <a:lumOff val="40000"/>
                </a:schemeClr>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A298BCF-C03B-2046-4033-E19FB1C3D54B}"/>
              </a:ext>
            </a:extLst>
          </p:cNvPr>
          <p:cNvSpPr txBox="1"/>
          <p:nvPr/>
        </p:nvSpPr>
        <p:spPr>
          <a:xfrm>
            <a:off x="0" y="12370"/>
            <a:ext cx="8443913" cy="1384995"/>
          </a:xfrm>
          <a:prstGeom prst="rect">
            <a:avLst/>
          </a:prstGeom>
          <a:noFill/>
        </p:spPr>
        <p:txBody>
          <a:bodyPr wrap="square">
            <a:spAutoFit/>
          </a:bodyPr>
          <a:lstStyle/>
          <a:p>
            <a:pPr algn="r" rtl="1"/>
            <a:r>
              <a:rPr lang="ur-PK" sz="2800" b="1" dirty="0">
                <a:solidFill>
                  <a:schemeClr val="accent3">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"پس تو آج کے دن جان لے کہ خُداوند تیرا خُدا تیرے آگے آگے بھسم کرنے والی آگ کی  طرح پار جا رہا ہے۔ وہ اُن کو فنا کرے گا اور وہ اُن کو تیرے آگے پست کرے گا ایسا کہ تو ان کو نکال کر جلد ہلاک کر ڈالے گا جیسا خُداوند نے تجھ سے کہا ہے" (استثنا 3:9)۔ </a:t>
            </a:r>
            <a:endParaRPr lang="en" sz="2800" b="1" dirty="0">
              <a:solidFill>
                <a:schemeClr val="accent3">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9112044"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بائبل کے مطابق، جنگیں مخصوص حالات تک محدود ہونی چاہیں اور ان کا فیصلہ خود خُدا کرتا ہے۔ یہ وہ اصول ہیں جو خُدا کی طرف سے اختیار کردہ جنگوں پر لاگو ہوتے ہیں:</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2665609887"/>
              </p:ext>
            </p:extLst>
          </p:nvPr>
        </p:nvGraphicFramePr>
        <p:xfrm>
          <a:off x="17504" y="2279136"/>
          <a:ext cx="9458951" cy="4520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2"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righ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righ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righ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2"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righ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righ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2"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righ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righ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6041816" y="287628"/>
            <a:ext cx="3726729" cy="769441"/>
          </a:xfrm>
          <a:prstGeom prst="rect">
            <a:avLst/>
          </a:prstGeom>
          <a:noFill/>
        </p:spPr>
        <p:txBody>
          <a:bodyPr wrap="square">
            <a:spAutoFit/>
          </a:bodyPr>
          <a:lstStyle/>
          <a:p>
            <a:pPr algn="ctr" rtl="1"/>
            <a:r>
              <a:rPr lang="ur-PK"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rPr>
              <a:t>اپنے چناؤ کی بدولت ہلاکت</a:t>
            </a:r>
            <a:endParaRPr lang="en"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A6E1E90-FACD-4D7C-2AC4-875A408269A8}"/>
              </a:ext>
            </a:extLst>
          </p:cNvPr>
          <p:cNvSpPr txBox="1"/>
          <p:nvPr/>
        </p:nvSpPr>
        <p:spPr>
          <a:xfrm>
            <a:off x="0" y="66778"/>
            <a:ext cx="6041816" cy="1569660"/>
          </a:xfrm>
          <a:prstGeom prst="rect">
            <a:avLst/>
          </a:prstGeom>
          <a:noFill/>
        </p:spPr>
        <p:txBody>
          <a:bodyPr wrap="square">
            <a:spAutoFit/>
          </a:bodyPr>
          <a:lstStyle/>
          <a:p>
            <a:pPr algn="r" rtl="1"/>
            <a:r>
              <a:rPr lang="ur-PK" sz="2400" b="1" dirty="0">
                <a:solidFill>
                  <a:schemeClr val="accent5">
                    <a:lumMod val="75000"/>
                  </a:schemeClr>
                </a:solidFill>
                <a:latin typeface="Jameel Noori Nastaleeq" panose="02000503000000020004" pitchFamily="2" charset="-78"/>
                <a:cs typeface="Jameel Noori Nastaleeq" panose="02000503000000020004" pitchFamily="2" charset="-78"/>
              </a:rPr>
              <a:t>"سو یشوع نے سارے ملک کو یعنی کوہستانی ملک اور جنوبی قطعہ  اور نشیب کی زمین اور ڈھلانوں اور وہاں کے سب بادشاہوں کو مارا۔ اُس نے ایک کو بھی جیتا نہ چھوڑا بلکہ وہاں کے ہر متنفس کو جیسا خُداوند  اسرائیل کے خُدا  نے حکم کیا تھا بالکل ہلاک کر ڈالا"</a:t>
            </a:r>
          </a:p>
          <a:p>
            <a:pPr algn="r" rtl="1"/>
            <a:r>
              <a:rPr lang="ur-PK" sz="2400" b="1" dirty="0">
                <a:solidFill>
                  <a:schemeClr val="accent5">
                    <a:lumMod val="75000"/>
                  </a:schemeClr>
                </a:solidFill>
                <a:latin typeface="Jameel Noori Nastaleeq" panose="02000503000000020004" pitchFamily="2" charset="-78"/>
                <a:cs typeface="Jameel Noori Nastaleeq" panose="02000503000000020004" pitchFamily="2" charset="-78"/>
              </a:rPr>
              <a:t> (یشوع 40:10)۔ </a:t>
            </a:r>
            <a:endParaRPr lang="en" sz="24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95D6F0C-59B7-4BC2-F850-E1F8D2191D44}"/>
              </a:ext>
            </a:extLst>
          </p:cNvPr>
          <p:cNvSpPr txBox="1"/>
          <p:nvPr/>
        </p:nvSpPr>
        <p:spPr>
          <a:xfrm>
            <a:off x="6015112" y="1660276"/>
            <a:ext cx="6176888"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کنعان کی پوری سرزمین کو تباہی قرار دیا گیا تھا، یعنی تباہی کے لئے وقف کر دیا گیا تھا۔ ہر زندگی رکھنے والی چیز کو ہلاک ہونا تھا (استثنا 20: 16۔18؛ یشوع 40:10)۔ </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3700972053"/>
              </p:ext>
            </p:extLst>
          </p:nvPr>
        </p:nvGraphicFramePr>
        <p:xfrm>
          <a:off x="2670450" y="1734303"/>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124336" y="5132545"/>
            <a:ext cx="9460863" cy="176971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کی نظر میں کنعانیوں اور اسرائیلیوں میں کوئی فرق نہیں تھا ، خُدا غیرجانبدار ہے: فرق یہ تھا کہ کچھ نے خُدا کے خلاف اپنی بغاوت پر قائم رہنے کا انتخاب کرنے کا چناؤ کیا جبکہ دوسروں نے اُس کی اطاعت کرنے کا انتخاب کیا۔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اب فیصلہ ہمارے ہاتھ میں ہے، یسوع مسیح کی آمد پر  ، اگر ہم ہلاک ہوتے ہیں تواپنی مرضی کی بدولت ہونگے اور بچائے جاتے  ہیں تو وہ بھی اپنی مرضی کے مطابق۔</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336" y="1379416"/>
            <a:ext cx="2738760"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88907" y="3187171"/>
            <a:ext cx="3245568" cy="1883308"/>
          </a:xfrm>
          <a:prstGeom prst="snip2DiagRect">
            <a:avLst>
              <a:gd name="adj1" fmla="val 18795"/>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57878" y="78102"/>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9742097" y="3121490"/>
            <a:ext cx="2120633" cy="3618123"/>
            <a:chOff x="262880" y="3113109"/>
            <a:chExt cx="2120633" cy="3618123"/>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265518" y="3113109"/>
              <a:ext cx="2117995" cy="17677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5941177" y="2519946"/>
            <a:ext cx="6176888" cy="461665"/>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تاہم اس میں رعایت تھی یعنی چند کو مستنی اقرار دیا گیا: </a:t>
            </a:r>
            <a:endParaRPr lang="en" sz="24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8">
                                            <p:txEl>
                                              <p:pRg st="0" end="0"/>
                                            </p:txEl>
                                          </p:spTgt>
                                        </p:tgtEl>
                                        <p:attrNameLst>
                                          <p:attrName>style.visibility</p:attrName>
                                        </p:attrNameLst>
                                      </p:cBhvr>
                                      <p:to>
                                        <p:strVal val="visible"/>
                                      </p:to>
                                    </p:set>
                                    <p:animEffect transition="in" filter="wipe(right)">
                                      <p:cBhvr>
                                        <p:cTn id="66" dur="500"/>
                                        <p:tgtEl>
                                          <p:spTgt spid="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2" fill="hold" grpId="0" nodeType="afterEffect">
                                  <p:stCondLst>
                                    <p:cond delay="0"/>
                                  </p:stCondLst>
                                  <p:childTnLst>
                                    <p:set>
                                      <p:cBhvr>
                                        <p:cTn id="77" dur="1" fill="hold">
                                          <p:stCondLst>
                                            <p:cond delay="0"/>
                                          </p:stCondLst>
                                        </p:cTn>
                                        <p:tgtEl>
                                          <p:spTgt spid="8">
                                            <p:txEl>
                                              <p:pRg st="1" end="1"/>
                                            </p:txEl>
                                          </p:spTgt>
                                        </p:tgtEl>
                                        <p:attrNameLst>
                                          <p:attrName>style.visibility</p:attrName>
                                        </p:attrNameLst>
                                      </p:cBhvr>
                                      <p:to>
                                        <p:strVal val="visible"/>
                                      </p:to>
                                    </p:set>
                                    <p:animEffect transition="in" filter="wipe(right)">
                                      <p:cBhvr>
                                        <p:cTn id="7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5804034" y="0"/>
            <a:ext cx="6387965" cy="769441"/>
          </a:xfrm>
          <a:prstGeom prst="rect">
            <a:avLst/>
          </a:prstGeom>
          <a:noFill/>
        </p:spPr>
        <p:txBody>
          <a:bodyPr wrap="square">
            <a:spAutoFit/>
          </a:bodyPr>
          <a:lstStyle/>
          <a:p>
            <a:pPr algn="ctr" rtl="1"/>
            <a:r>
              <a:rPr lang="ur-PK"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latin typeface="Jameel Noori Nastaleeq" panose="02000503000000020004" pitchFamily="2" charset="-78"/>
                <a:cs typeface="Jameel Noori Nastaleeq" panose="02000503000000020004" pitchFamily="2" charset="-78"/>
              </a:rPr>
              <a:t>امن کی تلاش </a:t>
            </a:r>
            <a:endParaRPr lang="en"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93E445B-2D02-F6A5-9379-33EA7E6CF684}"/>
              </a:ext>
            </a:extLst>
          </p:cNvPr>
          <p:cNvSpPr txBox="1"/>
          <p:nvPr/>
        </p:nvSpPr>
        <p:spPr>
          <a:xfrm>
            <a:off x="5294873" y="670108"/>
            <a:ext cx="6925407" cy="461665"/>
          </a:xfrm>
          <a:prstGeom prst="rect">
            <a:avLst/>
          </a:prstGeom>
          <a:noFill/>
        </p:spPr>
        <p:txBody>
          <a:bodyPr wrap="square">
            <a:spAutoFit/>
          </a:bodyPr>
          <a:lstStyle/>
          <a:p>
            <a:pPr algn="ctr"/>
            <a:r>
              <a:rPr lang="ur-PK" sz="24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میں تیرے حاکموں کو  سلامتی اور تیرے  عاملوں کو صداقت بناؤں گا" (یسعیاہ 17:60 بی)۔ </a:t>
            </a:r>
            <a:endParaRPr lang="en" sz="24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F24439E-B76F-5474-FC46-8C9182995B80}"/>
              </a:ext>
            </a:extLst>
          </p:cNvPr>
          <p:cNvSpPr txBox="1"/>
          <p:nvPr/>
        </p:nvSpPr>
        <p:spPr>
          <a:xfrm>
            <a:off x="5784087" y="1336344"/>
            <a:ext cx="6317411" cy="1646605"/>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کو امن کا شہزادہ کہا گیا ہے (یسعیاہ 6:9)۔ وہ امن قائم کرنے کے لئے آیا اور وہ امن کے ساتھ بادشاہی بھی کرے گا (یوحنا 27:14؛ یسعیاہ 17:60)۔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جب تک اُس کی سلامتی کی بادشاہی ایک حقیقت نہیں بن جاتی، ہم اُس وقت تک جنگی سرزمین میں رہتے ہیں، اچھائی اور برائی کی کائناتی کشمکش میں غرق۔ </a:t>
            </a:r>
            <a:endParaRPr lang="en" sz="2400" b="1" dirty="0">
              <a:latin typeface="Jameel Noori Nastaleeq" panose="02000503000000020004" pitchFamily="2" charset="-78"/>
              <a:cs typeface="Jameel Noori Nastaleeq" panose="02000503000000020004" pitchFamily="2" charset="-78"/>
            </a:endParaRPr>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4589" y="3153205"/>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65344" y="3153206"/>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4589" y="5046004"/>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9203" y="5046005"/>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0" y="3615850"/>
            <a:ext cx="5804034" cy="3046988"/>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جب ارامی فوج نے الیشع بنی کو پکڑنے کے لئے دو تین کا محاصرہ کیا، تو اُس نے خُدا سے یہ نہیں کہا کہ آسمانی فوج اُس کے اردگرد ارامی فوج کو تباہ کرے۔ اس کی بجائے اُس نے اندھی ارامی فوج کو سامریہ کی طرف لیجانے کو کہا تاکہ وہ وہان دو دشمن قوموں کے درمیان صلح کراکے  (2سلاطین 6: 12۔23)۔  </a:t>
            </a:r>
          </a:p>
          <a:p>
            <a:pPr algn="r" rtl="1">
              <a:spcBef>
                <a:spcPts val="600"/>
              </a:spcBef>
            </a:pPr>
            <a:endParaRPr lang="es-ES" sz="2600" b="1" dirty="0">
              <a:latin typeface="Jameel Noori Nastaleeq" panose="02000503000000020004" pitchFamily="2" charset="-78"/>
              <a:cs typeface="Jameel Noori Nastaleeq" panose="02000503000000020004" pitchFamily="2" charset="-78"/>
            </a:endParaRPr>
          </a:p>
          <a:p>
            <a:pPr algn="r" rtl="1">
              <a:spcBef>
                <a:spcPts val="600"/>
              </a:spcBef>
            </a:pPr>
            <a:r>
              <a:rPr lang="ur-PK" sz="2600" b="1" dirty="0">
                <a:latin typeface="Jameel Noori Nastaleeq" panose="02000503000000020004" pitchFamily="2" charset="-78"/>
                <a:cs typeface="Jameel Noori Nastaleeq" panose="02000503000000020004" pitchFamily="2" charset="-78"/>
              </a:rPr>
              <a:t>یہ عملی مثا ل ہمیں یسوع مسیح نے سکھائی ہے: جنگ میں ہمیشہ امن کی تلاش کرو۔ اچھائی کے ذریعے برائی پر غالب آؤ (رومیوں 12: 20۔21)۔ </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25128" y="144045"/>
            <a:ext cx="5499625" cy="33884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55113" y="4641502"/>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righ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right)">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2" fill="hold" grpId="0"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animEffect transition="in" filter="wipe(right)">
                                      <p:cBhvr>
                                        <p:cTn id="71" dur="500"/>
                                        <p:tgtEl>
                                          <p:spTgt spid="16">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16">
                                            <p:txEl>
                                              <p:pRg st="2" end="2"/>
                                            </p:txEl>
                                          </p:spTgt>
                                        </p:tgtEl>
                                        <p:attrNameLst>
                                          <p:attrName>style.visibility</p:attrName>
                                        </p:attrNameLst>
                                      </p:cBhvr>
                                      <p:to>
                                        <p:strVal val="visible"/>
                                      </p:to>
                                    </p:set>
                                    <p:animEffect transition="in" filter="wipe(right)">
                                      <p:cBhvr>
                                        <p:cTn id="76"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6" grpId="0" uiExpand="1" build="p"/>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543050" y="1418195"/>
            <a:ext cx="10423458" cy="4770537"/>
          </a:xfrm>
          <a:prstGeom prst="rect">
            <a:avLst/>
          </a:prstGeom>
          <a:noFill/>
        </p:spPr>
        <p:txBody>
          <a:bodyPr wrap="square">
            <a:spAutoFit/>
          </a:bodyPr>
          <a:lstStyle/>
          <a:p>
            <a:pPr algn="r" rtl="1">
              <a:spcBef>
                <a:spcPts val="600"/>
              </a:spcBef>
            </a:pPr>
            <a:r>
              <a:rPr lang="ur-PK" sz="3800" b="1" dirty="0">
                <a:solidFill>
                  <a:srgbClr val="11471E"/>
                </a:solidFill>
                <a:latin typeface="Jameel Noori Nastaleeq" panose="02000503000000020004" pitchFamily="2" charset="-78"/>
                <a:cs typeface="Jameel Noori Nastaleeq" panose="02000503000000020004" pitchFamily="2" charset="-78"/>
              </a:rPr>
              <a:t>"یریحو کے لوگوں کی مکمل تباہی صرف کنعان کے باشندوں کے بارے میں موسیٰ کے ذریعہ پہلے دیے گئے احکامات کی تکمیل تھی [...] بہت سے لوگوں کو یہ احکامات بائبل کے دوسرے حصوں میں دی گئی محبت اور رحم کی روح کے خلاف لگتے ہیں، لیکن وہ حقیقت میں ان کے درمیان لامحدود حکمت کے احکام تھے، جو اسرائیل میں خدا کی قوم کے بارے میں لامحدود حکمت اور بھلائی کے بارے میں قائم کرنا تھا۔ وہ حکومت جو زمین پر اس کی بادشاہی کا مظہر ہونا چاہیے، وہ نہ صرف حقیقی مذہب کے وارث بنیں، بلکہ اس کے اصولوں کو پوری دنیا میں پھیلانے کے لیے کنعانیوں نے اپنے آپ کو سب سے گھٹیا اور ذلیل کرنے کے لیے چھوڑ دیا تھا، اور یہ ضروری تھا کہ زمین کو اس چیز سے پاک کر دیا جائے جو یقیناً خدا کے مقاصد کی تکمیل کو روکے گی"</a:t>
            </a:r>
            <a:endParaRPr lang="en" sz="3800" b="1" dirty="0">
              <a:solidFill>
                <a:srgbClr val="11471E"/>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A468C5AB-FDB0-7778-3705-B99ADC5DA315}"/>
              </a:ext>
            </a:extLst>
          </p:cNvPr>
          <p:cNvSpPr txBox="1"/>
          <p:nvPr/>
        </p:nvSpPr>
        <p:spPr>
          <a:xfrm>
            <a:off x="1211199" y="6312056"/>
            <a:ext cx="3635995" cy="338554"/>
          </a:xfrm>
          <a:prstGeom prst="rect">
            <a:avLst/>
          </a:prstGeom>
          <a:noFill/>
        </p:spPr>
        <p:txBody>
          <a:bodyPr wrap="none" rtlCol="0">
            <a:spAutoFit/>
          </a:bodyPr>
          <a:lstStyle/>
          <a:p>
            <a:r>
              <a:rPr lang="en" sz="1600" b="1" dirty="0">
                <a:solidFill>
                  <a:srgbClr val="11471E"/>
                </a:solidFill>
                <a:latin typeface="Times New Roman" panose="02020603050405020304" pitchFamily="18" charset="0"/>
                <a:cs typeface="Times New Roman" panose="02020603050405020304" pitchFamily="18" charset="0"/>
              </a:rPr>
              <a:t>EGW (Patriarchs and Prophets, p. 492)</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2163</TotalTime>
  <Words>1379</Words>
  <Application>Microsoft Office PowerPoint</Application>
  <PresentationFormat>Panorámica</PresentationFormat>
  <Paragraphs>56</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Jameel Noori Nastaleeq</vt:lpstr>
      <vt:lpstr>Aptos</vt:lpstr>
      <vt:lpstr>Times New Roman</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85</cp:revision>
  <dcterms:created xsi:type="dcterms:W3CDTF">2025-10-06T14:35:36Z</dcterms:created>
  <dcterms:modified xsi:type="dcterms:W3CDTF">2025-10-28T20:49:24Z</dcterms:modified>
</cp:coreProperties>
</file>