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1"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Jameel Noori Nastaleeq" panose="02000503000000000004" pitchFamily="2" charset="-78"/>
      <p:regular r:id="rId14"/>
      <p:italic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pPr rtl="1"/>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جُدا ہونا</a:t>
          </a:r>
          <a:endParaRPr lang="en"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مسیح کے ساتھ رہنا</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pPr rtl="1"/>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زندہ رہنا</a:t>
          </a:r>
          <a:endParaRPr lang="en"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کلیسیا کے لئے فائدہ مند ہونا</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روح کے غریب</a:t>
          </a:r>
          <a:endParaRPr lang="en" sz="2400" b="1" dirty="0">
            <a:latin typeface="Jameel Noori Nastaleeq" panose="02000503000000020004" pitchFamily="2" charset="-78"/>
            <a:cs typeface="Jameel Noori Nastaleeq" panose="02000503000000020004" pitchFamily="2" charset="-78"/>
          </a:endParaRPr>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حلیم</a:t>
          </a:r>
          <a:endParaRPr lang="en" sz="2400" b="1" dirty="0">
            <a:latin typeface="Jameel Noori Nastaleeq" panose="02000503000000020004" pitchFamily="2" charset="-78"/>
            <a:cs typeface="Jameel Noori Nastaleeq" panose="02000503000000020004" pitchFamily="2" charset="-78"/>
          </a:endParaRPr>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انصاف کے بھوکے اور پیاسے</a:t>
          </a:r>
          <a:endParaRPr lang="en" sz="2400" b="1" dirty="0">
            <a:latin typeface="Jameel Noori Nastaleeq" panose="02000503000000020004" pitchFamily="2" charset="-78"/>
            <a:cs typeface="Jameel Noori Nastaleeq" panose="02000503000000020004" pitchFamily="2" charset="-78"/>
          </a:endParaRPr>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رحم دل</a:t>
          </a:r>
          <a:endParaRPr lang="en" sz="2400" b="1" dirty="0">
            <a:latin typeface="Jameel Noori Nastaleeq" panose="02000503000000020004" pitchFamily="2" charset="-78"/>
            <a:cs typeface="Jameel Noori Nastaleeq" panose="02000503000000020004" pitchFamily="2" charset="-78"/>
          </a:endParaRPr>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دل کے غریب</a:t>
          </a:r>
          <a:endParaRPr lang="en" sz="2400" b="1" dirty="0">
            <a:latin typeface="Jameel Noori Nastaleeq" panose="02000503000000020004" pitchFamily="2" charset="-78"/>
            <a:cs typeface="Jameel Noori Nastaleeq" panose="02000503000000020004" pitchFamily="2" charset="-78"/>
          </a:endParaRPr>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صلح کرانے والے</a:t>
          </a:r>
          <a:endParaRPr lang="en" sz="2400" b="1" dirty="0">
            <a:latin typeface="Jameel Noori Nastaleeq" panose="02000503000000020004" pitchFamily="2" charset="-78"/>
            <a:cs typeface="Jameel Noori Nastaleeq" panose="02000503000000020004" pitchFamily="2" charset="-78"/>
          </a:endParaRPr>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اپنا دوسرا گال سامنے کرنے والے</a:t>
          </a:r>
          <a:endParaRPr lang="en" sz="2400" b="1" dirty="0">
            <a:latin typeface="Jameel Noori Nastaleeq" panose="02000503000000020004" pitchFamily="2" charset="-78"/>
            <a:cs typeface="Jameel Noori Nastaleeq" panose="02000503000000020004" pitchFamily="2" charset="-78"/>
          </a:endParaRPr>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دشمنوں سے محبت کرنے والے</a:t>
          </a:r>
          <a:endParaRPr lang="en" sz="2400" b="1" dirty="0">
            <a:latin typeface="Jameel Noori Nastaleeq" panose="02000503000000020004" pitchFamily="2" charset="-78"/>
            <a:cs typeface="Jameel Noori Nastaleeq" panose="02000503000000020004" pitchFamily="2" charset="-78"/>
          </a:endParaRPr>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لعنت کرنے والوں کے لئے برکت کی دُعا کرنا</a:t>
          </a:r>
          <a:endParaRPr lang="en" sz="2400" b="1" dirty="0">
            <a:latin typeface="Jameel Noori Nastaleeq" panose="02000503000000020004" pitchFamily="2" charset="-78"/>
            <a:cs typeface="Jameel Noori Nastaleeq" panose="02000503000000020004" pitchFamily="2" charset="-78"/>
          </a:endParaRPr>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نفرت کرنے والوں سے اچھائی کرنا</a:t>
          </a:r>
          <a:endParaRPr lang="en" sz="2400" b="1" dirty="0">
            <a:latin typeface="Jameel Noori Nastaleeq" panose="02000503000000020004" pitchFamily="2" charset="-78"/>
            <a:cs typeface="Jameel Noori Nastaleeq" panose="02000503000000020004" pitchFamily="2" charset="-78"/>
          </a:endParaRPr>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محبت کرنا اور فراغ دل ہونا</a:t>
          </a:r>
          <a:endParaRPr lang="en" sz="2400" b="1" dirty="0">
            <a:latin typeface="Jameel Noori Nastaleeq" panose="02000503000000020004" pitchFamily="2" charset="-78"/>
            <a:cs typeface="Jameel Noori Nastaleeq" panose="02000503000000020004" pitchFamily="2" charset="-78"/>
          </a:endParaRPr>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رحم کرنا اور حلیم ہونا</a:t>
          </a:r>
          <a:endParaRPr lang="en" sz="2400" b="1" dirty="0">
            <a:latin typeface="Jameel Noori Nastaleeq" panose="02000503000000020004" pitchFamily="2" charset="-78"/>
            <a:cs typeface="Jameel Noori Nastaleeq" panose="02000503000000020004" pitchFamily="2" charset="-78"/>
          </a:endParaRPr>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وغیرہ</a:t>
          </a:r>
          <a:endParaRPr lang="en" sz="2400" b="1" dirty="0">
            <a:latin typeface="Jameel Noori Nastaleeq" panose="02000503000000020004" pitchFamily="2" charset="-78"/>
            <a:cs typeface="Jameel Noori Nastaleeq" panose="02000503000000020004" pitchFamily="2" charset="-78"/>
          </a:endParaRP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566641" y="684"/>
          <a:ext cx="1800418"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جُدا ہونا</a:t>
          </a:r>
          <a:endParaRPr lang="en" sz="28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79773" y="13816"/>
        <a:ext cx="1774154"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406322" y="477072"/>
        <a:ext cx="121058" cy="117695"/>
      </dsp:txXfrm>
    </dsp:sp>
    <dsp:sp modelId="{128B0986-78E7-436E-BDAD-33EA69DEFAB2}">
      <dsp:nvSpPr>
        <dsp:cNvPr id="0" name=""/>
        <dsp:cNvSpPr/>
      </dsp:nvSpPr>
      <dsp:spPr>
        <a:xfrm>
          <a:off x="566641" y="673232"/>
          <a:ext cx="1800418"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مسیح کے ساتھ رہنا</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579773" y="686364"/>
        <a:ext cx="1774154"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زندہ رہنا</a:t>
          </a:r>
          <a:endParaRPr lang="en" sz="2800" b="1"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کلیسیا کے لئے فائدہ مند ہونا</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3692"/>
          <a:ext cx="4552336" cy="417498"/>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روح کے غریب</a:t>
          </a:r>
          <a:endParaRPr lang="en" sz="2400" b="1" kern="1200" dirty="0">
            <a:latin typeface="Jameel Noori Nastaleeq" panose="02000503000000020004" pitchFamily="2" charset="-78"/>
            <a:cs typeface="Jameel Noori Nastaleeq" panose="02000503000000020004" pitchFamily="2" charset="-78"/>
          </a:endParaRPr>
        </a:p>
      </dsp:txBody>
      <dsp:txXfrm>
        <a:off x="20381" y="24073"/>
        <a:ext cx="4511574" cy="376736"/>
      </dsp:txXfrm>
    </dsp:sp>
    <dsp:sp modelId="{CF7405FA-29A5-4AC8-81EA-015E145AB192}">
      <dsp:nvSpPr>
        <dsp:cNvPr id="0" name=""/>
        <dsp:cNvSpPr/>
      </dsp:nvSpPr>
      <dsp:spPr>
        <a:xfrm>
          <a:off x="0" y="429346"/>
          <a:ext cx="4552336" cy="417498"/>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حلیم</a:t>
          </a:r>
          <a:endParaRPr lang="en" sz="2400" b="1" kern="1200" dirty="0">
            <a:latin typeface="Jameel Noori Nastaleeq" panose="02000503000000020004" pitchFamily="2" charset="-78"/>
            <a:cs typeface="Jameel Noori Nastaleeq" panose="02000503000000020004" pitchFamily="2" charset="-78"/>
          </a:endParaRPr>
        </a:p>
      </dsp:txBody>
      <dsp:txXfrm>
        <a:off x="20381" y="449727"/>
        <a:ext cx="4511574" cy="376736"/>
      </dsp:txXfrm>
    </dsp:sp>
    <dsp:sp modelId="{A79F61FF-67C8-4E94-A7F4-EF124B0472CE}">
      <dsp:nvSpPr>
        <dsp:cNvPr id="0" name=""/>
        <dsp:cNvSpPr/>
      </dsp:nvSpPr>
      <dsp:spPr>
        <a:xfrm>
          <a:off x="0" y="855000"/>
          <a:ext cx="4552336" cy="417498"/>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انصاف کے بھوکے اور پیاسے</a:t>
          </a:r>
          <a:endParaRPr lang="en" sz="2400" b="1" kern="1200" dirty="0">
            <a:latin typeface="Jameel Noori Nastaleeq" panose="02000503000000020004" pitchFamily="2" charset="-78"/>
            <a:cs typeface="Jameel Noori Nastaleeq" panose="02000503000000020004" pitchFamily="2" charset="-78"/>
          </a:endParaRPr>
        </a:p>
      </dsp:txBody>
      <dsp:txXfrm>
        <a:off x="20381" y="875381"/>
        <a:ext cx="4511574" cy="376736"/>
      </dsp:txXfrm>
    </dsp:sp>
    <dsp:sp modelId="{1B20B733-CB77-40DA-9183-28D7BCA4FFD3}">
      <dsp:nvSpPr>
        <dsp:cNvPr id="0" name=""/>
        <dsp:cNvSpPr/>
      </dsp:nvSpPr>
      <dsp:spPr>
        <a:xfrm>
          <a:off x="0" y="1280655"/>
          <a:ext cx="4552336" cy="417498"/>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رحم دل</a:t>
          </a:r>
          <a:endParaRPr lang="en" sz="2400" b="1" kern="1200" dirty="0">
            <a:latin typeface="Jameel Noori Nastaleeq" panose="02000503000000020004" pitchFamily="2" charset="-78"/>
            <a:cs typeface="Jameel Noori Nastaleeq" panose="02000503000000020004" pitchFamily="2" charset="-78"/>
          </a:endParaRPr>
        </a:p>
      </dsp:txBody>
      <dsp:txXfrm>
        <a:off x="20381" y="1301036"/>
        <a:ext cx="4511574" cy="376736"/>
      </dsp:txXfrm>
    </dsp:sp>
    <dsp:sp modelId="{11CD8606-9A25-41B4-BD22-9840D73DAD43}">
      <dsp:nvSpPr>
        <dsp:cNvPr id="0" name=""/>
        <dsp:cNvSpPr/>
      </dsp:nvSpPr>
      <dsp:spPr>
        <a:xfrm>
          <a:off x="0" y="1706309"/>
          <a:ext cx="4552336" cy="417498"/>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دل کے غریب</a:t>
          </a:r>
          <a:endParaRPr lang="en" sz="2400" b="1" kern="1200" dirty="0">
            <a:latin typeface="Jameel Noori Nastaleeq" panose="02000503000000020004" pitchFamily="2" charset="-78"/>
            <a:cs typeface="Jameel Noori Nastaleeq" panose="02000503000000020004" pitchFamily="2" charset="-78"/>
          </a:endParaRPr>
        </a:p>
      </dsp:txBody>
      <dsp:txXfrm>
        <a:off x="20381" y="1726690"/>
        <a:ext cx="4511574" cy="376736"/>
      </dsp:txXfrm>
    </dsp:sp>
    <dsp:sp modelId="{0017A204-F19F-40B4-90D9-23A7DA14A727}">
      <dsp:nvSpPr>
        <dsp:cNvPr id="0" name=""/>
        <dsp:cNvSpPr/>
      </dsp:nvSpPr>
      <dsp:spPr>
        <a:xfrm>
          <a:off x="0" y="2131963"/>
          <a:ext cx="4552336" cy="417498"/>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صلح کرانے والے</a:t>
          </a:r>
          <a:endParaRPr lang="en" sz="2400" b="1" kern="1200" dirty="0">
            <a:latin typeface="Jameel Noori Nastaleeq" panose="02000503000000020004" pitchFamily="2" charset="-78"/>
            <a:cs typeface="Jameel Noori Nastaleeq" panose="02000503000000020004" pitchFamily="2" charset="-78"/>
          </a:endParaRPr>
        </a:p>
      </dsp:txBody>
      <dsp:txXfrm>
        <a:off x="20381" y="2152344"/>
        <a:ext cx="4511574" cy="376736"/>
      </dsp:txXfrm>
    </dsp:sp>
    <dsp:sp modelId="{C504EBED-2F60-4EB8-B9BD-90F2F5E8998B}">
      <dsp:nvSpPr>
        <dsp:cNvPr id="0" name=""/>
        <dsp:cNvSpPr/>
      </dsp:nvSpPr>
      <dsp:spPr>
        <a:xfrm>
          <a:off x="0" y="2557617"/>
          <a:ext cx="4552336" cy="417498"/>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اپنا دوسرا گال سامنے کرنے والے</a:t>
          </a:r>
          <a:endParaRPr lang="en" sz="2400" b="1" kern="1200" dirty="0">
            <a:latin typeface="Jameel Noori Nastaleeq" panose="02000503000000020004" pitchFamily="2" charset="-78"/>
            <a:cs typeface="Jameel Noori Nastaleeq" panose="02000503000000020004" pitchFamily="2" charset="-78"/>
          </a:endParaRPr>
        </a:p>
      </dsp:txBody>
      <dsp:txXfrm>
        <a:off x="20381" y="2577998"/>
        <a:ext cx="4511574" cy="376736"/>
      </dsp:txXfrm>
    </dsp:sp>
    <dsp:sp modelId="{FB3B242C-B012-4820-983A-469EDDD96845}">
      <dsp:nvSpPr>
        <dsp:cNvPr id="0" name=""/>
        <dsp:cNvSpPr/>
      </dsp:nvSpPr>
      <dsp:spPr>
        <a:xfrm>
          <a:off x="0" y="2983272"/>
          <a:ext cx="4552336" cy="417498"/>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دشمنوں سے محبت کرنے والے</a:t>
          </a:r>
          <a:endParaRPr lang="en" sz="2400" b="1" kern="1200" dirty="0">
            <a:latin typeface="Jameel Noori Nastaleeq" panose="02000503000000020004" pitchFamily="2" charset="-78"/>
            <a:cs typeface="Jameel Noori Nastaleeq" panose="02000503000000020004" pitchFamily="2" charset="-78"/>
          </a:endParaRPr>
        </a:p>
      </dsp:txBody>
      <dsp:txXfrm>
        <a:off x="20381" y="3003653"/>
        <a:ext cx="4511574" cy="376736"/>
      </dsp:txXfrm>
    </dsp:sp>
    <dsp:sp modelId="{A0131B4B-270C-496D-855B-7EA2741A0492}">
      <dsp:nvSpPr>
        <dsp:cNvPr id="0" name=""/>
        <dsp:cNvSpPr/>
      </dsp:nvSpPr>
      <dsp:spPr>
        <a:xfrm>
          <a:off x="0" y="3408926"/>
          <a:ext cx="4552336" cy="417498"/>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لعنت کرنے والوں کے لئے برکت کی دُعا کرنا</a:t>
          </a:r>
          <a:endParaRPr lang="en" sz="2400" b="1" kern="1200" dirty="0">
            <a:latin typeface="Jameel Noori Nastaleeq" panose="02000503000000020004" pitchFamily="2" charset="-78"/>
            <a:cs typeface="Jameel Noori Nastaleeq" panose="02000503000000020004" pitchFamily="2" charset="-78"/>
          </a:endParaRPr>
        </a:p>
      </dsp:txBody>
      <dsp:txXfrm>
        <a:off x="20381" y="3429307"/>
        <a:ext cx="4511574" cy="376736"/>
      </dsp:txXfrm>
    </dsp:sp>
    <dsp:sp modelId="{CEAA776C-8B24-4DC1-B312-AB0E31048D47}">
      <dsp:nvSpPr>
        <dsp:cNvPr id="0" name=""/>
        <dsp:cNvSpPr/>
      </dsp:nvSpPr>
      <dsp:spPr>
        <a:xfrm>
          <a:off x="0" y="3834580"/>
          <a:ext cx="4552336" cy="417498"/>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نفرت کرنے والوں سے اچھائی کرنا</a:t>
          </a:r>
          <a:endParaRPr lang="en" sz="2400" b="1" kern="1200" dirty="0">
            <a:latin typeface="Jameel Noori Nastaleeq" panose="02000503000000020004" pitchFamily="2" charset="-78"/>
            <a:cs typeface="Jameel Noori Nastaleeq" panose="02000503000000020004" pitchFamily="2" charset="-78"/>
          </a:endParaRPr>
        </a:p>
      </dsp:txBody>
      <dsp:txXfrm>
        <a:off x="20381" y="3854961"/>
        <a:ext cx="4511574" cy="376736"/>
      </dsp:txXfrm>
    </dsp:sp>
    <dsp:sp modelId="{B4020DE7-C031-47F9-8BF7-26F150AE38EA}">
      <dsp:nvSpPr>
        <dsp:cNvPr id="0" name=""/>
        <dsp:cNvSpPr/>
      </dsp:nvSpPr>
      <dsp:spPr>
        <a:xfrm>
          <a:off x="0" y="4260235"/>
          <a:ext cx="4552336" cy="417498"/>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محبت کرنا اور فراغ دل ہونا</a:t>
          </a:r>
          <a:endParaRPr lang="en" sz="2400" b="1" kern="1200" dirty="0">
            <a:latin typeface="Jameel Noori Nastaleeq" panose="02000503000000020004" pitchFamily="2" charset="-78"/>
            <a:cs typeface="Jameel Noori Nastaleeq" panose="02000503000000020004" pitchFamily="2" charset="-78"/>
          </a:endParaRPr>
        </a:p>
      </dsp:txBody>
      <dsp:txXfrm>
        <a:off x="20381" y="4280616"/>
        <a:ext cx="4511574" cy="376736"/>
      </dsp:txXfrm>
    </dsp:sp>
    <dsp:sp modelId="{1866F153-6C31-41A7-B10F-4C46FA2B11A6}">
      <dsp:nvSpPr>
        <dsp:cNvPr id="0" name=""/>
        <dsp:cNvSpPr/>
      </dsp:nvSpPr>
      <dsp:spPr>
        <a:xfrm>
          <a:off x="0" y="4685889"/>
          <a:ext cx="4552336" cy="417498"/>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رحم کرنا اور حلیم ہونا</a:t>
          </a:r>
          <a:endParaRPr lang="en" sz="2400" b="1" kern="1200" dirty="0">
            <a:latin typeface="Jameel Noori Nastaleeq" panose="02000503000000020004" pitchFamily="2" charset="-78"/>
            <a:cs typeface="Jameel Noori Nastaleeq" panose="02000503000000020004" pitchFamily="2" charset="-78"/>
          </a:endParaRPr>
        </a:p>
      </dsp:txBody>
      <dsp:txXfrm>
        <a:off x="20381" y="4706270"/>
        <a:ext cx="4511574" cy="376736"/>
      </dsp:txXfrm>
    </dsp:sp>
    <dsp:sp modelId="{9CAAA3BE-A63B-46CC-BAB5-05A28116553D}">
      <dsp:nvSpPr>
        <dsp:cNvPr id="0" name=""/>
        <dsp:cNvSpPr/>
      </dsp:nvSpPr>
      <dsp:spPr>
        <a:xfrm>
          <a:off x="0" y="5111543"/>
          <a:ext cx="4552336" cy="417498"/>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وغیرہ</a:t>
          </a:r>
          <a:endParaRPr lang="en" sz="2400" b="1" kern="1200" dirty="0">
            <a:latin typeface="Jameel Noori Nastaleeq" panose="02000503000000020004" pitchFamily="2" charset="-78"/>
            <a:cs typeface="Jameel Noori Nastaleeq" panose="02000503000000020004" pitchFamily="2" charset="-78"/>
          </a:endParaRPr>
        </a:p>
      </dsp:txBody>
      <dsp:txXfrm>
        <a:off x="20381" y="5131924"/>
        <a:ext cx="4511574" cy="3767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16/01/2026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16/01/2026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e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5943599" y="941153"/>
            <a:ext cx="5288340" cy="1323439"/>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rtl="1"/>
            <a:r>
              <a:rPr lang="ur-PK" sz="8000" b="1" dirty="0">
                <a:ln w="9525">
                  <a:noFill/>
                  <a:prstDash val="solid"/>
                </a:ln>
                <a:solidFill>
                  <a:schemeClr val="accent1">
                    <a:lumMod val="50000"/>
                  </a:schemeClr>
                </a:solidFill>
                <a:effectLst>
                  <a:outerShdw blurRad="12700" dist="38100" dir="2700000" algn="tl" rotWithShape="0">
                    <a:schemeClr val="accent2">
                      <a:lumMod val="75000"/>
                    </a:schemeClr>
                  </a:outerShdw>
                </a:effectLst>
                <a:latin typeface="Jameel Noori Nastaleeq" panose="02000503000000020004" pitchFamily="2" charset="-78"/>
                <a:cs typeface="Jameel Noori Nastaleeq" panose="02000503000000020004" pitchFamily="2" charset="-78"/>
              </a:rPr>
              <a:t>زندگی اور موت</a:t>
            </a:r>
            <a:endParaRPr lang="en" sz="8000" b="1" dirty="0">
              <a:ln w="9525">
                <a:noFill/>
                <a:prstDash val="solid"/>
              </a:ln>
              <a:solidFill>
                <a:schemeClr val="accent1">
                  <a:lumMod val="50000"/>
                </a:schemeClr>
              </a:solidFill>
              <a:effectLst>
                <a:outerShdw blurRad="12700" dist="38100" dir="2700000" algn="tl" rotWithShape="0">
                  <a:schemeClr val="accent2">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73A3C40-1FA1-28F6-83A6-D1B30970FC41}"/>
              </a:ext>
            </a:extLst>
          </p:cNvPr>
          <p:cNvSpPr txBox="1"/>
          <p:nvPr/>
        </p:nvSpPr>
        <p:spPr>
          <a:xfrm>
            <a:off x="9690755" y="5602660"/>
            <a:ext cx="2396113" cy="954107"/>
          </a:xfrm>
          <a:prstGeom prst="rect">
            <a:avLst/>
          </a:prstGeom>
          <a:noFill/>
        </p:spPr>
        <p:txBody>
          <a:bodyPr wrap="square" rtlCol="0">
            <a:spAutoFit/>
          </a:bodyPr>
          <a:lstStyle/>
          <a:p>
            <a:pPr algn="r" rtl="1"/>
            <a:r>
              <a:rPr lang="ur-PK" sz="2800" b="1" dirty="0">
                <a:solidFill>
                  <a:srgbClr val="705248"/>
                </a:solidFill>
                <a:latin typeface="Jameel Noori Nastaleeq" panose="02000503000000020004" pitchFamily="2" charset="-78"/>
                <a:cs typeface="Jameel Noori Nastaleeq" panose="02000503000000020004" pitchFamily="2" charset="-78"/>
              </a:rPr>
              <a:t>سبق 3</a:t>
            </a:r>
          </a:p>
          <a:p>
            <a:pPr algn="r" rtl="1"/>
            <a:r>
              <a:rPr lang="ur-PK" sz="2800" b="1" dirty="0">
                <a:solidFill>
                  <a:srgbClr val="705248"/>
                </a:solidFill>
                <a:latin typeface="Jameel Noori Nastaleeq" panose="02000503000000020004" pitchFamily="2" charset="-78"/>
                <a:cs typeface="Jameel Noori Nastaleeq" panose="02000503000000020004" pitchFamily="2" charset="-78"/>
              </a:rPr>
              <a:t>جنوری 17 تاا23</a:t>
            </a:r>
            <a:endParaRPr lang="en" sz="2800" b="1" dirty="0">
              <a:solidFill>
                <a:srgbClr val="705248"/>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8371001" y="289790"/>
            <a:ext cx="3820997" cy="769441"/>
          </a:xfrm>
          <a:prstGeom prst="rect">
            <a:avLst/>
          </a:prstGeom>
          <a:noFill/>
        </p:spPr>
        <p:txBody>
          <a:bodyPr wrap="square">
            <a:spAutoFit/>
            <a:scene3d>
              <a:camera prst="orthographicFront"/>
              <a:lightRig rig="flat" dir="t"/>
            </a:scene3d>
            <a:sp3d extrusionH="57150" prstMaterial="softEdge">
              <a:bevelT w="25400" h="38100"/>
            </a:sp3d>
          </a:bodyPr>
          <a:lstStyle/>
          <a:p>
            <a:pPr algn="r" rtl="1"/>
            <a:r>
              <a:rPr lang="ur-PK" sz="4400" b="1" dirty="0">
                <a:ln/>
                <a:solidFill>
                  <a:schemeClr val="accent1"/>
                </a:solidFill>
                <a:latin typeface="Jameel Noori Nastaleeq" panose="02000503000000020004" pitchFamily="2" charset="-78"/>
                <a:cs typeface="Jameel Noori Nastaleeq" panose="02000503000000020004" pitchFamily="2" charset="-78"/>
              </a:rPr>
              <a:t>انجیل کے لئے متحد ہو کر لڑنا</a:t>
            </a:r>
            <a:endParaRPr lang="en" sz="4400" b="1" dirty="0">
              <a:ln/>
              <a:solidFill>
                <a:schemeClr val="accent1"/>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ED4E9A76-6A13-DEE8-8AF4-252970561211}"/>
              </a:ext>
            </a:extLst>
          </p:cNvPr>
          <p:cNvSpPr txBox="1"/>
          <p:nvPr/>
        </p:nvSpPr>
        <p:spPr>
          <a:xfrm>
            <a:off x="-92858" y="193619"/>
            <a:ext cx="8152776" cy="954107"/>
          </a:xfrm>
          <a:prstGeom prst="rect">
            <a:avLst/>
          </a:prstGeom>
          <a:noFill/>
        </p:spPr>
        <p:txBody>
          <a:bodyPr wrap="square">
            <a:spAutoFit/>
          </a:bodyPr>
          <a:lstStyle/>
          <a:p>
            <a:pPr algn="r" rtl="1"/>
            <a:r>
              <a:rPr lang="ur-PK" sz="2800" b="1" dirty="0">
                <a:solidFill>
                  <a:srgbClr val="76483F"/>
                </a:solidFill>
                <a:latin typeface="Jameel Noori Nastaleeq" panose="02000503000000020004" pitchFamily="2" charset="-78"/>
                <a:cs typeface="Jameel Noori Nastaleeq" panose="02000503000000020004" pitchFamily="2" charset="-78"/>
              </a:rPr>
              <a:t>"۔۔۔۔تاکہ خواہ میں آؤں اور تمہیں دیکھوں خواہ نہ آؤں تمہارا حال سنوں کہ تم ایک روح میں قائم ہو اور نجیل کے ایمان کے لئے ایک جان ہو کر جانفشانی کرتے ہو" (فلپیوں 27:1بی)</a:t>
            </a:r>
            <a:endParaRPr lang="en" sz="2800" b="1" dirty="0">
              <a:solidFill>
                <a:srgbClr val="76483F"/>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657979A-1B1F-F91D-9960-9186BDFF3F5E}"/>
              </a:ext>
            </a:extLst>
          </p:cNvPr>
          <p:cNvSpPr txBox="1"/>
          <p:nvPr/>
        </p:nvSpPr>
        <p:spPr>
          <a:xfrm>
            <a:off x="2873787" y="1479206"/>
            <a:ext cx="6327363" cy="5524589"/>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راستباز ہونا اور صحیح زندگی بسر کرنا تنازعۃ کے بغیر ممکن نہیں (فلپیوں 30:1)۔ اس کے برعکس ایوب جس کے متعلق خُدا کی گواہی تھی کہ وہ "کامل اور راستباز  آدمی جو خُدا سے ڈرتا اور بدی سے دور رہتا" ہے (ایوب 8:1)۔ اُسے بھی خوفناک حالات کا سامنا کرنا پڑا اور یہ دشمن کا کام تھا۔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آج ہم جس جنگ میں ملوث ہیں، اُس میں متحد ہونا انتہائی ضروری ہے۔ پولس رسول ہماری حوصلہ افزائی کرتا ہے کہ ہم  انجیل کے دفاع کے لئے مل کر لڑیں (فلپیوں 27:1 بی)۔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مقصد کے اس اتحاد کو دُعا اور کلام کے مطالعہ کے ساتھ جوڑنا چاہئے (افسیوں 18:6؛ فلپیوں 16:2)۔ </a:t>
            </a:r>
            <a:endParaRPr lang="en"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dirty="0">
                <a:latin typeface="Jameel Noori Nastaleeq" panose="02000503000000020004" pitchFamily="2" charset="-78"/>
                <a:cs typeface="Jameel Noori Nastaleeq" panose="02000503000000020004" pitchFamily="2" charset="-78"/>
              </a:rPr>
              <a:t>جب ہمارا برائی کے ساتھ تصادم ہوتا ہے، تو ہمیں ان لوگوں سے نہیں ڈرنا چاہئے جو ہماری مخالفت کرتے ہیں (فلپیوں 28:1)۔ آئیے یاد رکھیں کہ شیطان ایک شکست خوردہ دشمن ہے، کیونکہ مسیح تو پہلے ہی صلیب پر جنگ جیت چکا ہے (لوقا 18:10؛ کلیسوں 15:2)۔ </a:t>
            </a:r>
            <a:endParaRPr lang="en" sz="2600" b="1" dirty="0">
              <a:latin typeface="Jameel Noori Nastaleeq" panose="02000503000000020004" pitchFamily="2" charset="-78"/>
              <a:cs typeface="Jameel Noori Nastaleeq" panose="02000503000000020004" pitchFamily="2" charset="-78"/>
            </a:endParaRP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righ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wipe(right)">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1+#ppt_w/2"/>
                                          </p:val>
                                        </p:tav>
                                        <p:tav tm="100000">
                                          <p:val>
                                            <p:strVal val="#ppt_x"/>
                                          </p:val>
                                        </p:tav>
                                      </p:tavLst>
                                    </p:anim>
                                    <p:anim calcmode="lin" valueType="num">
                                      <p:cBhvr additive="base">
                                        <p:cTn id="55" dur="500" fill="hold"/>
                                        <p:tgtEl>
                                          <p:spTgt spid="12"/>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5">
                                            <p:txEl>
                                              <p:pRg st="3" end="3"/>
                                            </p:txEl>
                                          </p:spTgt>
                                        </p:tgtEl>
                                        <p:attrNameLst>
                                          <p:attrName>style.visibility</p:attrName>
                                        </p:attrNameLst>
                                      </p:cBhvr>
                                      <p:to>
                                        <p:strVal val="visible"/>
                                      </p:to>
                                    </p:set>
                                    <p:anim calcmode="lin" valueType="num">
                                      <p:cBhvr additive="base">
                                        <p:cTn id="58"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5093702"/>
          </a:xfrm>
          <a:prstGeom prst="rect">
            <a:avLst/>
          </a:prstGeom>
          <a:noFill/>
        </p:spPr>
        <p:txBody>
          <a:bodyPr wrap="square">
            <a:spAutoFit/>
          </a:bodyPr>
          <a:lstStyle/>
          <a:p>
            <a:pPr algn="r" rtl="1">
              <a:spcBef>
                <a:spcPts val="600"/>
              </a:spcBef>
            </a:pPr>
            <a:r>
              <a:rPr lang="ur-PK" sz="3200" b="1" dirty="0">
                <a:solidFill>
                  <a:schemeClr val="accent1">
                    <a:lumMod val="50000"/>
                  </a:schemeClr>
                </a:solidFill>
                <a:latin typeface="Jameel Noori Nastaleeq" panose="02000503000000020004" pitchFamily="2" charset="-78"/>
                <a:cs typeface="Jameel Noori Nastaleeq" panose="02000503000000020004" pitchFamily="2" charset="-78"/>
              </a:rPr>
              <a:t>"مسیحی دنیا میں آج تک کبھی بھی ایمان میں اتنا بڑا اختلاف نہیں ہوا جتنا آج کے دور میں ہے۔ اگر رسولوں، نبیوں، مبشروں، پاسبانوں اور اُستادوں کے (افسیوں 4: 11۔13)انعامات ابتدائی کلیسیا کو متحد رکھنے کے لئے ضروری تھے تو اب اُس اتحاد کو دوبارہ بحال کرنے کے لئے وہ کتنے زیادہ ضروری ہیں! اور یہ کہ خُدا کا مقصد آخری ایام میں کلیسیا  کے اتحال کو بحال کرنا ہے نبوتوں سے ہمیں یقین ہے کہ جب خُدا صیون کو واپس آئے گا تو نگہبان روبرو دیکھیں گے۔ نیز یہ بھی کہا گیا ہے کہ "وقت کے آخر" میں عقلمند سمجھیں گے۔ جب یہ بات پوری ہو گی تو خُدا کے نزدیک عقلمند سب  ایمان میں متحد ہونگے، کیونکہ جو حقیقتاً صحیح طور پر سمجھتے ہیں وہ لازمی طور پر ایک ہی طرح سمجھیں گے۔ ۔۔ ان باتوں سے یہ ظاہر ہے کہ یہاں جس کلیسیا کی کامل حالت کی پیش گوئی کی گئی ہے ، وہ ابھی مستقبل میں ہے۔ لہذا یہ انعامات ابھی اپنا مقصد پورا نہیں کر پائے ہیں "</a:t>
            </a:r>
          </a:p>
          <a:p>
            <a:pPr rtl="1">
              <a:spcBef>
                <a:spcPts val="600"/>
              </a:spcBef>
            </a:pPr>
            <a:r>
              <a:rPr lang="ur-PK" sz="3200" b="1" dirty="0">
                <a:solidFill>
                  <a:schemeClr val="accent1">
                    <a:lumMod val="50000"/>
                  </a:schemeClr>
                </a:solidFill>
                <a:latin typeface="Jameel Noori Nastaleeq" panose="02000503000000020004" pitchFamily="2" charset="-78"/>
                <a:cs typeface="Jameel Noori Nastaleeq" panose="02000503000000020004" pitchFamily="2" charset="-78"/>
              </a:rPr>
              <a:t>ایلن جی وائیٹ ابتدائی تحاریر صفحہ 140</a:t>
            </a:r>
            <a:endParaRPr lang="en" sz="32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388" b="4511"/>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8814972" y="1644046"/>
            <a:ext cx="3453176" cy="3877985"/>
          </a:xfrm>
          <a:prstGeom prst="rect">
            <a:avLst/>
          </a:prstGeom>
          <a:noFill/>
        </p:spPr>
        <p:txBody>
          <a:bodyPr wrap="square">
            <a:spAutoFit/>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lang="ur-PK" sz="6600" b="1" dirty="0">
                <a:ln w="12700" cmpd="sng">
                  <a:noFill/>
                  <a:prstDash val="solid"/>
                </a:ln>
                <a:solidFill>
                  <a:prstClr val="white"/>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"کیونکہ زندہ رہنا میرے لئے مسیح ہے اور مرنا نفع" </a:t>
            </a:r>
            <a:r>
              <a:rPr lang="ur-PK" sz="4800" b="1" dirty="0">
                <a:ln w="12700" cmpd="sng">
                  <a:noFill/>
                  <a:prstDash val="solid"/>
                </a:ln>
                <a:solidFill>
                  <a:prstClr val="white"/>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(فلپیوں21:1)</a:t>
            </a:r>
            <a:endParaRPr kumimoji="0" lang="es-ES" sz="66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674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2971800" y="3828926"/>
            <a:ext cx="6077933" cy="2862322"/>
          </a:xfrm>
          <a:prstGeom prst="rect">
            <a:avLst/>
          </a:prstGeom>
          <a:noFill/>
        </p:spPr>
        <p:txBody>
          <a:bodyPr wrap="square" rtlCol="0">
            <a:spAutoFit/>
          </a:bodyPr>
          <a:lstStyle/>
          <a:p>
            <a:pPr algn="r" rtl="1">
              <a:spcBef>
                <a:spcPts val="600"/>
              </a:spcBef>
            </a:pPr>
            <a:r>
              <a:rPr lang="en" sz="2000" b="1" dirty="0">
                <a:solidFill>
                  <a:schemeClr val="bg1"/>
                </a:solidFill>
                <a:effectLst>
                  <a:outerShdw blurRad="38100" dist="38100" dir="2700000" algn="tl">
                    <a:srgbClr val="000000">
                      <a:alpha val="43137"/>
                    </a:srgbClr>
                  </a:outerShdw>
                </a:effectLst>
                <a:highlight>
                  <a:srgbClr val="E33505"/>
                </a:highlight>
                <a:latin typeface="Jameel Noori Nastaleeq" panose="02000503000000020004" pitchFamily="2" charset="-78"/>
                <a:cs typeface="Jameel Noori Nastaleeq" panose="02000503000000020004" pitchFamily="2" charset="-78"/>
              </a:rPr>
              <a:t> </a:t>
            </a:r>
            <a:r>
              <a:rPr lang="ur-PK" sz="2000" b="1" dirty="0">
                <a:solidFill>
                  <a:schemeClr val="bg1"/>
                </a:solidFill>
                <a:effectLst>
                  <a:outerShdw blurRad="38100" dist="38100" dir="2700000" algn="tl">
                    <a:srgbClr val="000000">
                      <a:alpha val="43137"/>
                    </a:srgbClr>
                  </a:outerShdw>
                </a:effectLst>
                <a:highlight>
                  <a:srgbClr val="E33505"/>
                </a:highlight>
                <a:latin typeface="Jameel Noori Nastaleeq" panose="02000503000000020004" pitchFamily="2" charset="-78"/>
                <a:cs typeface="Jameel Noori Nastaleeq" panose="02000503000000020004" pitchFamily="2" charset="-78"/>
              </a:rPr>
              <a:t>مسیح کے لئے زندہ رہنا یا مرنا</a:t>
            </a:r>
          </a:p>
          <a:p>
            <a:pPr lvl="1" algn="r" rtl="1">
              <a:spcBef>
                <a:spcPts val="600"/>
              </a:spcBef>
            </a:pPr>
            <a:r>
              <a:rPr lang="ur-PK" sz="2000" b="1" dirty="0">
                <a:latin typeface="Jameel Noori Nastaleeq" panose="02000503000000020004" pitchFamily="2" charset="-78"/>
                <a:cs typeface="Jameel Noori Nastaleeq" panose="02000503000000020004" pitchFamily="2" charset="-78"/>
              </a:rPr>
              <a:t>پولس رسول کے ذریعے مسیح سرفراز ہوا (فلپیوں 1: 10۔20، 25۔26)</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مسیح کے لئے جینا یا مرنا (فلپیوں 1: 21۔22)</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پولس رسول کا اختلاف (فلپیوں 1: 23۔24)</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en" sz="2000" b="1" dirty="0">
                <a:solidFill>
                  <a:schemeClr val="bg1"/>
                </a:solidFill>
                <a:effectLst>
                  <a:outerShdw blurRad="38100" dist="38100" dir="2700000" algn="tl">
                    <a:srgbClr val="000000">
                      <a:alpha val="43137"/>
                    </a:srgbClr>
                  </a:outerShdw>
                </a:effectLst>
                <a:highlight>
                  <a:srgbClr val="3410D3"/>
                </a:highlight>
                <a:latin typeface="Jameel Noori Nastaleeq" panose="02000503000000020004" pitchFamily="2" charset="-78"/>
                <a:cs typeface="Jameel Noori Nastaleeq" panose="02000503000000020004" pitchFamily="2" charset="-78"/>
              </a:rPr>
              <a:t> </a:t>
            </a:r>
            <a:r>
              <a:rPr lang="ur-PK" sz="2000" b="1" dirty="0">
                <a:solidFill>
                  <a:schemeClr val="bg1"/>
                </a:solidFill>
                <a:effectLst>
                  <a:outerShdw blurRad="38100" dist="38100" dir="2700000" algn="tl">
                    <a:srgbClr val="000000">
                      <a:alpha val="43137"/>
                    </a:srgbClr>
                  </a:outerShdw>
                </a:effectLst>
                <a:highlight>
                  <a:srgbClr val="3410D3"/>
                </a:highlight>
                <a:latin typeface="Jameel Noori Nastaleeq" panose="02000503000000020004" pitchFamily="2" charset="-78"/>
                <a:cs typeface="Jameel Noori Nastaleeq" panose="02000503000000020004" pitchFamily="2" charset="-78"/>
              </a:rPr>
              <a:t>مسیح کے لئے جینے کا کیا مطلب ہے؟</a:t>
            </a:r>
            <a:endParaRPr lang="en" sz="2000" b="1" dirty="0">
              <a:solidFill>
                <a:schemeClr val="bg1"/>
              </a:solidFill>
              <a:effectLst>
                <a:outerShdw blurRad="38100" dist="38100" dir="2700000" algn="tl">
                  <a:srgbClr val="000000">
                    <a:alpha val="43137"/>
                  </a:srgbClr>
                </a:outerShdw>
              </a:effectLst>
              <a:highlight>
                <a:srgbClr val="3410D3"/>
              </a:highlight>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ایسا برتاؤ کریں جو انجیل کے لائق ہو (فلپیوں1: 27اے)</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انجیل کے لئے متحد ہو کرلڑنا (فلپیوں 1: 27 بی۔30)</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4584D60-18BA-0678-C54C-0B1378B73E48}"/>
              </a:ext>
            </a:extLst>
          </p:cNvPr>
          <p:cNvSpPr txBox="1"/>
          <p:nvPr/>
        </p:nvSpPr>
        <p:spPr>
          <a:xfrm>
            <a:off x="76200" y="358257"/>
            <a:ext cx="7667623" cy="2985433"/>
          </a:xfrm>
          <a:prstGeom prst="rect">
            <a:avLst/>
          </a:prstGeom>
          <a:noFill/>
        </p:spPr>
        <p:txBody>
          <a:bodyPr wrap="square" rtlCol="0">
            <a:spAutoFit/>
          </a:bodyPr>
          <a:lstStyle/>
          <a:p>
            <a:pPr algn="r" rtl="1">
              <a:spcBef>
                <a:spcPts val="1200"/>
              </a:spcBef>
            </a:pPr>
            <a:r>
              <a:rPr lang="ur-PK" sz="2800" b="1" dirty="0">
                <a:latin typeface="Jameel Noori Nastaleeq" panose="02000503000000020004" pitchFamily="2" charset="-78"/>
                <a:cs typeface="Jameel Noori Nastaleeq" panose="02000503000000020004" pitchFamily="2" charset="-78"/>
              </a:rPr>
              <a:t>پولس رسول بے رحم بادشاہ نیرو کی طرف سے فیصلہ کا انتظآر کر رہا تھا۔ اُس کا مستقبل انصاف سے زیادہ قیصر کے مزاج پر منحصر تھا۔ </a:t>
            </a:r>
          </a:p>
          <a:p>
            <a:pPr algn="r" rtl="1">
              <a:spcBef>
                <a:spcPts val="1200"/>
              </a:spcBef>
            </a:pPr>
            <a:r>
              <a:rPr lang="ur-PK" sz="2800" b="1" dirty="0">
                <a:latin typeface="Jameel Noori Nastaleeq" panose="02000503000000020004" pitchFamily="2" charset="-78"/>
                <a:cs typeface="Jameel Noori Nastaleeq" panose="02000503000000020004" pitchFamily="2" charset="-78"/>
              </a:rPr>
              <a:t>لیکن وہ جانتا تھا کہ اس کی قسمت واقعی نیرو کے ہاتھ میں نہیں بلکہ خُدا کے ہاتھ میں ہے۔ اس لئے اُسے یقین تھا کہ کلیسیا میں اس کے لئے کی جانے والی دُعاؤں کے ذریعے وہ آزاد ہو جائے گا۔  </a:t>
            </a:r>
          </a:p>
          <a:p>
            <a:pPr algn="r" rtl="1">
              <a:spcBef>
                <a:spcPts val="1200"/>
              </a:spcBef>
            </a:pPr>
            <a:r>
              <a:rPr lang="ur-PK" sz="2800" b="1" dirty="0">
                <a:latin typeface="Jameel Noori Nastaleeq" panose="02000503000000020004" pitchFamily="2" charset="-78"/>
                <a:cs typeface="Jameel Noori Nastaleeq" panose="02000503000000020004" pitchFamily="2" charset="-78"/>
              </a:rPr>
              <a:t>اگر اس کی موت خوشخبری کو فائدہ پہنچانے والی تھی (جیسا کہ اس کی قید تھی)، تو وہ مسیح کے لئے اپنی جان دینے کو تیار تھا۔</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962899" y="119959"/>
            <a:ext cx="3933826" cy="3394351"/>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89166">
            <a:off x="8585709" y="6330117"/>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email">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289166">
            <a:off x="8585710" y="5963635"/>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6675" y="5067434"/>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89166">
            <a:off x="8566249" y="4669300"/>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89166">
            <a:off x="8585710" y="4286838"/>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0800000">
            <a:off x="9135458" y="37909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0800000">
            <a:off x="9135458" y="5443349"/>
            <a:ext cx="657658" cy="352425"/>
          </a:xfrm>
          <a:prstGeom prst="rect">
            <a:avLst/>
          </a:prstGeom>
        </p:spPr>
      </p:pic>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righ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righ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righ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2"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righ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2"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righ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2"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righ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2"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2"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righ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2"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righ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2"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righ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438151" y="1259175"/>
            <a:ext cx="7019924" cy="4339650"/>
          </a:xfrm>
          <a:prstGeom prst="rect">
            <a:avLst/>
          </a:prstGeom>
          <a:noFill/>
        </p:spPr>
        <p:txBody>
          <a:bodyPr wrap="square">
            <a:spAutoFit/>
          </a:bodyPr>
          <a:lstStyle/>
          <a:p>
            <a:pPr algn="ctr" rtl="1"/>
            <a:r>
              <a:rPr lang="ur-PK" sz="13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مسیح کے لئے زندہ رہنا یا مرنا</a:t>
            </a:r>
            <a:endParaRPr lang="en" sz="13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6DE6DEE6-8984-C0E4-6596-00411FF97FA3}"/>
              </a:ext>
            </a:extLst>
          </p:cNvPr>
          <p:cNvSpPr txBox="1"/>
          <p:nvPr/>
        </p:nvSpPr>
        <p:spPr>
          <a:xfrm>
            <a:off x="8003357" y="-34044"/>
            <a:ext cx="3905839" cy="1446550"/>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r" rtl="1"/>
            <a:r>
              <a:rPr lang="ur-PK" sz="4400" b="1" spc="300" dirty="0">
                <a:ln w="15875">
                  <a:noFill/>
                  <a:prstDash val="solid"/>
                </a:ln>
                <a:solidFill>
                  <a:srgbClr val="697DBA"/>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پولس رسول کے ذر/یعے مسیح سرفراز ہوا</a:t>
            </a:r>
            <a:endParaRPr lang="en" sz="4400" b="1" spc="300" dirty="0">
              <a:ln w="15875">
                <a:noFill/>
                <a:prstDash val="solid"/>
              </a:ln>
              <a:solidFill>
                <a:srgbClr val="697DBA"/>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28142"/>
            <a:ext cx="7805394" cy="1384995"/>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5">
                    <a:lumMod val="75000"/>
                  </a:schemeClr>
                </a:solidFill>
                <a:latin typeface="Jameel Noori Nastaleeq" panose="02000503000000020004" pitchFamily="2" charset="-78"/>
                <a:cs typeface="Jameel Noori Nastaleeq" panose="02000503000000020004" pitchFamily="2" charset="-78"/>
              </a:rPr>
              <a:t>"چنانچہ میری دلی آرزو اوراُمید بھی ہے کہ  میں کسی بات میں شرمندہ نہ ہوں بلکہ میں کمال دلیری کے باعث جس طرح مسیح کی تعظیم میرے بدن کے سبب سے ہمیشہ ہوتی رہی ہے اُسی طرح اب بھی ہو گی خواہ میں زندہ رہوں خواہ مرُوں" (فلپیوں 20:1)۔  </a:t>
            </a:r>
            <a:endParaRPr lang="en" sz="28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D3F8635-DB1A-85FC-6E69-281539611746}"/>
              </a:ext>
            </a:extLst>
          </p:cNvPr>
          <p:cNvSpPr txBox="1"/>
          <p:nvPr/>
        </p:nvSpPr>
        <p:spPr>
          <a:xfrm>
            <a:off x="3551823" y="1577124"/>
            <a:ext cx="5601702" cy="3370153"/>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نے اُن مصائب میں خوشی محسوس کی جو اُس نے بہت زیادہ برداشت کیے (کلسیوں 24:1اے؛ 2کرنتھیوں 11: 23۔27)۔بلاشبہ وہ خود دکھوں میں خوشی محسوس نہیں کرتا تھا، لیکن ان وجوہات میں جن کی وجہ سے اس نے مشکلات کو برداشت کیا جن میں سے ایک فائدہ یہ تھا کہ اس نے مسیح کی کلیسیا کوکلام پہنچایا (کلسیوں 1: 24بی؛ 2کرنتھیوں 28:11)۔  </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یسوع مسیح کی تقلید کرتے ہوئے اس کے مصائب میں۔۔۔۔اور یہاں تک کہ اس کی موت میں بھی۔۔۔۔پولس رسول نے مسیح کو سرفراز کیا۔ </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637" y="155516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0" y="5031744"/>
            <a:ext cx="9836150"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فلپیوں کے نام اپنے خط میں، پولس واضح کرتا ہے کہ، اس لمحے کے لیے، اس نے یسوع کو اپنی موت سے سرفراز کرنے کی امید نہیں کی تھی، بلکہ کلیسیا کی دعاؤں اور روح القدس کے کام کے ذریعے، آزاد ہونے اور اپنی زندگی کے ساتھ مسیح کی خدمت جاری رکھنے کی امید تھی۔ (فلپیوں 1: 19، 25۔26) ہماری دنیا میں موجود برائی کی وجہ سے، مسیح کے ساتھ  زندگی گزارنے میں اکثر مصائب شامل ہوتے ہیں جیسا کہ مسیح نے برداشت کیا اور بعض صورتوں میں، مسیح کی طرح مرنا بھی شامل ہے (2تیمتھیس 12:3)۔</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righ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downLeft)">
                                      <p:cBhvr>
                                        <p:cTn id="37" dur="500"/>
                                        <p:tgtEl>
                                          <p:spTgt spid="10"/>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wipe(right)">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fade">
                                      <p:cBhvr>
                                        <p:cTn id="46" dur="1000"/>
                                        <p:tgtEl>
                                          <p:spTgt spid="12">
                                            <p:txEl>
                                              <p:pRg st="0" end="0"/>
                                            </p:txEl>
                                          </p:spTgt>
                                        </p:tgtEl>
                                      </p:cBhvr>
                                    </p:animEffect>
                                    <p:anim calcmode="lin" valueType="num">
                                      <p:cBhvr>
                                        <p:cTn id="4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8" dur="900" decel="100000" fill="hold"/>
                                        <p:tgtEl>
                                          <p:spTgt spid="12">
                                            <p:txEl>
                                              <p:pRg st="0" end="0"/>
                                            </p:tx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xEl>
                                              <p:pRg st="0" end="0"/>
                                            </p:txEl>
                                          </p:spTgt>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900" decel="100000" fill="hold"/>
                                        <p:tgtEl>
                                          <p:spTgt spid="8"/>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778E344E-BCA5-560B-BB57-43533D1A6FBE}"/>
              </a:ext>
            </a:extLst>
          </p:cNvPr>
          <p:cNvSpPr txBox="1"/>
          <p:nvPr/>
        </p:nvSpPr>
        <p:spPr>
          <a:xfrm>
            <a:off x="8776355" y="0"/>
            <a:ext cx="3415645"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latin typeface="Jameel Noori Nastaleeq" panose="02000503000000020004" pitchFamily="2" charset="-78"/>
                <a:cs typeface="Jameel Noori Nastaleeq" panose="02000503000000020004" pitchFamily="2" charset="-78"/>
              </a:rPr>
              <a:t>مسیح کے لئے جینایا مرنا</a:t>
            </a:r>
            <a:endParaRPr lang="en"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99B2653-45FB-144C-F1B0-64F843EEAE86}"/>
              </a:ext>
            </a:extLst>
          </p:cNvPr>
          <p:cNvSpPr txBox="1"/>
          <p:nvPr/>
        </p:nvSpPr>
        <p:spPr>
          <a:xfrm>
            <a:off x="925627" y="370856"/>
            <a:ext cx="7302986" cy="584775"/>
          </a:xfrm>
          <a:prstGeom prst="rect">
            <a:avLst/>
          </a:prstGeom>
          <a:noFill/>
        </p:spPr>
        <p:txBody>
          <a:bodyPr wrap="square">
            <a:spAutoFit/>
          </a:bodyPr>
          <a:lstStyle/>
          <a:p>
            <a:pPr algn="ctr" rtl="1"/>
            <a:r>
              <a:rPr lang="ur-PK" sz="32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"کیونکہ زندہ رہنا میرے لئے مسیح اور مرنا نفع" فلپیوں 21:1)</a:t>
            </a:r>
            <a:endParaRPr lang="en" sz="32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588562" cy="209288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تمام مصائب کی جڑ اس کائناتی جنگ میں  ہے جو آج اچھائی اور برائی کے درمیان، مسیح اور شیطان کے درمیان لڑی جا رہی ہے۔ یہ ایک روحانی جنگ ہے، جسے روحانی ہتھیاروں سے لڑنا چاہیے۔ دشمن کے پیروکار مسیحیوں کے خلاف غیر قانونی ہتھیار استعمال کرتے ہیں (جھوٹ، تنقید، ساتھیوں کا دباؤ، وغیرہ )۔ </a:t>
            </a:r>
            <a:endParaRPr lang="en" sz="2600" b="1" dirty="0">
              <a:latin typeface="Jameel Noori Nastaleeq" panose="02000503000000020004" pitchFamily="2" charset="-78"/>
              <a:cs typeface="Jameel Noori Nastaleeq" panose="02000503000000020004" pitchFamily="2" charset="-78"/>
            </a:endParaRP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3" y="3649136"/>
            <a:ext cx="7445938"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لیکن ہمارے ہتھیار سچائی اور انصاف ہیں (2کرنتھیوں 6: 4۔7)۔ طاقتوار ہتھیار، مقاموں کو مسمار کرنے والے (2کرنتھیوں 10:3۔5)۔ </a:t>
            </a:r>
            <a:endParaRPr lang="en" sz="2600" b="1" dirty="0">
              <a:latin typeface="Jameel Noori Nastaleeq" panose="02000503000000020004" pitchFamily="2" charset="-78"/>
              <a:cs typeface="Jameel Noori Nastaleeq" panose="02000503000000020004" pitchFamily="2" charset="-78"/>
            </a:endParaRP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296051" y="4585330"/>
            <a:ext cx="6188126" cy="2169825"/>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وقت کیا ہوتا ہے جب جنگ کے نتیجے میں راستبازوں کی موت واقع ہوتی ہے؟ پولس رسول کے مطابق اس کا نتیجہ ہمارے لئے فائدہ مند ہے (فلپیوں 21:1)۔</a:t>
            </a:r>
          </a:p>
          <a:p>
            <a:pPr algn="r" rtl="1">
              <a:spcBef>
                <a:spcPts val="600"/>
              </a:spcBef>
            </a:pPr>
            <a:r>
              <a:rPr lang="ur-PK" sz="2600" b="1" dirty="0">
                <a:latin typeface="Jameel Noori Nastaleeq" panose="02000503000000020004" pitchFamily="2" charset="-78"/>
                <a:cs typeface="Jameel Noori Nastaleeq" panose="02000503000000020004" pitchFamily="2" charset="-78"/>
              </a:rPr>
              <a:t>ہم میں سے جو یسوع مسیح کے وفادار ہیں،موت ہمیں دشمن کی پہنچ سے باہر کر دیتی ہے، اور ہمیں تمام مصیبتوں سے نجات دلاتی ہے</a:t>
            </a:r>
            <a:br>
              <a:rPr lang="es-ES" sz="2600" b="1" dirty="0">
                <a:latin typeface="Jameel Noori Nastaleeq" panose="02000503000000020004" pitchFamily="2" charset="-78"/>
                <a:cs typeface="Jameel Noori Nastaleeq" panose="02000503000000020004" pitchFamily="2" charset="-78"/>
              </a:rPr>
            </a:br>
            <a:r>
              <a:rPr lang="ur-PK" sz="2600" b="1" dirty="0">
                <a:latin typeface="Jameel Noori Nastaleeq" panose="02000503000000020004" pitchFamily="2" charset="-78"/>
                <a:cs typeface="Jameel Noori Nastaleeq" panose="02000503000000020004" pitchFamily="2" charset="-78"/>
              </a:rPr>
              <a:t> (امثال 32:14؛ یسعیاہ 1:57)۔    </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 calcmode="lin" valueType="num">
                                      <p:cBhvr>
                                        <p:cTn id="46" dur="500" fill="hold"/>
                                        <p:tgtEl>
                                          <p:spTgt spid="13"/>
                                        </p:tgtEl>
                                        <p:attrNameLst>
                                          <p:attrName>style.rotation</p:attrName>
                                        </p:attrNameLst>
                                      </p:cBhvr>
                                      <p:tavLst>
                                        <p:tav tm="0">
                                          <p:val>
                                            <p:fltVal val="360"/>
                                          </p:val>
                                        </p:tav>
                                        <p:tav tm="100000">
                                          <p:val>
                                            <p:fltVal val="0"/>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fltVal val="0"/>
                                          </p:val>
                                        </p:tav>
                                        <p:tav tm="100000">
                                          <p:val>
                                            <p:strVal val="#ppt_w"/>
                                          </p:val>
                                        </p:tav>
                                      </p:tavLst>
                                    </p:anim>
                                    <p:anim calcmode="lin" valueType="num">
                                      <p:cBhvr>
                                        <p:cTn id="57" dur="1000" fill="hold"/>
                                        <p:tgtEl>
                                          <p:spTgt spid="19"/>
                                        </p:tgtEl>
                                        <p:attrNameLst>
                                          <p:attrName>ppt_h</p:attrName>
                                        </p:attrNameLst>
                                      </p:cBhvr>
                                      <p:tavLst>
                                        <p:tav tm="0">
                                          <p:val>
                                            <p:fltVal val="0"/>
                                          </p:val>
                                        </p:tav>
                                        <p:tav tm="100000">
                                          <p:val>
                                            <p:strVal val="#ppt_h"/>
                                          </p:val>
                                        </p:tav>
                                      </p:tavLst>
                                    </p:anim>
                                    <p:anim calcmode="lin" valueType="num">
                                      <p:cBhvr>
                                        <p:cTn id="58" dur="1000" fill="hold"/>
                                        <p:tgtEl>
                                          <p:spTgt spid="19"/>
                                        </p:tgtEl>
                                        <p:attrNameLst>
                                          <p:attrName>style.rotation</p:attrName>
                                        </p:attrNameLst>
                                      </p:cBhvr>
                                      <p:tavLst>
                                        <p:tav tm="0">
                                          <p:val>
                                            <p:fltVal val="90"/>
                                          </p:val>
                                        </p:tav>
                                        <p:tav tm="100000">
                                          <p:val>
                                            <p:fltVal val="0"/>
                                          </p:val>
                                        </p:tav>
                                      </p:tavLst>
                                    </p:anim>
                                    <p:animEffect transition="in" filter="fade">
                                      <p:cBhvr>
                                        <p:cTn id="59" dur="1000"/>
                                        <p:tgtEl>
                                          <p:spTgt spid="19"/>
                                        </p:tgtEl>
                                      </p:cBhvr>
                                    </p:animEffect>
                                  </p:childTnLst>
                                </p:cTn>
                              </p:par>
                            </p:childTnLst>
                          </p:cTn>
                        </p:par>
                        <p:par>
                          <p:cTn id="60" fill="hold">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righ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8182466" y="160258"/>
            <a:ext cx="4009534" cy="769441"/>
          </a:xfrm>
          <a:prstGeom prst="rect">
            <a:avLst/>
          </a:prstGeom>
          <a:noFill/>
        </p:spPr>
        <p:txBody>
          <a:bodyPr wrap="square">
            <a:spAutoFit/>
            <a:scene3d>
              <a:camera prst="orthographicFront"/>
              <a:lightRig rig="threePt" dir="t"/>
            </a:scene3d>
            <a:sp3d extrusionH="57150">
              <a:bevelT w="69850" h="38100" prst="cross"/>
            </a:sp3d>
          </a:bodyPr>
          <a:lstStyle/>
          <a:p>
            <a:pPr algn="ct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پولس رسول کا اختلاف</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79580"/>
            <a:ext cx="8179716" cy="892552"/>
          </a:xfrm>
          <a:prstGeom prst="rect">
            <a:avLst/>
          </a:prstGeom>
          <a:noFill/>
        </p:spPr>
        <p:txBody>
          <a:bodyPr wrap="square">
            <a:spAutoFit/>
          </a:bodyPr>
          <a:lstStyle/>
          <a:p>
            <a:pPr algn="ctr" rtl="1"/>
            <a:r>
              <a:rPr lang="ur-PK" sz="2600" b="1"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دونوں طرف پھنسا ہوا ہوں۔ مرا جی تو یہ چاہتا ہے کہ کوچ کر کے مسیح کے پاس جا رہوں کیونکہ یہ بہت ہی بہتر ہے۔ مگر جسم میں رہنا تمہاری خاطر زیادہ ضروری ہے" (فلپیوں 1: 23۔24)۔  </a:t>
            </a:r>
            <a:endParaRPr lang="es-ES" sz="2600" b="1" dirty="0">
              <a:solidFill>
                <a:schemeClr val="accent3">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76200" y="1305807"/>
            <a:ext cx="7553325" cy="492443"/>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اگرچہ وہ فیصلہ نہیں کر سکتا تھا، پولس رسول دو امکانات میں پھنسا ہوا تھا (فلپیوں 1: 23۔24):</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987379527"/>
              </p:ext>
            </p:extLst>
          </p:nvPr>
        </p:nvGraphicFramePr>
        <p:xfrm>
          <a:off x="3566681"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3145512"/>
            <a:ext cx="6742841" cy="344709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متن کو تنہائی میں کے کر ہم نتیجہ اخذ کر سکتے ہیں کہ پولس رسول سکھاتا ہے کہ جیسے ہی ہم مرتے ہیں، ہم یسوع کے ساتھ رہنے کے لئے آسمان پر چڑھتے ہیں، بائبل کے دیگر اقتباسات سے متصادم ہیں (واعظ 5:9؛ زبور 5:6)۔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فلپیوں کے نام اسی خط میں وہ کہتا ہے کہ ، مکمل طور پر مسیح کے ساتھ رہنے کے لئے اسے قیامت کے دن کا انتظار کرنا چاہئے (فلپیوں3: 8۔11)۔</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ایک اور موقع پر، پولس نے جسم کا موازنہ ایک خیمے سے کیا جو فنا ہو گیا  (مرگیا) تاکہ لافانیت کا لباس پہنا جا سکے (2کرنتھیوں 5: 1۔4)۔ تاہم وہ واضح کرتا ہے کہ یہ لباس دوسری آمد پر ملے گا، نہ کہ موت کے وقت (1کرنتھیوں 15: 42، 51۔54)۔</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3237718699"/>
              </p:ext>
            </p:extLst>
          </p:nvPr>
        </p:nvGraphicFramePr>
        <p:xfrm>
          <a:off x="466724" y="1783658"/>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righ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animEffect transition="in" filter="wipe(right)">
                                      <p:cBhvr>
                                        <p:cTn id="69" dur="500"/>
                                        <p:tgtEl>
                                          <p:spTgt spid="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9">
                                            <p:txEl>
                                              <p:pRg st="1" end="1"/>
                                            </p:txEl>
                                          </p:spTgt>
                                        </p:tgtEl>
                                        <p:attrNameLst>
                                          <p:attrName>style.visibility</p:attrName>
                                        </p:attrNameLst>
                                      </p:cBhvr>
                                      <p:to>
                                        <p:strVal val="visible"/>
                                      </p:to>
                                    </p:set>
                                    <p:animEffect transition="in" filter="wipe(right)">
                                      <p:cBhvr>
                                        <p:cTn id="80" dur="500"/>
                                        <p:tgtEl>
                                          <p:spTgt spid="9">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9">
                                            <p:txEl>
                                              <p:pRg st="2" end="2"/>
                                            </p:txEl>
                                          </p:spTgt>
                                        </p:tgtEl>
                                        <p:attrNameLst>
                                          <p:attrName>style.visibility</p:attrName>
                                        </p:attrNameLst>
                                      </p:cBhvr>
                                      <p:to>
                                        <p:strVal val="visible"/>
                                      </p:to>
                                    </p:set>
                                    <p:animEffect transition="in" filter="wipe(right)">
                                      <p:cBhvr>
                                        <p:cTn id="8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uiExpand="1" build="p"/>
      <p:bldGraphic spid="2"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1530611"/>
            <a:ext cx="7019924" cy="3631763"/>
          </a:xfrm>
          <a:prstGeom prst="rect">
            <a:avLst/>
          </a:prstGeom>
          <a:noFill/>
        </p:spPr>
        <p:txBody>
          <a:bodyPr wrap="square">
            <a:spAutoFit/>
          </a:bodyPr>
          <a:lstStyle/>
          <a:p>
            <a:pPr algn="ctr" rtl="1"/>
            <a:r>
              <a:rPr lang="ur-PK" sz="11500" b="1" dirty="0">
                <a:ln w="22225">
                  <a:solidFill>
                    <a:srgbClr val="00766E"/>
                  </a:solidFill>
                  <a:prstDash val="solid"/>
                </a:ln>
                <a:solidFill>
                  <a:srgbClr val="E5A5E2"/>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مسیح کے لئے جینے کا کیا مطلب ہے؟</a:t>
            </a:r>
            <a:endParaRPr lang="en" sz="11500" b="1" dirty="0">
              <a:ln w="22225">
                <a:solidFill>
                  <a:srgbClr val="00766E"/>
                </a:solidFill>
                <a:prstDash val="solid"/>
              </a:ln>
              <a:solidFill>
                <a:srgbClr val="E5A5E2"/>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8564938" y="157821"/>
            <a:ext cx="3721331"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ur-PK" sz="4000" b="1" dirty="0">
                <a:ln w="22225">
                  <a:no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انجیل کے لائق برتاؤ کرنا</a:t>
            </a:r>
            <a:endParaRPr lang="en" sz="4000" b="1" dirty="0">
              <a:ln w="22225">
                <a:no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94E1B369-1D9E-615E-8E29-15F94A472DE4}"/>
              </a:ext>
            </a:extLst>
          </p:cNvPr>
          <p:cNvSpPr txBox="1"/>
          <p:nvPr/>
        </p:nvSpPr>
        <p:spPr>
          <a:xfrm>
            <a:off x="436283" y="282205"/>
            <a:ext cx="8128655" cy="492443"/>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ur-PK" sz="2600" b="1" dirty="0">
                <a:solidFill>
                  <a:srgbClr val="C00000"/>
                </a:solidFill>
                <a:latin typeface="Jameel Noori Nastaleeq" panose="02000503000000020004" pitchFamily="2" charset="-78"/>
                <a:cs typeface="Jameel Noori Nastaleeq" panose="02000503000000020004" pitchFamily="2" charset="-78"/>
              </a:rPr>
              <a:t>"صرف یہ کرو کہ تمہارا چال چلن مسیح کی خوشخبری کے موافق رہے" (فلپیوں 27:1اے)۔ </a:t>
            </a:r>
            <a:endParaRPr lang="en" sz="2600" b="1" dirty="0">
              <a:solidFill>
                <a:srgbClr val="C00000"/>
              </a:solidFill>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5601533"/>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لفظ  "آپ کا برتاؤ" یونانی لفظ کا ترجمہ ہے جس کا مطلب شہریوں  کے طور پر رہنا۔ پولس رسول فلپیوں (اور ہم سب )پر زور دیتا ہے کہ ہم اس طرح زندگی بسر کریں جو آسمان کے شہری ہونے کے لائق ہو (فلپیوں 20:3)۔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پہاڑی وعظ میں  یسوع مسیح نے ہمیں سکھایا کہ آسمان کے شہری کس طرح کی زندگی بسر کرتے ہیں۔</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کا خلاصہ اس طرح کیا جا سکتا ہے ، لیکن لفظ "آپ کا برتاؤ" یونانی لفظ انصاف کرنا اور مہربانی سے پیار کرنا، اور اپنے خُدا کے ساتھ فروتنی سے چلنا ہے (میکاہ 8:6)۔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اس ، مشورے کو ایک ایسے موضوع کے تعارف کے طور پر استعمال کرتا ہے جو اس سے متعلق ہے: کلیسیا میں اتحاد</a:t>
            </a:r>
          </a:p>
          <a:p>
            <a:pPr algn="r" rtl="1">
              <a:spcBef>
                <a:spcPts val="600"/>
              </a:spcBef>
            </a:pPr>
            <a:r>
              <a:rPr lang="ur-PK" sz="2600" b="1" dirty="0">
                <a:latin typeface="Jameel Noori Nastaleeq" panose="02000503000000020004" pitchFamily="2" charset="-78"/>
                <a:cs typeface="Jameel Noori Nastaleeq" panose="02000503000000020004" pitchFamily="2" charset="-78"/>
              </a:rPr>
              <a:t>وہ جانتا تھا کہ اختلاف اکثر فخر اور ایک دوسرے کے ساتھ نامناسب رویے سے پیدا ہوتا ہے۔ لہذا وہ ہمیں باوقار طریقے سے برتاؤ کرنے کی تاکید کرتا ہے۔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1390690291"/>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right)">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righ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8)">
                                      <p:cBhvr>
                                        <p:cTn id="31" dur="7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6" dur="500"/>
                                        <p:tgtEl>
                                          <p:spTgt spid="6">
                                            <p:graphicEl>
                                              <a:dgm id="{F5281E67-1297-409F-A645-84E6F03B3DD8}"/>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1" dur="500"/>
                                        <p:tgtEl>
                                          <p:spTgt spid="6">
                                            <p:graphicEl>
                                              <a:dgm id="{CF7405FA-29A5-4AC8-81EA-015E145AB19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6" dur="500"/>
                                        <p:tgtEl>
                                          <p:spTgt spid="6">
                                            <p:graphicEl>
                                              <a:dgm id="{A79F61FF-67C8-4E94-A7F4-EF124B0472CE}"/>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1" dur="500"/>
                                        <p:tgtEl>
                                          <p:spTgt spid="6">
                                            <p:graphicEl>
                                              <a:dgm id="{1B20B733-CB77-40DA-9183-28D7BCA4FFD3}"/>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6" dur="500"/>
                                        <p:tgtEl>
                                          <p:spTgt spid="6">
                                            <p:graphicEl>
                                              <a:dgm id="{11CD8606-9A25-41B4-BD22-9840D73DAD43}"/>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1" dur="500"/>
                                        <p:tgtEl>
                                          <p:spTgt spid="6">
                                            <p:graphicEl>
                                              <a:dgm id="{0017A204-F19F-40B4-90D9-23A7DA14A727}"/>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6" dur="500"/>
                                        <p:tgtEl>
                                          <p:spTgt spid="6">
                                            <p:graphicEl>
                                              <a:dgm id="{C504EBED-2F60-4EB8-B9BD-90F2F5E8998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1" dur="500"/>
                                        <p:tgtEl>
                                          <p:spTgt spid="6">
                                            <p:graphicEl>
                                              <a:dgm id="{FB3B242C-B012-4820-983A-469EDDD96845}"/>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6" dur="500"/>
                                        <p:tgtEl>
                                          <p:spTgt spid="6">
                                            <p:graphicEl>
                                              <a:dgm id="{A0131B4B-270C-496D-855B-7EA2741A0492}"/>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1" dur="500"/>
                                        <p:tgtEl>
                                          <p:spTgt spid="6">
                                            <p:graphicEl>
                                              <a:dgm id="{CEAA776C-8B24-4DC1-B312-AB0E31048D4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6" dur="500"/>
                                        <p:tgtEl>
                                          <p:spTgt spid="6">
                                            <p:graphicEl>
                                              <a:dgm id="{B4020DE7-C031-47F9-8BF7-26F150AE38EA}"/>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grpId="0" nodeType="clickEffect">
                                  <p:stCondLst>
                                    <p:cond delay="0"/>
                                  </p:stCondLst>
                                  <p:childTnLst>
                                    <p:set>
                                      <p:cBhvr>
                                        <p:cTn id="90"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1" dur="500"/>
                                        <p:tgtEl>
                                          <p:spTgt spid="6">
                                            <p:graphicEl>
                                              <a:dgm id="{1866F153-6C31-41A7-B10F-4C46FA2B11A6}"/>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grpId="0" nodeType="clickEffect">
                                  <p:stCondLst>
                                    <p:cond delay="0"/>
                                  </p:stCondLst>
                                  <p:childTnLst>
                                    <p:set>
                                      <p:cBhvr>
                                        <p:cTn id="95"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6" dur="500"/>
                                        <p:tgtEl>
                                          <p:spTgt spid="6">
                                            <p:graphicEl>
                                              <a:dgm id="{9CAAA3BE-A63B-46CC-BAB5-05A28116553D}"/>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5">
                                            <p:txEl>
                                              <p:pRg st="2" end="2"/>
                                            </p:txEl>
                                          </p:spTgt>
                                        </p:tgtEl>
                                        <p:attrNameLst>
                                          <p:attrName>style.visibility</p:attrName>
                                        </p:attrNameLst>
                                      </p:cBhvr>
                                      <p:to>
                                        <p:strVal val="visible"/>
                                      </p:to>
                                    </p:set>
                                    <p:animEffect transition="in" filter="wipe(right)">
                                      <p:cBhvr>
                                        <p:cTn id="101" dur="500"/>
                                        <p:tgtEl>
                                          <p:spTgt spid="5">
                                            <p:txEl>
                                              <p:pRg st="2" end="2"/>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grpId="0" nodeType="clickEffect">
                                  <p:stCondLst>
                                    <p:cond delay="0"/>
                                  </p:stCondLst>
                                  <p:childTnLst>
                                    <p:set>
                                      <p:cBhvr>
                                        <p:cTn id="105" dur="1" fill="hold">
                                          <p:stCondLst>
                                            <p:cond delay="0"/>
                                          </p:stCondLst>
                                        </p:cTn>
                                        <p:tgtEl>
                                          <p:spTgt spid="5">
                                            <p:txEl>
                                              <p:pRg st="3" end="3"/>
                                            </p:txEl>
                                          </p:spTgt>
                                        </p:tgtEl>
                                        <p:attrNameLst>
                                          <p:attrName>style.visibility</p:attrName>
                                        </p:attrNameLst>
                                      </p:cBhvr>
                                      <p:to>
                                        <p:strVal val="visible"/>
                                      </p:to>
                                    </p:set>
                                    <p:animEffect transition="in" filter="wipe(right)">
                                      <p:cBhvr>
                                        <p:cTn id="106" dur="500"/>
                                        <p:tgtEl>
                                          <p:spTgt spid="5">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2" fill="hold" grpId="0" nodeType="clickEffect">
                                  <p:stCondLst>
                                    <p:cond delay="0"/>
                                  </p:stCondLst>
                                  <p:childTnLst>
                                    <p:set>
                                      <p:cBhvr>
                                        <p:cTn id="110" dur="1" fill="hold">
                                          <p:stCondLst>
                                            <p:cond delay="0"/>
                                          </p:stCondLst>
                                        </p:cTn>
                                        <p:tgtEl>
                                          <p:spTgt spid="5">
                                            <p:txEl>
                                              <p:pRg st="4" end="4"/>
                                            </p:txEl>
                                          </p:spTgt>
                                        </p:tgtEl>
                                        <p:attrNameLst>
                                          <p:attrName>style.visibility</p:attrName>
                                        </p:attrNameLst>
                                      </p:cBhvr>
                                      <p:to>
                                        <p:strVal val="visible"/>
                                      </p:to>
                                    </p:set>
                                    <p:animEffect transition="in" filter="wipe(right)">
                                      <p:cBhvr>
                                        <p:cTn id="11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uiExpand="1" build="p"/>
      <p:bldGraphic spid="6" grpId="0" uiExpand="1">
        <p:bldSub>
          <a:bldDgm bld="one"/>
        </p:bldSub>
      </p:bldGraphic>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1003</TotalTime>
  <Words>1580</Words>
  <Application>Microsoft Office PowerPoint</Application>
  <PresentationFormat>Panorámica</PresentationFormat>
  <Paragraphs>65</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Jameel Noori Nastaleeq</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93</cp:revision>
  <dcterms:created xsi:type="dcterms:W3CDTF">2025-12-30T08:43:05Z</dcterms:created>
  <dcterms:modified xsi:type="dcterms:W3CDTF">2026-01-16T20:23:52Z</dcterms:modified>
</cp:coreProperties>
</file>