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72" r:id="rId6"/>
    <p:sldId id="259" r:id="rId7"/>
    <p:sldId id="260" r:id="rId8"/>
    <p:sldId id="261" r:id="rId9"/>
    <p:sldId id="262" r:id="rId10"/>
    <p:sldId id="263" r:id="rId11"/>
    <p:sldId id="278" r:id="rId12"/>
    <p:sldId id="265"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pPr rtl="1"/>
          <a:r>
            <a:rPr lang="ur-PK"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ٓپولس رسول کی بلاہٹ</a:t>
          </a:r>
          <a:endParaRPr lang="en"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pPr rtl="1"/>
          <a:r>
            <a:rPr lang="ur-PK"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کرنتھیس کی طرف سفر</a:t>
          </a:r>
          <a:endParaRPr lang="en"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pPr rtl="1"/>
          <a:r>
            <a:rPr lang="ur-PK"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کرنتھس کا شہر</a:t>
          </a:r>
          <a:endParaRPr lang="en"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pPr rtl="1"/>
          <a:r>
            <a:rPr lang="ur-PK"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کرنتھیوں</a:t>
          </a:r>
          <a:endParaRPr lang="en"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pPr rtl="1"/>
          <a:r>
            <a:rPr lang="ur-PK"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کرنتھیوں کے خط خطوط</a:t>
          </a:r>
          <a:endParaRPr lang="en" sz="2600" b="1"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val="rev"/>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pPr rtl="1"/>
          <a:r>
            <a:rPr lang="ur-PK"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پولس، رسول کس طرح بنا</a:t>
          </a:r>
          <a:endParaRPr lang="en"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216000"/>
        <a:lstStyle/>
        <a:p>
          <a:pPr marL="0" indent="0" algn="r" rtl="1">
            <a:buNone/>
          </a:pPr>
          <a:r>
            <a:rPr lang="ur-PK" sz="2800" b="1" noProof="0" dirty="0">
              <a:latin typeface="Jameel Noori Nastaleeq" panose="02000503000000020004" pitchFamily="2" charset="-78"/>
              <a:cs typeface="Jameel Noori Nastaleeq" panose="02000503000000020004" pitchFamily="2" charset="-78"/>
            </a:rPr>
            <a:t>یسوع مسیح کے چناؤ کی بدولت(گلتیوں1:1)۔</a:t>
          </a:r>
          <a:endParaRPr lang="en" sz="3200" noProof="0" dirty="0">
            <a:latin typeface="Jameel Noori Nastaleeq" panose="02000503000000020004" pitchFamily="2" charset="-78"/>
            <a:cs typeface="Jameel Noori Nastaleeq" panose="02000503000000020004" pitchFamily="2" charset="-78"/>
          </a:endParaRPr>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pPr rtl="1"/>
          <a:r>
            <a:rPr lang="ur-PK"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اُس کا چناؤ کب ہوا؟</a:t>
          </a:r>
          <a:endParaRPr lang="en"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216000"/>
        <a:lstStyle/>
        <a:p>
          <a:pPr marL="0" indent="0" algn="r" rtl="1">
            <a:buNone/>
          </a:pPr>
          <a:r>
            <a:rPr lang="ur-PK" sz="2800" b="1" noProof="0" dirty="0">
              <a:latin typeface="Jameel Noori Nastaleeq" panose="02000503000000020004" pitchFamily="2" charset="-78"/>
              <a:cs typeface="Jameel Noori Nastaleeq" panose="02000503000000020004" pitchFamily="2" charset="-78"/>
            </a:rPr>
            <a:t>اپنی ماں کے پیٹ سے (گلتیوں 15: 1)۔ </a:t>
          </a:r>
          <a:endParaRPr lang="en" sz="2800" noProof="0" dirty="0">
            <a:latin typeface="Jameel Noori Nastaleeq" panose="02000503000000020004" pitchFamily="2" charset="-78"/>
            <a:cs typeface="Jameel Noori Nastaleeq" panose="02000503000000020004" pitchFamily="2" charset="-78"/>
          </a:endParaRPr>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pPr rtl="1"/>
          <a:r>
            <a:rPr lang="ur-PK"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اُس کی بلاہٹ کب ہوئی</a:t>
          </a:r>
          <a:endParaRPr lang="en"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216000"/>
        <a:lstStyle/>
        <a:p>
          <a:pPr marL="0" indent="0" algn="r" rtl="1">
            <a:buNone/>
          </a:pPr>
          <a:r>
            <a:rPr lang="ur-PK" sz="2800" b="1" noProof="0" dirty="0">
              <a:latin typeface="Jameel Noori Nastaleeq" panose="02000503000000020004" pitchFamily="2" charset="-78"/>
              <a:cs typeface="Jameel Noori Nastaleeq" panose="02000503000000020004" pitchFamily="2" charset="-78"/>
            </a:rPr>
            <a:t>دمشق کی راہ پر (اعمال 22: 6۔7)</a:t>
          </a:r>
          <a:endParaRPr lang="en" sz="3200" noProof="0" dirty="0">
            <a:latin typeface="Jameel Noori Nastaleeq" panose="02000503000000020004" pitchFamily="2" charset="-78"/>
            <a:cs typeface="Jameel Noori Nastaleeq" panose="02000503000000020004" pitchFamily="2" charset="-78"/>
          </a:endParaRPr>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pPr rtl="1"/>
          <a:r>
            <a:rPr lang="ur-PK"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وہ کن کا رسول تھا</a:t>
          </a:r>
          <a:endParaRPr lang="en" sz="28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216000"/>
        <a:lstStyle/>
        <a:p>
          <a:pPr marL="0" indent="0" algn="r" rtl="1">
            <a:buNone/>
          </a:pPr>
          <a:r>
            <a:rPr lang="ur-PK" sz="2800" b="1" noProof="0" dirty="0">
              <a:latin typeface="Jameel Noori Nastaleeq" panose="02000503000000020004" pitchFamily="2" charset="-78"/>
              <a:cs typeface="Jameel Noori Nastaleeq" panose="02000503000000020004" pitchFamily="2" charset="-78"/>
            </a:rPr>
            <a:t> غیر اقوام کا (گلیتوں 9:2)۔ </a:t>
          </a:r>
          <a:endParaRPr lang="en" sz="3200" noProof="0" dirty="0">
            <a:latin typeface="Jameel Noori Nastaleeq" panose="02000503000000020004" pitchFamily="2" charset="-78"/>
            <a:cs typeface="Jameel Noori Nastaleeq" panose="02000503000000020004" pitchFamily="2" charset="-78"/>
          </a:endParaRPr>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val="rev"/>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pPr rtl="1"/>
          <a:r>
            <a:rPr lang="ar-SA" sz="2000" b="1" dirty="0">
              <a:effectLst>
                <a:outerShdw blurRad="38100" dist="38100" dir="2700000" algn="tl">
                  <a:srgbClr val="000000"/>
                </a:outerShdw>
              </a:effectLst>
            </a:rPr>
            <a:t>1کرنتھیوں 6:1</a:t>
          </a:r>
          <a:endParaRPr lang="es-ES" sz="2000" b="1"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rtl="1">
            <a:buNone/>
          </a:pPr>
          <a:r>
            <a:rPr lang="ar-SA" sz="2000" b="1" dirty="0"/>
            <a:t>کلیسیا میں موجود کئی مسائل کے بارے میں خلوئے کی طرف سے مطلع کرتے ہوئے، پولس رسول  انہیں ان کے بارے میں نصیحت کرتا ہے: دھڑے؛ جنسی بے حیائی؛ جھگڑا اور جسم فروشی.</a:t>
          </a:r>
          <a:endParaRPr lang="es-ES" sz="200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pPr rtl="1"/>
          <a:r>
            <a:rPr lang="ar-SA" sz="2000" b="1" dirty="0">
              <a:effectLst>
                <a:outerShdw blurRad="38100" dist="38100" dir="2700000" algn="tl">
                  <a:srgbClr val="000000"/>
                </a:outerShdw>
              </a:effectLst>
            </a:rPr>
            <a:t>1کرنتھیوں 16:7</a:t>
          </a:r>
          <a:endParaRPr lang="es-ES" sz="2000" b="1"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rtl="1">
            <a:buNone/>
          </a:pPr>
          <a:r>
            <a:rPr lang="ar-SA" sz="2000" b="1" dirty="0"/>
            <a:t>کے خاندان نے اس کے لیے چرچ کی طرف سے ان موضوعات پر کئی سوالات کے ساتھ ایک خط بھی بھیجا جس کے بارے میں پولس رسول نے جواب دیا: شادی؛ طلاق؛ برہمی بتوں کی قربانی کا کھانا؛ عبادت میں برتاؤ؛ روحانی تحائف کا استعمال؛ اور قیامت.</a:t>
          </a:r>
          <a:endParaRPr lang="es-ES" sz="200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pPr rtl="1"/>
          <a:r>
            <a:rPr lang="ar-SA" sz="2000" b="1" dirty="0">
              <a:effectLst>
                <a:outerShdw blurRad="38100" dist="38100" dir="2700000" algn="tl">
                  <a:srgbClr val="000000"/>
                </a:outerShdw>
              </a:effectLst>
            </a:rPr>
            <a:t>2 کرنتھیوں</a:t>
          </a:r>
          <a:endParaRPr lang="es-ES" sz="2000" b="1"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rtl="1">
            <a:buNone/>
          </a:pPr>
          <a:r>
            <a:rPr lang="ar-SA" sz="2000" b="1" dirty="0"/>
            <a:t> یہ دوسرا خط ہے جو محفوظ کیا گیا ہے، حالانکہ پولس رسول نے کئی اور خط لکھے تھے (شاید ان دونوں سے پہلے جو بچ گئے ہیں اور/یا ان کے درمیان وقفہ میں)۔ وہ کرنتھیوں کی تعریف کرتا ہے جس طرح انہوں نے کچھ مسائل کو حل کیا تھا، لیکن ان پر زور دیتا ہے کہ وہ دنیا کو خوشخبری کی عینک سے دیکھیں، ارد گرد کی ثقافت کے اثر و رسوخ سے بچیں۔</a:t>
          </a:r>
          <a:endParaRPr lang="es-ES" sz="200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val="rev"/>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1604273"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ur-PK"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ٓپولس رسول کی بلاہٹ</a:t>
          </a:r>
          <a:endParaRPr lang="en"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2261026" y="16672"/>
        <a:ext cx="4697402" cy="535870"/>
      </dsp:txXfrm>
    </dsp:sp>
    <dsp:sp modelId="{FAC792D5-4117-4527-BFFA-AD1E2C12CB7B}">
      <dsp:nvSpPr>
        <dsp:cNvPr id="0" name=""/>
        <dsp:cNvSpPr/>
      </dsp:nvSpPr>
      <dsp:spPr>
        <a:xfrm>
          <a:off x="1203204"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ur-PK"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کرنتھیس کی طرف سفر</a:t>
          </a:r>
          <a:endParaRPr lang="en"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1990934"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ur-PK"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کرنتھس کا شہر</a:t>
          </a:r>
          <a:endParaRPr lang="en"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1589866" y="1313215"/>
        <a:ext cx="4566426" cy="535869"/>
      </dsp:txXfrm>
    </dsp:sp>
    <dsp:sp modelId="{D16E78D5-F212-49D8-9C32-18EA073A8EB6}">
      <dsp:nvSpPr>
        <dsp:cNvPr id="0" name=""/>
        <dsp:cNvSpPr/>
      </dsp:nvSpPr>
      <dsp:spPr>
        <a:xfrm>
          <a:off x="401068"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ur-PK"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کرنتھیوں</a:t>
          </a:r>
          <a:endParaRPr lang="en"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1188797" y="1961486"/>
        <a:ext cx="4566426" cy="535870"/>
      </dsp:txXfrm>
    </dsp:sp>
    <dsp:sp modelId="{C105352C-7085-4BFD-B463-B0F860E365EA}">
      <dsp:nvSpPr>
        <dsp:cNvPr id="0" name=""/>
        <dsp:cNvSpPr/>
      </dsp:nvSpPr>
      <dsp:spPr>
        <a:xfrm>
          <a:off x="0"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ur-PK"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کرنتھیوں کے خط خطوط</a:t>
          </a:r>
          <a:endParaRPr lang="en" sz="2600" b="1"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787729" y="2609758"/>
        <a:ext cx="4566426" cy="535869"/>
      </dsp:txXfrm>
    </dsp:sp>
    <dsp:sp modelId="{24C2F7A0-3B9B-4550-9C1B-0762B8A40C19}">
      <dsp:nvSpPr>
        <dsp:cNvPr id="0" name=""/>
        <dsp:cNvSpPr/>
      </dsp:nvSpPr>
      <dsp:spPr>
        <a:xfrm>
          <a:off x="1604273"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1687521" y="415842"/>
        <a:ext cx="203493" cy="278417"/>
      </dsp:txXfrm>
    </dsp:sp>
    <dsp:sp modelId="{2D28A9E1-DAB2-4C81-AD5A-FAD7260FFD58}">
      <dsp:nvSpPr>
        <dsp:cNvPr id="0" name=""/>
        <dsp:cNvSpPr/>
      </dsp:nvSpPr>
      <dsp:spPr>
        <a:xfrm>
          <a:off x="1203204"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1286452" y="1064113"/>
        <a:ext cx="203493" cy="278417"/>
      </dsp:txXfrm>
    </dsp:sp>
    <dsp:sp modelId="{FF3B14A5-C43A-4CBC-A2D0-4A8A0D2D65DA}">
      <dsp:nvSpPr>
        <dsp:cNvPr id="0" name=""/>
        <dsp:cNvSpPr/>
      </dsp:nvSpPr>
      <dsp:spPr>
        <a:xfrm>
          <a:off x="802136"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885384" y="1702898"/>
        <a:ext cx="203493" cy="278417"/>
      </dsp:txXfrm>
    </dsp:sp>
    <dsp:sp modelId="{40526A09-FFBA-45E1-9BE0-EC2AACD7D231}">
      <dsp:nvSpPr>
        <dsp:cNvPr id="0" name=""/>
        <dsp:cNvSpPr/>
      </dsp:nvSpPr>
      <dsp:spPr>
        <a:xfrm>
          <a:off x="401068"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484316"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16200000">
          <a:off x="2085450"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16000" bIns="123825" numCol="1" spcCol="1270" anchor="ctr" anchorCtr="0">
          <a:noAutofit/>
        </a:bodyPr>
        <a:lstStyle/>
        <a:p>
          <a:pPr marL="0" lvl="1" indent="0" algn="r" defTabSz="1244600" rtl="1">
            <a:lnSpc>
              <a:spcPct val="90000"/>
            </a:lnSpc>
            <a:spcBef>
              <a:spcPct val="0"/>
            </a:spcBef>
            <a:spcAft>
              <a:spcPct val="15000"/>
            </a:spcAft>
            <a:buNone/>
          </a:pPr>
          <a:r>
            <a:rPr lang="ur-PK" sz="2800" b="1" kern="1200" noProof="0" dirty="0">
              <a:latin typeface="Jameel Noori Nastaleeq" panose="02000503000000020004" pitchFamily="2" charset="-78"/>
              <a:cs typeface="Jameel Noori Nastaleeq" panose="02000503000000020004" pitchFamily="2" charset="-78"/>
            </a:rPr>
            <a:t>یسوع مسیح کے چناؤ کی بدولت(گلتیوں1:1)۔</a:t>
          </a:r>
          <a:endParaRPr lang="en" sz="3200" kern="1200" noProof="0" dirty="0">
            <a:latin typeface="Jameel Noori Nastaleeq" panose="02000503000000020004" pitchFamily="2" charset="-78"/>
            <a:cs typeface="Jameel Noori Nastaleeq" panose="02000503000000020004" pitchFamily="2" charset="-78"/>
          </a:endParaRPr>
        </a:p>
      </dsp:txBody>
      <dsp:txXfrm rot="5400000">
        <a:off x="24016" y="86786"/>
        <a:ext cx="4638834" cy="443919"/>
      </dsp:txXfrm>
    </dsp:sp>
    <dsp:sp modelId="{19653C40-9276-4878-854D-836A70DA7530}">
      <dsp:nvSpPr>
        <dsp:cNvPr id="0" name=""/>
        <dsp:cNvSpPr/>
      </dsp:nvSpPr>
      <dsp:spPr>
        <a:xfrm>
          <a:off x="4662849"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ur-PK"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پولس، رسول کس طرح بنا</a:t>
          </a:r>
          <a:endParaRPr lang="en"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4692868" y="31297"/>
        <a:ext cx="2562815" cy="554898"/>
      </dsp:txXfrm>
    </dsp:sp>
    <dsp:sp modelId="{BBA056F3-27F5-4E35-A1BD-EBF5C5D8AEC1}">
      <dsp:nvSpPr>
        <dsp:cNvPr id="0" name=""/>
        <dsp:cNvSpPr/>
      </dsp:nvSpPr>
      <dsp:spPr>
        <a:xfrm rot="16200000">
          <a:off x="2085450"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16000" bIns="123825" numCol="1" spcCol="1270" anchor="ctr" anchorCtr="0">
          <a:noAutofit/>
        </a:bodyPr>
        <a:lstStyle/>
        <a:p>
          <a:pPr marL="0" lvl="1" indent="0" algn="r" defTabSz="1244600" rtl="1">
            <a:lnSpc>
              <a:spcPct val="90000"/>
            </a:lnSpc>
            <a:spcBef>
              <a:spcPct val="0"/>
            </a:spcBef>
            <a:spcAft>
              <a:spcPct val="15000"/>
            </a:spcAft>
            <a:buNone/>
          </a:pPr>
          <a:r>
            <a:rPr lang="ur-PK" sz="2800" b="1" kern="1200" noProof="0" dirty="0">
              <a:latin typeface="Jameel Noori Nastaleeq" panose="02000503000000020004" pitchFamily="2" charset="-78"/>
              <a:cs typeface="Jameel Noori Nastaleeq" panose="02000503000000020004" pitchFamily="2" charset="-78"/>
            </a:rPr>
            <a:t>اپنی ماں کے پیٹ سے (گلتیوں 15: 1)۔ </a:t>
          </a:r>
          <a:endParaRPr lang="en" sz="2800" kern="1200" noProof="0" dirty="0">
            <a:latin typeface="Jameel Noori Nastaleeq" panose="02000503000000020004" pitchFamily="2" charset="-78"/>
            <a:cs typeface="Jameel Noori Nastaleeq" panose="02000503000000020004" pitchFamily="2" charset="-78"/>
          </a:endParaRPr>
        </a:p>
      </dsp:txBody>
      <dsp:txXfrm rot="5400000">
        <a:off x="24016" y="732470"/>
        <a:ext cx="4638834" cy="443919"/>
      </dsp:txXfrm>
    </dsp:sp>
    <dsp:sp modelId="{E98D6F57-984E-4FF8-836B-27F805DC12DB}">
      <dsp:nvSpPr>
        <dsp:cNvPr id="0" name=""/>
        <dsp:cNvSpPr/>
      </dsp:nvSpPr>
      <dsp:spPr>
        <a:xfrm>
          <a:off x="4662849"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ur-PK"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اُس کا چناؤ کب ہوا؟</a:t>
          </a:r>
          <a:endParaRPr lang="en"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4692868" y="676981"/>
        <a:ext cx="2562815" cy="554898"/>
      </dsp:txXfrm>
    </dsp:sp>
    <dsp:sp modelId="{EE59CC25-5453-4CE0-A8CC-571412A1ACEE}">
      <dsp:nvSpPr>
        <dsp:cNvPr id="0" name=""/>
        <dsp:cNvSpPr/>
      </dsp:nvSpPr>
      <dsp:spPr>
        <a:xfrm rot="16200000">
          <a:off x="2085450"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16000" bIns="123825" numCol="1" spcCol="1270" anchor="ctr" anchorCtr="0">
          <a:noAutofit/>
        </a:bodyPr>
        <a:lstStyle/>
        <a:p>
          <a:pPr marL="0" lvl="1" indent="0" algn="r" defTabSz="1244600" rtl="1">
            <a:lnSpc>
              <a:spcPct val="90000"/>
            </a:lnSpc>
            <a:spcBef>
              <a:spcPct val="0"/>
            </a:spcBef>
            <a:spcAft>
              <a:spcPct val="15000"/>
            </a:spcAft>
            <a:buNone/>
          </a:pPr>
          <a:r>
            <a:rPr lang="ur-PK" sz="2800" b="1" kern="1200" noProof="0" dirty="0">
              <a:latin typeface="Jameel Noori Nastaleeq" panose="02000503000000020004" pitchFamily="2" charset="-78"/>
              <a:cs typeface="Jameel Noori Nastaleeq" panose="02000503000000020004" pitchFamily="2" charset="-78"/>
            </a:rPr>
            <a:t>دمشق کی راہ پر (اعمال 22: 6۔7)</a:t>
          </a:r>
          <a:endParaRPr lang="en" sz="3200" kern="1200" noProof="0" dirty="0">
            <a:latin typeface="Jameel Noori Nastaleeq" panose="02000503000000020004" pitchFamily="2" charset="-78"/>
            <a:cs typeface="Jameel Noori Nastaleeq" panose="02000503000000020004" pitchFamily="2" charset="-78"/>
          </a:endParaRPr>
        </a:p>
      </dsp:txBody>
      <dsp:txXfrm rot="5400000">
        <a:off x="24016" y="1378154"/>
        <a:ext cx="4638834" cy="443919"/>
      </dsp:txXfrm>
    </dsp:sp>
    <dsp:sp modelId="{9A558A9B-5A16-4B63-AE62-398B1C144A50}">
      <dsp:nvSpPr>
        <dsp:cNvPr id="0" name=""/>
        <dsp:cNvSpPr/>
      </dsp:nvSpPr>
      <dsp:spPr>
        <a:xfrm>
          <a:off x="4662849"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ur-PK"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اُس کی بلاہٹ کب ہوئی</a:t>
          </a:r>
          <a:endParaRPr lang="en"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4692868" y="1322664"/>
        <a:ext cx="2562815" cy="554898"/>
      </dsp:txXfrm>
    </dsp:sp>
    <dsp:sp modelId="{0A771D7F-B254-46CB-8BFB-95A76E4052C9}">
      <dsp:nvSpPr>
        <dsp:cNvPr id="0" name=""/>
        <dsp:cNvSpPr/>
      </dsp:nvSpPr>
      <dsp:spPr>
        <a:xfrm rot="16200000">
          <a:off x="2085450"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16000" bIns="123825" numCol="1" spcCol="1270" anchor="ctr" anchorCtr="0">
          <a:noAutofit/>
        </a:bodyPr>
        <a:lstStyle/>
        <a:p>
          <a:pPr marL="0" lvl="1" indent="0" algn="r" defTabSz="1244600" rtl="1">
            <a:lnSpc>
              <a:spcPct val="90000"/>
            </a:lnSpc>
            <a:spcBef>
              <a:spcPct val="0"/>
            </a:spcBef>
            <a:spcAft>
              <a:spcPct val="15000"/>
            </a:spcAft>
            <a:buNone/>
          </a:pPr>
          <a:r>
            <a:rPr lang="ur-PK" sz="2800" b="1" kern="1200" noProof="0" dirty="0">
              <a:latin typeface="Jameel Noori Nastaleeq" panose="02000503000000020004" pitchFamily="2" charset="-78"/>
              <a:cs typeface="Jameel Noori Nastaleeq" panose="02000503000000020004" pitchFamily="2" charset="-78"/>
            </a:rPr>
            <a:t> غیر اقوام کا (گلیتوں 9:2)۔ </a:t>
          </a:r>
          <a:endParaRPr lang="en" sz="3200" kern="1200" noProof="0" dirty="0">
            <a:latin typeface="Jameel Noori Nastaleeq" panose="02000503000000020004" pitchFamily="2" charset="-78"/>
            <a:cs typeface="Jameel Noori Nastaleeq" panose="02000503000000020004" pitchFamily="2" charset="-78"/>
          </a:endParaRPr>
        </a:p>
      </dsp:txBody>
      <dsp:txXfrm rot="5400000">
        <a:off x="24016" y="2023838"/>
        <a:ext cx="4638834" cy="443919"/>
      </dsp:txXfrm>
    </dsp:sp>
    <dsp:sp modelId="{C31EC41D-D6D1-4464-A94C-74E14FAE7809}">
      <dsp:nvSpPr>
        <dsp:cNvPr id="0" name=""/>
        <dsp:cNvSpPr/>
      </dsp:nvSpPr>
      <dsp:spPr>
        <a:xfrm>
          <a:off x="4662849"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ur-PK"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وہ کن کا رسول تھا</a:t>
          </a:r>
          <a:endParaRPr lang="en" sz="2800" kern="1200" noProof="0" dirty="0">
            <a:effectLst>
              <a:outerShdw blurRad="38100" dist="38100" dir="2700000" algn="tl">
                <a:srgbClr val="000000"/>
              </a:outerShdw>
            </a:effectLst>
            <a:latin typeface="Jameel Noori Nastaleeq" panose="02000503000000020004" pitchFamily="2" charset="-78"/>
            <a:cs typeface="Jameel Noori Nastaleeq" panose="02000503000000020004" pitchFamily="2" charset="-78"/>
          </a:endParaRPr>
        </a:p>
      </dsp:txBody>
      <dsp:txXfrm>
        <a:off x="4692868"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303859"/>
          <a:ext cx="7980720" cy="12852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42240" numCol="1" spcCol="1270" anchor="t" anchorCtr="0">
          <a:noAutofit/>
        </a:bodyPr>
        <a:lstStyle/>
        <a:p>
          <a:pPr marL="0" lvl="1" indent="0" algn="r" defTabSz="889000" rtl="1">
            <a:lnSpc>
              <a:spcPct val="90000"/>
            </a:lnSpc>
            <a:spcBef>
              <a:spcPct val="0"/>
            </a:spcBef>
            <a:spcAft>
              <a:spcPct val="15000"/>
            </a:spcAft>
            <a:buNone/>
          </a:pPr>
          <a:r>
            <a:rPr lang="ar-SA" sz="2000" b="1" kern="1200" dirty="0"/>
            <a:t>کلیسیا میں موجود کئی مسائل کے بارے میں خلوئے کی طرف سے مطلع کرتے ہوئے، پولس رسول  انہیں ان کے بارے میں نصیحت کرتا ہے: دھڑے؛ جنسی بے حیائی؛ جھگڑا اور جسم فروشی.</a:t>
          </a:r>
          <a:endParaRPr lang="es-ES" sz="2000" kern="1200" dirty="0"/>
        </a:p>
      </dsp:txBody>
      <dsp:txXfrm>
        <a:off x="0" y="303859"/>
        <a:ext cx="7980720" cy="1285200"/>
      </dsp:txXfrm>
    </dsp:sp>
    <dsp:sp modelId="{4F3DFAC6-32B5-4FF7-80EC-1BCA53706CDB}">
      <dsp:nvSpPr>
        <dsp:cNvPr id="0" name=""/>
        <dsp:cNvSpPr/>
      </dsp:nvSpPr>
      <dsp:spPr>
        <a:xfrm>
          <a:off x="1995179" y="67699"/>
          <a:ext cx="5586504" cy="4723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outerShdw>
              </a:effectLst>
            </a:rPr>
            <a:t>1کرنتھیوں 6:1</a:t>
          </a:r>
          <a:endParaRPr lang="es-ES" sz="2000" b="1" kern="1200" dirty="0">
            <a:effectLst>
              <a:outerShdw blurRad="38100" dist="38100" dir="2700000" algn="tl">
                <a:srgbClr val="000000"/>
              </a:outerShdw>
            </a:effectLst>
          </a:endParaRPr>
        </a:p>
      </dsp:txBody>
      <dsp:txXfrm>
        <a:off x="2018236" y="90756"/>
        <a:ext cx="5540390" cy="426206"/>
      </dsp:txXfrm>
    </dsp:sp>
    <dsp:sp modelId="{4356964C-7D4C-4136-BFD4-003022A3A988}">
      <dsp:nvSpPr>
        <dsp:cNvPr id="0" name=""/>
        <dsp:cNvSpPr/>
      </dsp:nvSpPr>
      <dsp:spPr>
        <a:xfrm>
          <a:off x="0" y="1911619"/>
          <a:ext cx="7980720" cy="12852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42240" numCol="1" spcCol="1270" anchor="t" anchorCtr="0">
          <a:noAutofit/>
        </a:bodyPr>
        <a:lstStyle/>
        <a:p>
          <a:pPr marL="0" lvl="1" indent="0" algn="r" defTabSz="889000" rtl="1">
            <a:lnSpc>
              <a:spcPct val="90000"/>
            </a:lnSpc>
            <a:spcBef>
              <a:spcPct val="0"/>
            </a:spcBef>
            <a:spcAft>
              <a:spcPct val="15000"/>
            </a:spcAft>
            <a:buNone/>
          </a:pPr>
          <a:r>
            <a:rPr lang="ar-SA" sz="2000" b="1" kern="1200" dirty="0"/>
            <a:t>کے خاندان نے اس کے لیے چرچ کی طرف سے ان موضوعات پر کئی سوالات کے ساتھ ایک خط بھی بھیجا جس کے بارے میں پولس رسول نے جواب دیا: شادی؛ طلاق؛ برہمی بتوں کی قربانی کا کھانا؛ عبادت میں برتاؤ؛ روحانی تحائف کا استعمال؛ اور قیامت.</a:t>
          </a:r>
          <a:endParaRPr lang="es-ES" sz="2000" kern="1200" dirty="0"/>
        </a:p>
      </dsp:txBody>
      <dsp:txXfrm>
        <a:off x="0" y="1911619"/>
        <a:ext cx="7980720" cy="1285200"/>
      </dsp:txXfrm>
    </dsp:sp>
    <dsp:sp modelId="{2F0E2FE6-2CF5-496B-BA7C-3E702B20CEB1}">
      <dsp:nvSpPr>
        <dsp:cNvPr id="0" name=""/>
        <dsp:cNvSpPr/>
      </dsp:nvSpPr>
      <dsp:spPr>
        <a:xfrm>
          <a:off x="1995179" y="1675459"/>
          <a:ext cx="5586504" cy="4723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outerShdw>
              </a:effectLst>
            </a:rPr>
            <a:t>1کرنتھیوں 16:7</a:t>
          </a:r>
          <a:endParaRPr lang="es-ES" sz="2000" b="1" kern="1200" dirty="0">
            <a:effectLst>
              <a:outerShdw blurRad="38100" dist="38100" dir="2700000" algn="tl">
                <a:srgbClr val="000000"/>
              </a:outerShdw>
            </a:effectLst>
          </a:endParaRPr>
        </a:p>
      </dsp:txBody>
      <dsp:txXfrm>
        <a:off x="2018236" y="1698516"/>
        <a:ext cx="5540390" cy="426206"/>
      </dsp:txXfrm>
    </dsp:sp>
    <dsp:sp modelId="{BF2165CA-3783-4C74-A25A-6E59360B8C21}">
      <dsp:nvSpPr>
        <dsp:cNvPr id="0" name=""/>
        <dsp:cNvSpPr/>
      </dsp:nvSpPr>
      <dsp:spPr>
        <a:xfrm>
          <a:off x="0" y="3519379"/>
          <a:ext cx="7980720" cy="18144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42240" numCol="1" spcCol="1270" anchor="t" anchorCtr="0">
          <a:noAutofit/>
        </a:bodyPr>
        <a:lstStyle/>
        <a:p>
          <a:pPr marL="0" lvl="1" indent="0" algn="r" defTabSz="889000" rtl="1">
            <a:lnSpc>
              <a:spcPct val="90000"/>
            </a:lnSpc>
            <a:spcBef>
              <a:spcPct val="0"/>
            </a:spcBef>
            <a:spcAft>
              <a:spcPct val="15000"/>
            </a:spcAft>
            <a:buNone/>
          </a:pPr>
          <a:r>
            <a:rPr lang="ar-SA" sz="2000" b="1" kern="1200" dirty="0"/>
            <a:t> یہ دوسرا خط ہے جو محفوظ کیا گیا ہے، حالانکہ پولس رسول نے کئی اور خط لکھے تھے (شاید ان دونوں سے پہلے جو بچ گئے ہیں اور/یا ان کے درمیان وقفہ میں)۔ وہ کرنتھیوں کی تعریف کرتا ہے جس طرح انہوں نے کچھ مسائل کو حل کیا تھا، لیکن ان پر زور دیتا ہے کہ وہ دنیا کو خوشخبری کی عینک سے دیکھیں، ارد گرد کی ثقافت کے اثر و رسوخ سے بچیں۔</a:t>
          </a:r>
          <a:endParaRPr lang="es-ES" sz="2000" kern="1200" dirty="0"/>
        </a:p>
      </dsp:txBody>
      <dsp:txXfrm>
        <a:off x="0" y="3519379"/>
        <a:ext cx="7980720" cy="1814400"/>
      </dsp:txXfrm>
    </dsp:sp>
    <dsp:sp modelId="{D60E5BAA-BA57-4680-A2E7-E8124F89EBA6}">
      <dsp:nvSpPr>
        <dsp:cNvPr id="0" name=""/>
        <dsp:cNvSpPr/>
      </dsp:nvSpPr>
      <dsp:spPr>
        <a:xfrm>
          <a:off x="1995179" y="3283219"/>
          <a:ext cx="5586504" cy="4723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outerShdw>
              </a:effectLst>
            </a:rPr>
            <a:t>2 کرنتھیوں</a:t>
          </a:r>
          <a:endParaRPr lang="es-ES" sz="2000" b="1" kern="1200" dirty="0">
            <a:effectLst>
              <a:outerShdw blurRad="38100" dist="38100" dir="2700000" algn="tl">
                <a:srgbClr val="000000"/>
              </a:outerShdw>
            </a:effectLst>
          </a:endParaRPr>
        </a:p>
      </dsp:txBody>
      <dsp:txXfrm>
        <a:off x="2018236" y="33062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63253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7925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92248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39168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6473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6458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0624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95061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98303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57600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fld id="{B321EDA4-66DE-4267-9A3D-CF229155BBA7}" type="datetimeFigureOut">
              <a:rPr lang="es-ES" smtClean="0"/>
              <a:t>02/07/2026</a:t>
            </a:fld>
            <a:endParaRPr lang="es-ES"/>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1965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21EDA4-66DE-4267-9A3D-CF229155BBA7}" type="datetimeFigureOut">
              <a:rPr lang="es-ES" smtClean="0"/>
              <a:t>02/07/2026</a:t>
            </a:fld>
            <a:endParaRPr lang="es-ES"/>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140B5-6A8B-4929-B350-3E4A53FA89A2}" type="slidenum">
              <a:rPr lang="es-ES" smtClean="0"/>
              <a:t>‹Nº›</a:t>
            </a:fld>
            <a:endParaRPr lang="es-ES"/>
          </a:p>
        </p:txBody>
      </p:sp>
    </p:spTree>
    <p:extLst>
      <p:ext uri="{BB962C8B-B14F-4D97-AF65-F5344CB8AC3E}">
        <p14:creationId xmlns:p14="http://schemas.microsoft.com/office/powerpoint/2010/main" val="30888094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40.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ur-PK" sz="4800" b="1"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Jameel Noori Nastaleeq" panose="02000503000000020004" pitchFamily="2" charset="-78"/>
                <a:cs typeface="Jameel Noori Nastaleeq" panose="02000503000000020004" pitchFamily="2" charset="-78"/>
              </a:rPr>
              <a:t>کرنتھس میں پولس رسول کی خدمت</a:t>
            </a:r>
            <a:endPar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Jameel Noori Nastaleeq" panose="02000503000000020004" pitchFamily="2" charset="-78"/>
              <a:cs typeface="Jameel Noori Nastaleeq" panose="02000503000000020004" pitchFamily="2" charset="-78"/>
            </a:endParaRPr>
          </a:p>
        </p:txBody>
      </p:sp>
      <p:sp>
        <p:nvSpPr>
          <p:cNvPr id="7" name="CuadroTexto 6">
            <a:extLst>
              <a:ext uri="{FF2B5EF4-FFF2-40B4-BE49-F238E27FC236}">
                <a16:creationId xmlns:a16="http://schemas.microsoft.com/office/drawing/2014/main" id="{A13B7889-06E2-BCB2-8C1D-1500A04D4F8C}"/>
              </a:ext>
            </a:extLst>
          </p:cNvPr>
          <p:cNvSpPr txBox="1"/>
          <p:nvPr/>
        </p:nvSpPr>
        <p:spPr>
          <a:xfrm>
            <a:off x="-5984" y="0"/>
            <a:ext cx="3305713" cy="461665"/>
          </a:xfrm>
          <a:prstGeom prst="rect">
            <a:avLst/>
          </a:prstGeom>
          <a:noFill/>
        </p:spPr>
        <p:txBody>
          <a:bodyPr wrap="non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ur-PK" sz="2400" b="1" i="0" u="none" strike="noStrike" kern="1200" cap="none" spc="0" normalizeH="0" baseline="0" noProof="0" dirty="0">
                <a:ln>
                  <a:noFill/>
                </a:ln>
                <a:solidFill>
                  <a:srgbClr val="4F5F6E"/>
                </a:solidFill>
                <a:effectLst/>
                <a:uLnTx/>
                <a:uFillTx/>
                <a:latin typeface="Jameel Noori Nastaleeq" panose="02000503000000020004" pitchFamily="2" charset="-78"/>
                <a:cs typeface="Jameel Noori Nastaleeq" panose="02000503000000020004" pitchFamily="2" charset="-78"/>
              </a:rPr>
              <a:t>سبق 1                27 جون تا 3 جولائی</a:t>
            </a:r>
            <a:endParaRPr kumimoji="0" lang="en" sz="2400" b="1" i="0" u="none" strike="noStrike" kern="1200" cap="none" spc="0" normalizeH="0" baseline="0" noProof="0" dirty="0">
              <a:ln>
                <a:noFill/>
              </a:ln>
              <a:solidFill>
                <a:srgbClr val="4F5F6E"/>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132159"/>
            <a:ext cx="2771774" cy="618630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3600" b="1" dirty="0">
                <a:solidFill>
                  <a:prstClr val="white"/>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"اور خُداوند نے رات کو رویا میں پولس سے کہا خوف نہ کربلکہ کہے جا اور چپ نہ رہ۔ اس لئے کہ میں تیرے ساتھ ہوں اور کوئی شخص تجھ پر حملہ کر کےضرر نہ پہنا سکے گا کیونکہ اس شہر میں میرے بہت سے لوگ ہیں“</a:t>
            </a:r>
            <a:endParaRPr lang="en-US" sz="3600" b="1" dirty="0">
              <a:solidFill>
                <a:prstClr val="white"/>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L="0" marR="0" lvl="0" indent="0" defTabSz="914400" rtl="1" eaLnBrk="1" fontAlgn="auto" latinLnBrk="0" hangingPunct="1">
              <a:lnSpc>
                <a:spcPct val="100000"/>
              </a:lnSpc>
              <a:spcBef>
                <a:spcPts val="0"/>
              </a:spcBef>
              <a:spcAft>
                <a:spcPts val="0"/>
              </a:spcAft>
              <a:buClrTx/>
              <a:buSzTx/>
              <a:buFontTx/>
              <a:buNone/>
              <a:tabLst/>
              <a:defRPr/>
            </a:pPr>
            <a:r>
              <a:rPr lang="ur-PK" sz="3600" b="1" dirty="0">
                <a:solidFill>
                  <a:prstClr val="white"/>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r>
              <a:rPr lang="ur-PK" sz="2800" b="1" dirty="0">
                <a:solidFill>
                  <a:prstClr val="white"/>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(اعمال 18: 9، 10)۔ </a:t>
            </a:r>
            <a:endParaRPr kumimoji="0" lang="es-E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2897850746"/>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3046988"/>
          </a:xfrm>
          <a:prstGeom prst="rect">
            <a:avLst/>
          </a:prstGeom>
          <a:noFill/>
        </p:spPr>
        <p:txBody>
          <a:bodyPr wrap="square" rtlCol="0">
            <a:spAutoFit/>
          </a:bodyPr>
          <a:lstStyle/>
          <a:p>
            <a:pPr algn="r" rtl="1">
              <a:spcBef>
                <a:spcPts val="600"/>
              </a:spcBef>
              <a:defRPr/>
            </a:pPr>
            <a:r>
              <a:rPr lang="ur-PK" sz="3200" b="1" dirty="0">
                <a:solidFill>
                  <a:prstClr val="black"/>
                </a:solidFill>
                <a:latin typeface="Jameel Noori Nastaleeq" panose="02000503000000020004" pitchFamily="2" charset="-78"/>
                <a:cs typeface="Jameel Noori Nastaleeq" panose="02000503000000020004" pitchFamily="2" charset="-78"/>
              </a:rPr>
              <a:t>رومیوں کے لیے خط کے بعد، کرنتھیوں کے لیے سب سے طویل خطوط  ہیں جو پولس نے لکھے ہیں۔ملنے والے دو خطوط صرف چند ہفتوں کے فاصلے پر لکھے گئے تھے۔ ان میں، ہمیں بھائیوں کے درمیان جھگڑے سے پیدا ہونے والے مشکل حالات کو حل کرنے کے لیے عملی مشورے ملتے ہیں۔ ان کے پیغام کو صحیح طریقے سے سمجھنے کے لیے، ہمیں پہلے اس سیاق و سباق کو جاننا چاہیے جس میں وہ لکھے گئے تھے۔</a:t>
            </a:r>
            <a:endParaRPr lang="en" sz="3200" b="1" dirty="0">
              <a:solidFill>
                <a:prstClr val="black"/>
              </a:solidFill>
              <a:latin typeface="Jameel Noori Nastaleeq" panose="02000503000000020004" pitchFamily="2" charset="-78"/>
              <a:cs typeface="Jameel Noori Nastaleeq" panose="02000503000000020004" pitchFamily="2" charset="-78"/>
            </a:endParaRP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righ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25" dur="1000"/>
                                        <p:tgtEl>
                                          <p:spTgt spid="2">
                                            <p:graphicEl>
                                              <a:dgm id="{560ECC3F-D595-4EE6-A7AE-4050B537BF00}"/>
                                            </p:graphicEl>
                                          </p:spTgt>
                                        </p:tgtEl>
                                      </p:cBhvr>
                                    </p:animEffect>
                                    <p:anim calcmode="lin" valueType="num">
                                      <p:cBhvr>
                                        <p:cTn id="2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2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32" dur="1000"/>
                                        <p:tgtEl>
                                          <p:spTgt spid="2">
                                            <p:graphicEl>
                                              <a:dgm id="{24C2F7A0-3B9B-4550-9C1B-0762B8A40C19}"/>
                                            </p:graphicEl>
                                          </p:spTgt>
                                        </p:tgtEl>
                                      </p:cBhvr>
                                    </p:animEffect>
                                    <p:anim calcmode="lin" valueType="num">
                                      <p:cBhvr>
                                        <p:cTn id="3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3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37" dur="1000"/>
                                        <p:tgtEl>
                                          <p:spTgt spid="2">
                                            <p:graphicEl>
                                              <a:dgm id="{FAC792D5-4117-4527-BFFA-AD1E2C12CB7B}"/>
                                            </p:graphicEl>
                                          </p:spTgt>
                                        </p:tgtEl>
                                      </p:cBhvr>
                                    </p:animEffect>
                                    <p:anim calcmode="lin" valueType="num">
                                      <p:cBhvr>
                                        <p:cTn id="3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3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44" dur="1000"/>
                                        <p:tgtEl>
                                          <p:spTgt spid="2">
                                            <p:graphicEl>
                                              <a:dgm id="{2D28A9E1-DAB2-4C81-AD5A-FAD7260FFD58}"/>
                                            </p:graphicEl>
                                          </p:spTgt>
                                        </p:tgtEl>
                                      </p:cBhvr>
                                    </p:animEffect>
                                    <p:anim calcmode="lin" valueType="num">
                                      <p:cBhvr>
                                        <p:cTn id="4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49" dur="1000"/>
                                        <p:tgtEl>
                                          <p:spTgt spid="2">
                                            <p:graphicEl>
                                              <a:dgm id="{A4769B0C-11C2-47B7-A6A7-52579446E8B9}"/>
                                            </p:graphicEl>
                                          </p:spTgt>
                                        </p:tgtEl>
                                      </p:cBhvr>
                                    </p:animEffect>
                                    <p:anim calcmode="lin" valueType="num">
                                      <p:cBhvr>
                                        <p:cTn id="5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56" dur="1000"/>
                                        <p:tgtEl>
                                          <p:spTgt spid="2">
                                            <p:graphicEl>
                                              <a:dgm id="{FF3B14A5-C43A-4CBC-A2D0-4A8A0D2D65DA}"/>
                                            </p:graphicEl>
                                          </p:spTgt>
                                        </p:tgtEl>
                                      </p:cBhvr>
                                    </p:animEffect>
                                    <p:anim calcmode="lin" valueType="num">
                                      <p:cBhvr>
                                        <p:cTn id="5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61" dur="1000"/>
                                        <p:tgtEl>
                                          <p:spTgt spid="2">
                                            <p:graphicEl>
                                              <a:dgm id="{D16E78D5-F212-49D8-9C32-18EA073A8EB6}"/>
                                            </p:graphicEl>
                                          </p:spTgt>
                                        </p:tgtEl>
                                      </p:cBhvr>
                                    </p:animEffect>
                                    <p:anim calcmode="lin" valueType="num">
                                      <p:cBhvr>
                                        <p:cTn id="6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6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68" dur="1000"/>
                                        <p:tgtEl>
                                          <p:spTgt spid="2">
                                            <p:graphicEl>
                                              <a:dgm id="{40526A09-FFBA-45E1-9BE0-EC2AACD7D231}"/>
                                            </p:graphicEl>
                                          </p:spTgt>
                                        </p:tgtEl>
                                      </p:cBhvr>
                                    </p:animEffect>
                                    <p:anim calcmode="lin" valueType="num">
                                      <p:cBhvr>
                                        <p:cTn id="6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7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73" dur="1000"/>
                                        <p:tgtEl>
                                          <p:spTgt spid="2">
                                            <p:graphicEl>
                                              <a:dgm id="{C105352C-7085-4BFD-B463-B0F860E365EA}"/>
                                            </p:graphicEl>
                                          </p:spTgt>
                                        </p:tgtEl>
                                      </p:cBhvr>
                                    </p:animEffect>
                                    <p:anim calcmode="lin" valueType="num">
                                      <p:cBhvr>
                                        <p:cTn id="7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7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8659907" y="290660"/>
            <a:ext cx="3532093" cy="769441"/>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پولس</a:t>
            </a:r>
            <a:r>
              <a:rPr kumimoji="0" lang="ur-PK" sz="4400" b="1" i="0" u="none" strike="noStrike" kern="1200" cap="none" spc="300" normalizeH="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رسول کی </a:t>
            </a:r>
            <a:r>
              <a:rPr lang="ur-PK" sz="44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بلاہٹ</a:t>
            </a:r>
            <a:endPar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3761749" y="106605"/>
            <a:ext cx="4794008" cy="1200329"/>
          </a:xfrm>
          <a:prstGeom prst="rect">
            <a:avLst/>
          </a:prstGeom>
          <a:noFill/>
        </p:spPr>
        <p:txBody>
          <a:bodyPr wrap="square">
            <a:spAutoFit/>
            <a:scene3d>
              <a:camera prst="orthographicFront"/>
              <a:lightRig rig="threePt" dir="t"/>
            </a:scene3d>
            <a:sp3d extrusionH="57150">
              <a:bevelT w="38100" h="38100"/>
            </a:sp3d>
          </a:bodyPr>
          <a:lstStyle/>
          <a:p>
            <a:pPr lvl="0" algn="r" rtl="1">
              <a:defRPr/>
            </a:pPr>
            <a:r>
              <a:rPr kumimoji="0" lang="ur-PK" sz="2400" b="1" i="0" u="none" strike="noStrike" kern="1200" cap="none" spc="0" normalizeH="0" baseline="0" noProof="0" dirty="0">
                <a:ln>
                  <a:noFill/>
                </a:ln>
                <a:solidFill>
                  <a:srgbClr val="8D30F4">
                    <a:lumMod val="50000"/>
                  </a:srgbClr>
                </a:solidFill>
                <a:effectLst/>
                <a:uLnTx/>
                <a:uFillTx/>
                <a:latin typeface="Jameel Noori Nastaleeq" panose="02000503000000020004" pitchFamily="2" charset="-78"/>
                <a:cs typeface="Jameel Noori Nastaleeq" panose="02000503000000020004" pitchFamily="2" charset="-78"/>
              </a:rPr>
              <a:t>"پولس</a:t>
            </a:r>
            <a:r>
              <a:rPr kumimoji="0" lang="ur-PK" sz="2400" b="1" i="0" u="none" strike="noStrike" kern="1200" cap="none" spc="0" normalizeH="0" noProof="0" dirty="0">
                <a:ln>
                  <a:noFill/>
                </a:ln>
                <a:solidFill>
                  <a:srgbClr val="8D30F4">
                    <a:lumMod val="50000"/>
                  </a:srgbClr>
                </a:solidFill>
                <a:effectLst/>
                <a:uLnTx/>
                <a:uFillTx/>
                <a:latin typeface="Jameel Noori Nastaleeq" panose="02000503000000020004" pitchFamily="2" charset="-78"/>
                <a:cs typeface="Jameel Noori Nastaleeq" panose="02000503000000020004" pitchFamily="2" charset="-78"/>
              </a:rPr>
              <a:t> کی طرف سے جو نہ انسانوں کی جانب سے نہ انسان کے سبب سے بلکہ یسوع مسیح اور خُدا باپ کے سبب سے جس نے اُس کو مرُدوں میں سے جلایا رسول ہے" (گلیتوں 1:1)</a:t>
            </a:r>
            <a:endParaRPr kumimoji="0" lang="en" sz="2400" b="1" i="0" u="none" strike="noStrike" kern="1200" cap="none" spc="0" normalizeH="0" baseline="0" noProof="0" dirty="0">
              <a:ln>
                <a:noFill/>
              </a:ln>
              <a:solidFill>
                <a:srgbClr val="8D30F4">
                  <a:lumMod val="50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5" y="1462682"/>
            <a:ext cx="7151033" cy="830997"/>
          </a:xfrm>
          <a:prstGeom prst="rect">
            <a:avLst/>
          </a:prstGeom>
          <a:noFill/>
        </p:spPr>
        <p:txBody>
          <a:bodyPr wrap="square" rtlCol="0">
            <a:spAutoFit/>
          </a:bodyPr>
          <a:lstStyle/>
          <a:p>
            <a:pPr lvl="0" algn="r" rtl="1">
              <a:spcBef>
                <a:spcPts val="600"/>
              </a:spcBef>
              <a:defRPr/>
            </a:pPr>
            <a:r>
              <a:rPr lang="ur-PK" sz="2400" b="1" noProof="0" dirty="0">
                <a:solidFill>
                  <a:prstClr val="black"/>
                </a:solidFill>
                <a:latin typeface="Jameel Noori Nastaleeq" panose="02000503000000020004" pitchFamily="2" charset="-78"/>
                <a:cs typeface="Jameel Noori Nastaleeq" panose="02000503000000020004" pitchFamily="2" charset="-78"/>
              </a:rPr>
              <a:t>یسوع مسیح کے منتخب کردہ بارہ کے علاوہ، بائبل مقدس میں دوسرے رسولوں کا بھی ذکر پایا جاتا ہے ، جسے متیاہ  (اعمال 26:1)۔ برنباس (اعمال 4:14) </a:t>
            </a:r>
            <a:r>
              <a:rPr lang="ur-PK" sz="2400" b="1" dirty="0">
                <a:solidFill>
                  <a:prstClr val="black"/>
                </a:solidFill>
                <a:latin typeface="Jameel Noori Nastaleeq" panose="02000503000000020004" pitchFamily="2" charset="-78"/>
                <a:cs typeface="Jameel Noori Nastaleeq" panose="02000503000000020004" pitchFamily="2" charset="-78"/>
              </a:rPr>
              <a:t>یعقوب اور پولس رسول (1کرنتھیوں 15: 7۔9)۔</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2818933125"/>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4817097" y="5121379"/>
            <a:ext cx="7374903" cy="181588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اپنی بلاہٹ</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کے وقت سے، پولس رسول کی زندگی یسوع مسیح پر مرکوز تھی۔ اُس نے یسوع کے بارے میں سوچا، اُس نے یسوع مسیح کے بارے میں بات کی، اور اُس نے یسوع مسیح کو سب کے ساتھ شئیر کیا۔ </a:t>
            </a:r>
            <a:r>
              <a:rPr lang="ur-PK" sz="2800" b="1" noProof="0" dirty="0">
                <a:solidFill>
                  <a:prstClr val="black"/>
                </a:solidFill>
                <a:latin typeface="Jameel Noori Nastaleeq" panose="02000503000000020004" pitchFamily="2" charset="-78"/>
                <a:cs typeface="Jameel Noori Nastaleeq" panose="02000503000000020004" pitchFamily="2" charset="-78"/>
              </a:rPr>
              <a:t>ا</a:t>
            </a: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س</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وجہ سے ، جیسے ہی وہ کرنتھس میں پہنچا، یسوع مسیح اُس کے پیغام کامرکز تھا (1کرنتھیوں 2:2) ۔</a:t>
            </a:r>
            <a:endParaRPr lang="ur-PK" sz="2800" b="1" dirty="0">
              <a:solidFill>
                <a:prstClr val="black"/>
              </a:solidFill>
              <a:latin typeface="Jameel Noori Nastaleeq" panose="02000503000000020004" pitchFamily="2" charset="-78"/>
              <a:cs typeface="Jameel Noori Nastaleeq" panose="02000503000000020004" pitchFamily="2" charset="-78"/>
            </a:endParaRP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righ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righ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righ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righ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righ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9">
                                            <p:txEl>
                                              <p:pRg st="0" end="0"/>
                                            </p:txEl>
                                          </p:spTgt>
                                        </p:tgtEl>
                                        <p:attrNameLst>
                                          <p:attrName>style.visibility</p:attrName>
                                        </p:attrNameLst>
                                      </p:cBhvr>
                                      <p:to>
                                        <p:strVal val="visible"/>
                                      </p:to>
                                    </p:set>
                                    <p:animEffect transition="in" filter="wipe(right)">
                                      <p:cBhvr>
                                        <p:cTn id="9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8305014" y="251012"/>
            <a:ext cx="3886985" cy="76944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Jameel Noori Nastaleeq" panose="02000503000000020004" pitchFamily="2" charset="-78"/>
                <a:cs typeface="Jameel Noori Nastaleeq" panose="02000503000000020004" pitchFamily="2" charset="-78"/>
              </a:rPr>
              <a:t>کرنتھس</a:t>
            </a:r>
            <a:r>
              <a:rPr kumimoji="0" lang="ur-PK" sz="4400" b="1" i="0" u="none" strike="noStrike" kern="1200" cap="none" spc="300" normalizeH="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Jameel Noori Nastaleeq" panose="02000503000000020004" pitchFamily="2" charset="-78"/>
                <a:cs typeface="Jameel Noori Nastaleeq" panose="02000503000000020004" pitchFamily="2" charset="-78"/>
              </a:rPr>
              <a:t> کی طرف سفر</a:t>
            </a:r>
            <a:endPar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1976285" y="38984"/>
            <a:ext cx="5294092" cy="10772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3200" b="1" i="0" u="none" strike="noStrike" kern="1200" cap="none" spc="0" normalizeH="0" baseline="0" noProof="0" dirty="0">
                <a:ln>
                  <a:noFill/>
                </a:ln>
                <a:solidFill>
                  <a:srgbClr val="00CC00">
                    <a:lumMod val="75000"/>
                  </a:srgbClr>
                </a:solidFill>
                <a:effectLst/>
                <a:uLnTx/>
                <a:uFillTx/>
                <a:latin typeface="Jameel Noori Nastaleeq" panose="02000503000000020004" pitchFamily="2" charset="-78"/>
                <a:cs typeface="Jameel Noori Nastaleeq" panose="02000503000000020004" pitchFamily="2" charset="-78"/>
              </a:rPr>
              <a:t>"ان</a:t>
            </a:r>
            <a:r>
              <a:rPr kumimoji="0" lang="ur-PK" sz="3200" b="1" i="0" u="none" strike="noStrike" kern="1200" cap="none" spc="0" normalizeH="0" noProof="0" dirty="0">
                <a:ln>
                  <a:noFill/>
                </a:ln>
                <a:solidFill>
                  <a:srgbClr val="00CC00">
                    <a:lumMod val="75000"/>
                  </a:srgbClr>
                </a:solidFill>
                <a:effectLst/>
                <a:uLnTx/>
                <a:uFillTx/>
                <a:latin typeface="Jameel Noori Nastaleeq" panose="02000503000000020004" pitchFamily="2" charset="-78"/>
                <a:cs typeface="Jameel Noori Nastaleeq" panose="02000503000000020004" pitchFamily="2" charset="-78"/>
              </a:rPr>
              <a:t> باتوں کے بعد پولس اتھینے سے روانہ ہو کر کرنتھیس میں آیا" (اعمال 1:18)</a:t>
            </a:r>
            <a:endParaRPr kumimoji="0" lang="en" sz="3200" b="1" i="0" u="none" strike="noStrike" kern="1200" cap="none" spc="0" normalizeH="0" baseline="0" noProof="0" dirty="0">
              <a:ln>
                <a:noFill/>
              </a:ln>
              <a:solidFill>
                <a:srgbClr val="00CC00">
                  <a:lumMod val="75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892552"/>
          </a:xfrm>
          <a:prstGeom prst="rect">
            <a:avLst/>
          </a:prstGeom>
          <a:noFill/>
        </p:spPr>
        <p:txBody>
          <a:bodyPr wrap="square" rtlCol="0">
            <a:spAutoFit/>
          </a:bodyPr>
          <a:lstStyle/>
          <a:p>
            <a:pPr lvl="0" algn="r" rtl="1">
              <a:spcBef>
                <a:spcPts val="600"/>
              </a:spcBef>
              <a:defRPr/>
            </a:pPr>
            <a:r>
              <a:rPr lang="ur-PK" sz="2600" b="1" dirty="0">
                <a:solidFill>
                  <a:prstClr val="black"/>
                </a:solidFill>
                <a:latin typeface="Jameel Noori Nastaleeq" panose="02000503000000020004" pitchFamily="2" charset="-78"/>
                <a:cs typeface="Jameel Noori Nastaleeq" panose="02000503000000020004" pitchFamily="2" charset="-78"/>
              </a:rPr>
              <a:t>اپنے دوسرے مشنری سفر پر، پولس رسول کو روح القدس نے یورپ جانے پر مجبور کیا (اعمال 16: 6۔10)۔ ۔ وہاں اسے فلپی سے نکال دیا گیا (اعمال 12:16؛ 38 ۔39) تھسلنککے سے (اعمال 17: 1، 5، 9۔10)۔ اور بیریہ سے (اعمال 17: 13۔14)</a:t>
            </a: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104354"/>
            <a:ext cx="6755051" cy="2092881"/>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ur-PK" sz="2600" b="1" dirty="0">
                <a:solidFill>
                  <a:prstClr val="black"/>
                </a:solidFill>
                <a:latin typeface="Jameel Noori Nastaleeq" panose="02000503000000020004" pitchFamily="2" charset="-78"/>
                <a:cs typeface="Jameel Noori Nastaleeq" panose="02000503000000020004" pitchFamily="2" charset="-78"/>
              </a:rPr>
              <a:t>اتھینے میں، یہودیوں کو عبادت گاہ اور بازار میں غیر قوموں کو منادی کرنے کے بعد، اسے اریوپگس میں کلام سنانے کی دعوت دی گئی (اعمال 17: 16۔21)۔ ایک فصیح تقریر کرنے کے بعد، صرف چند لوگوں نے یسوع کو قبول کیا (اعمال 17: 34)۔ اتھینے سے جانے کے بعد پولس رسول کرنتھس میں گیا جہاں اُس نے اکولہ اور پر سکلہ کے ساتھ خیمہ دوزی کا کام کیا (اعمال 18: 1۔3)۔ </a:t>
            </a: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1" y="4328679"/>
            <a:ext cx="4827638" cy="2492990"/>
          </a:xfrm>
          <a:prstGeom prst="rect">
            <a:avLst/>
          </a:prstGeom>
          <a:noFill/>
        </p:spPr>
        <p:txBody>
          <a:bodyPr wrap="square">
            <a:spAutoFit/>
          </a:bodyPr>
          <a:lstStyle/>
          <a:p>
            <a:pPr lvl="0" algn="r" rtl="1">
              <a:spcBef>
                <a:spcPts val="600"/>
              </a:spcBef>
              <a:defRPr/>
            </a:pPr>
            <a:r>
              <a:rPr lang="ur-PK" sz="2600" b="1" dirty="0">
                <a:solidFill>
                  <a:prstClr val="black"/>
                </a:solidFill>
                <a:latin typeface="Jameel Noori Nastaleeq" panose="02000503000000020004" pitchFamily="2" charset="-78"/>
                <a:cs typeface="Jameel Noori Nastaleeq" panose="02000503000000020004" pitchFamily="2" charset="-78"/>
              </a:rPr>
              <a:t>جیسا کہ اس کا رواج تھا، اس نے یہودیوں کے عبادت گاہ میں منادی شروع کی اور پھر غیر قوموں کو (اعمال18: 4۔8)۔  کرنتھس میں اپنے قیام کے دوران، </a:t>
            </a:r>
            <a:r>
              <a:rPr lang="ur-PK" sz="2400" b="1" dirty="0">
                <a:solidFill>
                  <a:prstClr val="black"/>
                </a:solidFill>
                <a:latin typeface="Jameel Noori Nastaleeq" panose="02000503000000020004" pitchFamily="2" charset="-78"/>
                <a:cs typeface="Jameel Noori Nastaleeq" panose="02000503000000020004" pitchFamily="2" charset="-78"/>
              </a:rPr>
              <a:t>اور اتھینے"</a:t>
            </a:r>
            <a:r>
              <a:rPr lang="ur-PK" sz="2600" b="1" dirty="0">
                <a:solidFill>
                  <a:prstClr val="black"/>
                </a:solidFill>
                <a:latin typeface="Jameel Noori Nastaleeq" panose="02000503000000020004" pitchFamily="2" charset="-78"/>
                <a:cs typeface="Jameel Noori Nastaleeq" panose="02000503000000020004" pitchFamily="2" charset="-78"/>
              </a:rPr>
              <a:t>مایوسی‘‘ کے بعد، پولس رسول  نے فیصلہ کیا کہ وہ انسانی حکمت استعمال نہیں کرے گا، بلکہ صرف ’’یسوع مسیح، جو پہلے ہی مصلوب ہے‘‘ کی منادی کرے گا (1کرنتھیوں 2:2)۔</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14" presetClass="entr" presetSubtype="5"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vertical)">
                                      <p:cBhvr>
                                        <p:cTn id="33" dur="500"/>
                                        <p:tgtEl>
                                          <p:spTgt spid="12"/>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righ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900" decel="100000" fill="hold"/>
                                        <p:tgtEl>
                                          <p:spTgt spid="2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900" decel="100000" fill="hold"/>
                                        <p:tgtEl>
                                          <p:spTgt spid="1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build="p"/>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6504768" y="199709"/>
            <a:ext cx="2441138" cy="769441"/>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ur-PK"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Jameel Noori Nastaleeq" panose="02000503000000020004" pitchFamily="2" charset="-78"/>
                <a:cs typeface="Jameel Noori Nastaleeq" panose="02000503000000020004" pitchFamily="2" charset="-78"/>
              </a:rPr>
              <a:t>کرنتھس</a:t>
            </a:r>
            <a:r>
              <a:rPr kumimoji="0" lang="ur-PK" sz="4400" b="1" i="0" u="none" strike="noStrike" kern="1200" cap="none" spc="300" normalizeH="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Jameel Noori Nastaleeq" panose="02000503000000020004" pitchFamily="2" charset="-78"/>
                <a:cs typeface="Jameel Noori Nastaleeq" panose="02000503000000020004" pitchFamily="2" charset="-78"/>
              </a:rPr>
              <a:t> کا شہر</a:t>
            </a:r>
            <a:endPar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109962" y="241539"/>
            <a:ext cx="6205962" cy="584775"/>
          </a:xfrm>
          <a:prstGeom prst="rect">
            <a:avLst/>
          </a:prstGeom>
          <a:noFill/>
        </p:spPr>
        <p:txBody>
          <a:bodyPr wrap="square">
            <a:spAutoFit/>
            <a:scene3d>
              <a:camera prst="orthographicFront"/>
              <a:lightRig rig="threePt" dir="t"/>
            </a:scene3d>
            <a:sp3d extrusionH="57150">
              <a:bevelT w="38100" h="38100"/>
            </a:sp3d>
          </a:bodyPr>
          <a:lstStyle/>
          <a:p>
            <a:pPr lvl="0" algn="ctr" rtl="1">
              <a:defRPr/>
            </a:pPr>
            <a:r>
              <a:rPr kumimoji="0" lang="ur-PK" sz="3200" b="1" i="0" u="none" strike="noStrike" kern="1200" cap="none" spc="0" normalizeH="0" baseline="0" noProof="0" dirty="0">
                <a:ln>
                  <a:noFill/>
                </a:ln>
                <a:solidFill>
                  <a:srgbClr val="CC0066">
                    <a:lumMod val="75000"/>
                  </a:srgbClr>
                </a:solidFill>
                <a:effectLst/>
                <a:uLnTx/>
                <a:uFillTx/>
                <a:latin typeface="Jameel Noori Nastaleeq" panose="02000503000000020004" pitchFamily="2" charset="-78"/>
                <a:cs typeface="Jameel Noori Nastaleeq" panose="02000503000000020004" pitchFamily="2" charset="-78"/>
              </a:rPr>
              <a:t>"چنانچہ</a:t>
            </a:r>
            <a:r>
              <a:rPr kumimoji="0" lang="ur-PK" sz="3200" b="1" i="0" u="none" strike="noStrike" kern="1200" cap="none" spc="0" normalizeH="0" noProof="0" dirty="0">
                <a:ln>
                  <a:noFill/>
                </a:ln>
                <a:solidFill>
                  <a:srgbClr val="CC0066">
                    <a:lumMod val="75000"/>
                  </a:srgbClr>
                </a:solidFill>
                <a:effectLst/>
                <a:uLnTx/>
                <a:uFillTx/>
                <a:latin typeface="Jameel Noori Nastaleeq" panose="02000503000000020004" pitchFamily="2" charset="-78"/>
                <a:cs typeface="Jameel Noori Nastaleeq" panose="02000503000000020004" pitchFamily="2" charset="-78"/>
              </a:rPr>
              <a:t> بہتیرے خُدا اور بہتیر خُداوند ہیں" (1کرنتھیوں 8: 5بی)</a:t>
            </a:r>
            <a:endParaRPr kumimoji="0" lang="en" sz="3200" b="1" i="0" u="none" strike="noStrike" kern="1200" cap="none" spc="0" normalizeH="0" baseline="0" noProof="0" dirty="0">
              <a:ln>
                <a:noFill/>
              </a:ln>
              <a:solidFill>
                <a:srgbClr val="CC0066">
                  <a:lumMod val="75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82305" y="1096419"/>
            <a:ext cx="7738973" cy="304698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کرنتھس</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کو روم نے 146 قبل از مسیح میں مسمار کر دیا تھا، جولیس سیزر نے 46 قبل از مسیح میں سابق فوجیوں کو بھیجا اور انہیں 46 میں آزاد ی ملی۔ </a:t>
            </a:r>
            <a:r>
              <a:rPr lang="ur-PK" sz="2600" b="1" dirty="0">
                <a:solidFill>
                  <a:prstClr val="black"/>
                </a:solidFill>
                <a:latin typeface="Jameel Noori Nastaleeq" panose="02000503000000020004" pitchFamily="2" charset="-78"/>
                <a:cs typeface="Jameel Noori Nastaleeq" panose="02000503000000020004" pitchFamily="2" charset="-78"/>
              </a:rPr>
              <a:t>آخرکار 44 قبل از مسیح میں شہر مکمل طور پر بحال ہو گیا۔ پول رسول کے آنے سے پہلے ہی یہ ایک اہم تجارتی مرکز بن چکا تھا۔  </a:t>
            </a:r>
          </a:p>
          <a:p>
            <a:pPr marL="0" marR="0" lvl="0" indent="0" algn="r" defTabSz="914400" rtl="1" eaLnBrk="1" fontAlgn="auto" latinLnBrk="0" hangingPunct="1">
              <a:lnSpc>
                <a:spcPct val="100000"/>
              </a:lnSpc>
              <a:spcBef>
                <a:spcPts val="600"/>
              </a:spcBef>
              <a:spcAft>
                <a:spcPts val="0"/>
              </a:spcAft>
              <a:buClrTx/>
              <a:buSzTx/>
              <a:buFontTx/>
              <a:buNone/>
              <a:tabLst/>
              <a:defRPr/>
            </a:pPr>
            <a:r>
              <a:rPr lang="ur-PK" sz="2600" b="1" dirty="0">
                <a:solidFill>
                  <a:prstClr val="black"/>
                </a:solidFill>
                <a:latin typeface="Jameel Noori Nastaleeq" panose="02000503000000020004" pitchFamily="2" charset="-78"/>
                <a:cs typeface="Jameel Noori Nastaleeq" panose="02000503000000020004" pitchFamily="2" charset="-78"/>
              </a:rPr>
              <a:t>کرنتھس</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اپنے محال و قوع کی بدولت بڑی اہمت کا حامل شہر تھا۔ کرنتھس کے استھس پر، دو اہم تجارتی بندرگاہیں تھیں: لیحیم،کی خلیج، اور سیجچری سارہ تک خلیج پر۔</a:t>
            </a:r>
          </a:p>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lang="ur-PK" sz="2600" b="1" noProof="0" dirty="0">
                <a:solidFill>
                  <a:prstClr val="black"/>
                </a:solidFill>
                <a:latin typeface="Jameel Noori Nastaleeq" panose="02000503000000020004" pitchFamily="2" charset="-78"/>
                <a:cs typeface="Jameel Noori Nastaleeq" panose="02000503000000020004" pitchFamily="2" charset="-78"/>
              </a:rPr>
              <a:t>یہاں کے کاروباری منصوبوں نے پولس رسول کو خیمہ بنانے کے طور پر کام کرنے کی اجازت دی۔ لیکن کرنتھس کی دولت  (جو کہ اتھینے کا مقابلہ کرتی تھی ) کے کئی نقصانات تھے۔ </a:t>
            </a:r>
            <a:endParaRPr lang="en" sz="2600" b="1" dirty="0">
              <a:solidFill>
                <a:prstClr val="black"/>
              </a:solidFill>
              <a:latin typeface="Jameel Noori Nastaleeq" panose="02000503000000020004" pitchFamily="2" charset="-78"/>
              <a:cs typeface="Jameel Noori Nastaleeq" panose="02000503000000020004" pitchFamily="2" charset="-78"/>
            </a:endParaRP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Corinth</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Jameel Noori Nastaleeq" panose="02000503000000020004" pitchFamily="2" charset="-78"/>
                <a:cs typeface="Jameel Noori Nastaleeq" panose="02000503000000020004" pitchFamily="2" charset="-78"/>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Jameel Noori Nastaleeq" panose="02000503000000020004" pitchFamily="2" charset="-78"/>
                <a:cs typeface="Jameel Noori Nastaleeq" panose="02000503000000020004" pitchFamily="2" charset="-78"/>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latin typeface="Jameel Noori Nastaleeq" panose="02000503000000020004" pitchFamily="2" charset="-78"/>
                  <a:cs typeface="Jameel Noori Nastaleeq" panose="02000503000000020004" pitchFamily="2" charset="-78"/>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Jameel Noori Nastaleeq" panose="02000503000000020004" pitchFamily="2" charset="-78"/>
                <a:cs typeface="Jameel Noori Nastaleeq" panose="02000503000000020004" pitchFamily="2" charset="-78"/>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1815882"/>
          </a:xfrm>
          <a:prstGeom prst="rect">
            <a:avLst/>
          </a:prstGeom>
          <a:noFill/>
        </p:spPr>
        <p:txBody>
          <a:bodyPr wrap="square">
            <a:spAutoFit/>
          </a:bodyPr>
          <a:lstStyle/>
          <a:p>
            <a:pPr lvl="0" algn="r" rtl="1">
              <a:spcBef>
                <a:spcPts val="600"/>
              </a:spcBef>
              <a:defRPr/>
            </a:pPr>
            <a:r>
              <a:rPr lang="ur-PK" sz="2800" b="1" dirty="0">
                <a:solidFill>
                  <a:prstClr val="black"/>
                </a:solidFill>
                <a:latin typeface="Jameel Noori Nastaleeq" panose="02000503000000020004" pitchFamily="2" charset="-78"/>
                <a:cs typeface="Jameel Noori Nastaleeq" panose="02000503000000020004" pitchFamily="2" charset="-78"/>
              </a:rPr>
              <a:t>بت پرستی اور جنسی بے حیائی نے شہر کو بھر دیا اور اس کی ثقافت کو گھیر لیا۔ کرنتھیوں کے لیے پولس کا زیادہ تر پیغام ان مسائل کو ختم کرنے کی کوشش کرتا ہے جو کلیسیا میں داخل ہو رہے تھے۔ </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righ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righ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wipe(right)">
                                      <p:cBhvr>
                                        <p:cTn id="55" dur="500"/>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wipe(right)">
                                      <p:cBhvr>
                                        <p:cTn id="6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59209" y="369556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6096000" y="122550"/>
            <a:ext cx="3500283" cy="76944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Jameel Noori Nastaleeq" panose="02000503000000020004" pitchFamily="2" charset="-78"/>
                <a:cs typeface="Jameel Noori Nastaleeq" panose="02000503000000020004" pitchFamily="2" charset="-78"/>
              </a:rPr>
              <a:t>کرنتھیوں</a:t>
            </a:r>
            <a:r>
              <a:rPr kumimoji="0" lang="ur-PK" sz="4400" b="1" i="0" u="none" strike="noStrike" kern="1200" cap="none" spc="600" normalizeH="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Jameel Noori Nastaleeq" panose="02000503000000020004" pitchFamily="2" charset="-78"/>
                <a:cs typeface="Jameel Noori Nastaleeq" panose="02000503000000020004" pitchFamily="2" charset="-78"/>
              </a:rPr>
              <a:t> میں</a:t>
            </a:r>
            <a:endPar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0B93D71E-80F3-9C26-1889-51B927790B3B}"/>
              </a:ext>
            </a:extLst>
          </p:cNvPr>
          <p:cNvSpPr txBox="1"/>
          <p:nvPr/>
        </p:nvSpPr>
        <p:spPr>
          <a:xfrm>
            <a:off x="113685" y="168688"/>
            <a:ext cx="6165130" cy="1077218"/>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3200" b="1" dirty="0">
                <a:solidFill>
                  <a:srgbClr val="CC0066">
                    <a:lumMod val="75000"/>
                  </a:srgbClr>
                </a:solidFill>
                <a:latin typeface="Jameel Noori Nastaleeq" panose="02000503000000020004" pitchFamily="2" charset="-78"/>
                <a:cs typeface="Jameel Noori Nastaleeq" panose="02000503000000020004" pitchFamily="2" charset="-78"/>
              </a:rPr>
              <a:t>"اور خُدااوند نے رات کو رویا میں پولس سے کہا خوف نہ کر بلکہ کہے جا اور چُپ نہ رہ" </a:t>
            </a:r>
            <a:r>
              <a:rPr lang="ur-PK" sz="2400" b="1" dirty="0">
                <a:solidFill>
                  <a:srgbClr val="CC0066">
                    <a:lumMod val="75000"/>
                  </a:srgbClr>
                </a:solidFill>
                <a:latin typeface="Jameel Noori Nastaleeq" panose="02000503000000020004" pitchFamily="2" charset="-78"/>
                <a:cs typeface="Jameel Noori Nastaleeq" panose="02000503000000020004" pitchFamily="2" charset="-78"/>
              </a:rPr>
              <a:t>(اعمال 9:18)</a:t>
            </a:r>
            <a:endParaRPr kumimoji="0" lang="en" sz="3200" b="1" i="0" u="none" strike="noStrike" kern="1200" cap="none" spc="0" normalizeH="0" baseline="0" noProof="0" dirty="0">
              <a:ln>
                <a:noFill/>
              </a:ln>
              <a:solidFill>
                <a:srgbClr val="CC0066">
                  <a:lumMod val="75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6B3D61E3-A951-28E7-0961-9A4D2A3F92AC}"/>
              </a:ext>
            </a:extLst>
          </p:cNvPr>
          <p:cNvSpPr txBox="1"/>
          <p:nvPr/>
        </p:nvSpPr>
        <p:spPr>
          <a:xfrm>
            <a:off x="3144815" y="1826899"/>
            <a:ext cx="6436960" cy="3493264"/>
          </a:xfrm>
          <a:prstGeom prst="rect">
            <a:avLst/>
          </a:prstGeom>
          <a:noFill/>
        </p:spPr>
        <p:txBody>
          <a:bodyPr wrap="square" rtlCol="0">
            <a:spAutoFit/>
          </a:bodyPr>
          <a:lstStyle/>
          <a:p>
            <a:pPr algn="r" rtl="1">
              <a:spcBef>
                <a:spcPts val="600"/>
              </a:spcBef>
              <a:defRPr/>
            </a:pPr>
            <a:r>
              <a:rPr lang="ur-PK" sz="2700" b="1" dirty="0">
                <a:solidFill>
                  <a:prstClr val="black"/>
                </a:solidFill>
                <a:latin typeface="Jameel Noori Nastaleeq" panose="02000503000000020004" pitchFamily="2" charset="-78"/>
                <a:cs typeface="Jameel Noori Nastaleeq" panose="02000503000000020004" pitchFamily="2" charset="-78"/>
              </a:rPr>
              <a:t>کرنتھس کے یہودیوں نے اس پیغام کو مسترد کر دیا، پولس کو عبادت گاہ چھوڑنے پر مجبور کیا اور  اُس نے عبادت گاہ سے متصل مکان میں غیر قوموں سے ملاقات شروع کر دی (اعمال 18: 4۔7)"اس نے غیر قوموں کے درمیان جس بدحالی کا مشاہدہ کیا، اور یہودیوں کی طرف سے اس کو جو حقارت اور توہین ملی، اس نے اس کی روح کو شدید پریشان کیا (ای جی وائیٹ رسولوں کے اعمال صفحہ 250)۔</a:t>
            </a:r>
          </a:p>
          <a:p>
            <a:pPr algn="r" rtl="1">
              <a:spcBef>
                <a:spcPts val="600"/>
              </a:spcBef>
              <a:defRPr/>
            </a:pPr>
            <a:r>
              <a:rPr lang="ur-PK" sz="2700" b="1" dirty="0">
                <a:solidFill>
                  <a:prstClr val="black"/>
                </a:solidFill>
                <a:latin typeface="Jameel Noori Nastaleeq" panose="02000503000000020004" pitchFamily="2" charset="-78"/>
                <a:cs typeface="Jameel Noori Nastaleeq" panose="02000503000000020004" pitchFamily="2" charset="-78"/>
              </a:rPr>
              <a:t>اُسی وقت، یسوع مسیح ایک رات کی رویا میں نمودار ہوا تاکہ پولس رسول کو کرنتھیوں کے درمیان اپنا کام جاری رکھنے کی ترغیب دے، اُسے یقین دلایا گیا کہ بہت سے لوگ ہیں جو اُس کے پیغام کو قبول کریں گے (اعمال 18: 9۔10)َ   </a:t>
            </a: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805CB85D-6674-5547-86C6-C9ACA4FF01A8}"/>
              </a:ext>
            </a:extLst>
          </p:cNvPr>
          <p:cNvSpPr txBox="1"/>
          <p:nvPr/>
        </p:nvSpPr>
        <p:spPr>
          <a:xfrm>
            <a:off x="0" y="5835802"/>
            <a:ext cx="9577695" cy="892552"/>
          </a:xfrm>
          <a:prstGeom prst="rect">
            <a:avLst/>
          </a:prstGeom>
          <a:noFill/>
        </p:spPr>
        <p:txBody>
          <a:bodyPr wrap="square">
            <a:spAutoFit/>
          </a:bodyPr>
          <a:lstStyle/>
          <a:p>
            <a:pPr lvl="0" algn="r" rtl="1">
              <a:spcBef>
                <a:spcPts val="600"/>
              </a:spcBef>
              <a:defRPr/>
            </a:pPr>
            <a:r>
              <a:rPr lang="ur-PK" sz="2600" b="1" dirty="0">
                <a:solidFill>
                  <a:prstClr val="black"/>
                </a:solidFill>
                <a:latin typeface="Jameel Noori Nastaleeq" panose="02000503000000020004" pitchFamily="2" charset="-78"/>
                <a:cs typeface="Jameel Noori Nastaleeq" panose="02000503000000020004" pitchFamily="2" charset="-78"/>
              </a:rPr>
              <a:t>اس رویا سے تقویت پا کر، پولس ڈیڑھ سال تک کرنتھس میں رہا (اعمال 18: 11)۔ آخرکار، یہودی پولس رسول  کو عدالتوں کے سامنے لے آئے (اعمال 18: 12۔13)۔  جب وہ کرنتھس سے نکلا تو ایک بڑی کلیسیا قائم ہو چکی تھی (اعمال 18:18)۔</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righ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righ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
                                        </p:tgtEl>
                                      </p:cBhvr>
                                    </p:animEffect>
                                  </p:childTnLst>
                                </p:cTn>
                              </p:par>
                            </p:childTnLst>
                          </p:cTn>
                        </p:par>
                        <p:par>
                          <p:cTn id="55" fill="hold">
                            <p:stCondLst>
                              <p:cond delay="1000"/>
                            </p:stCondLst>
                            <p:childTnLst>
                              <p:par>
                                <p:cTn id="56" presetID="22" presetClass="entr" presetSubtype="2"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Effect transition="in" filter="wipe(right)">
                                      <p:cBhvr>
                                        <p:cTn id="5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5286375" y="0"/>
            <a:ext cx="3164452" cy="1446550"/>
          </a:xfrm>
          <a:prstGeom prst="rect">
            <a:avLst/>
          </a:prstGeom>
          <a:noFill/>
          <a:effectLst>
            <a:outerShdw blurRad="50800" dist="12700" dir="2700000" algn="tl" rotWithShape="0">
              <a:prstClr val="black"/>
            </a:outerShdw>
          </a:effectLst>
        </p:spPr>
        <p:txBody>
          <a:bodyPr wrap="square">
            <a:spAutoFit/>
          </a:bodyPr>
          <a:lstStyle/>
          <a:p>
            <a:pPr lvl="0" algn="ctr" rtl="1"/>
            <a:r>
              <a:rPr lang="ar-SA" sz="4400" b="1" dirty="0">
                <a:ln w="6600">
                  <a:solidFill>
                    <a:srgbClr val="FFCC00"/>
                  </a:solidFill>
                  <a:prstDash val="solid"/>
                </a:ln>
                <a:solidFill>
                  <a:srgbClr val="FFFFFF"/>
                </a:solidFill>
                <a:effectLst>
                  <a:outerShdw dist="38100" dir="2700000" algn="tl" rotWithShape="0">
                    <a:srgbClr val="FFCC00"/>
                  </a:outerShdw>
                </a:effectLst>
              </a:rPr>
              <a:t>کرنتھیوں کے نام خطوط</a:t>
            </a:r>
          </a:p>
        </p:txBody>
      </p:sp>
      <p:sp>
        <p:nvSpPr>
          <p:cNvPr id="5" name="CuadroTexto 4">
            <a:extLst>
              <a:ext uri="{FF2B5EF4-FFF2-40B4-BE49-F238E27FC236}">
                <a16:creationId xmlns:a16="http://schemas.microsoft.com/office/drawing/2014/main" id="{2D3051C0-2766-5737-CE6E-D94745929424}"/>
              </a:ext>
            </a:extLst>
          </p:cNvPr>
          <p:cNvSpPr txBox="1"/>
          <p:nvPr/>
        </p:nvSpPr>
        <p:spPr>
          <a:xfrm>
            <a:off x="554600" y="215443"/>
            <a:ext cx="4611329" cy="1015663"/>
          </a:xfrm>
          <a:prstGeom prst="rect">
            <a:avLst/>
          </a:prstGeom>
          <a:noFill/>
        </p:spPr>
        <p:txBody>
          <a:bodyPr wrap="square">
            <a:spAutoFit/>
          </a:bodyPr>
          <a:lstStyle/>
          <a:p>
            <a:pPr lvl="0" algn="ctr" rtl="1"/>
            <a:r>
              <a:rPr lang="ar-SA"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"کیونکہ اے بھائیو! تمہاری نسبت مجھے خلوئے کے گھر والوں سے معلوم ہوُا کہ  تم میں جھگڑے  ہو رہے  ہیں" </a:t>
            </a:r>
            <a:r>
              <a:rPr lang="ar-SA" sz="16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(1کرنتھیوں 1:11)۔ </a:t>
            </a:r>
            <a:endParaRPr lang="ar-SA"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4171049380"/>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321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1006736"/>
            <a:ext cx="9151607" cy="4524315"/>
          </a:xfrm>
          <a:prstGeom prst="rect">
            <a:avLst/>
          </a:prstGeom>
          <a:noFill/>
        </p:spPr>
        <p:txBody>
          <a:bodyPr wrap="square">
            <a:spAutoFit/>
          </a:bodyPr>
          <a:lstStyle/>
          <a:p>
            <a:pPr lvl="0" algn="r" rtl="1">
              <a:spcBef>
                <a:spcPts val="600"/>
              </a:spcBef>
              <a:defRPr/>
            </a:pPr>
            <a:r>
              <a:rPr lang="ur-PK" sz="3600" b="1" dirty="0">
                <a:solidFill>
                  <a:prstClr val="black"/>
                </a:solidFill>
                <a:latin typeface="Jameel Noori Nastaleeq" panose="02000503000000020004" pitchFamily="2" charset="-78"/>
                <a:cs typeface="Jameel Noori Nastaleeq" panose="02000503000000020004" pitchFamily="2" charset="-78"/>
              </a:rPr>
              <a:t>"بڑے شہروں میں خدا کے رسولوں کو برائیوں، ناانصافیوں، بدحالی پر حوصلہ شکنی نہیں کرنی چاہیے، جس کا سامنا کرنے کے لیے انہیں نجات کی خوشخبری سنانے کی کوشش کی جاتی ہے۔پولس رسول کو کرنتھس میں پیغام دیا گیا: ”ڈرو مت بلکہ بولو اور چپ نہ رہو کیونکہ میں تمہارے ساتھ ہوں اور کوئی بھی تمہیں تکلیف دینے کے لیے نہیں آئے گا کیونکہ اس شہر میں میرے بہت سے لوگ ہیں" اعمال 18: 9، 10 ہر شہر میں، چاہے وہ تشدد اور جرائم سے بھرا ہوا ہو، بہت سے ایسے ہیں جو مناسب تعلیم کے ساتھ یسوع کے پیروکار بننا سیکھ سکتے ہیں۔ اس طرح ہزاروں لوگ سچائی کو بچانے کے ساتھ پہنچ سکتے ہیں اور مسیح کو ذاتی نجات دہندہ کے طور پر قبول کرنے کی طرف لے جا سکتے ہیں۔</a:t>
            </a:r>
            <a:endParaRPr kumimoji="0" lang="en" sz="3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EE48D9C9-45EB-8498-138D-4C2BFF388872}"/>
              </a:ext>
            </a:extLst>
          </p:cNvPr>
          <p:cNvSpPr txBox="1"/>
          <p:nvPr/>
        </p:nvSpPr>
        <p:spPr>
          <a:xfrm>
            <a:off x="1336598" y="5752411"/>
            <a:ext cx="3617144"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TotalTime>
  <Words>1424</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9</vt:i4>
      </vt:variant>
    </vt:vector>
  </HeadingPairs>
  <TitlesOfParts>
    <vt:vector size="18" baseType="lpstr">
      <vt:lpstr>Aptos</vt:lpstr>
      <vt:lpstr>Aptos Display</vt:lpstr>
      <vt:lpstr>Arial</vt:lpstr>
      <vt:lpstr>Comic Sans MS</vt:lpstr>
      <vt:lpstr>Jameel Noori Nastaleeq</vt:lpstr>
      <vt:lpstr>1_Tema de Office</vt:lpstr>
      <vt:lpstr>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24</cp:revision>
  <dcterms:created xsi:type="dcterms:W3CDTF">2026-06-16T23:43:56Z</dcterms:created>
  <dcterms:modified xsi:type="dcterms:W3CDTF">2026-07-02T08:13:22Z</dcterms:modified>
</cp:coreProperties>
</file>