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79" r:id="rId4"/>
    <p:sldId id="274" r:id="rId5"/>
    <p:sldId id="275" r:id="rId6"/>
    <p:sldId id="278" r:id="rId7"/>
    <p:sldId id="260" r:id="rId8"/>
    <p:sldId id="261" r:id="rId9"/>
    <p:sldId id="262" r:id="rId10"/>
    <p:sldId id="264" r:id="rId11"/>
  </p:sldIdLst>
  <p:sldSz cx="12192000" cy="6858000"/>
  <p:notesSz cx="6858000" cy="9144000"/>
  <p:embeddedFontLst>
    <p:embeddedFont>
      <p:font typeface="Jameel Noori Nastaleeq" panose="02000503000000000004" pitchFamily="2" charset="-78"/>
      <p:regular r:id="rId13"/>
      <p:italic r:id="rId1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pPr algn="r" rtl="1"/>
          <a:r>
            <a:rPr lang="ur-PK"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کی حکمت</a:t>
          </a:r>
          <a:endParaRPr lang="en-US"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pPr algn="r" rtl="1"/>
          <a:r>
            <a:rPr lang="ur-PK"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صلیب کی بیوقوفی</a:t>
          </a:r>
          <a:endParaRPr lang="en-US"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pPr algn="r" rtl="1"/>
          <a:r>
            <a:rPr lang="ur-PK"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کی قدرت</a:t>
          </a:r>
          <a:endParaRPr lang="en-US"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pPr algn="r" rtl="1"/>
          <a:r>
            <a:rPr lang="ur-PK"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صلیب کا پیغام</a:t>
          </a:r>
          <a:endParaRPr lang="en-US"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pPr algn="r" rtl="1"/>
          <a:r>
            <a:rPr lang="ur-PK" sz="2800" b="1"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کی بے وقوفی اور کمزوری</a:t>
          </a:r>
          <a:endParaRPr lang="en-US" sz="28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val="rev"/>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custScaleX="129013">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custScaleX="129013">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custScaleX="129013">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custScaleX="129013">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custScaleX="129013">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pPr algn="r" rtl="1"/>
          <a:r>
            <a:rPr lang="ur-PK" sz="1900" b="1" noProof="0" dirty="0">
              <a:latin typeface="Jameel Noori Nastaleeq" panose="02000503000000020004" pitchFamily="2" charset="-78"/>
              <a:cs typeface="Jameel Noori Nastaleeq" panose="02000503000000020004" pitchFamily="2" charset="-78"/>
            </a:rPr>
            <a:t>"کیونکہ صلیب کا پیغام ہلاک ہونے والوں کے نزدیک تو بیوقوفی ہے" (1کرنتھیوں 18:1)َ۔</a:t>
          </a:r>
          <a:endParaRPr lang="en-US" sz="1900" b="1" noProof="0" dirty="0">
            <a:latin typeface="Jameel Noori Nastaleeq" panose="02000503000000020004" pitchFamily="2" charset="-78"/>
            <a:cs typeface="Jameel Noori Nastaleeq" panose="02000503000000020004" pitchFamily="2" charset="-78"/>
          </a:endParaRPr>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pPr algn="r" rtl="1"/>
          <a:r>
            <a:rPr lang="ur-PK" sz="1800" b="1" noProof="0" dirty="0">
              <a:latin typeface="Jameel Noori Nastaleeq" panose="02000503000000020004" pitchFamily="2" charset="-78"/>
              <a:cs typeface="Jameel Noori Nastaleeq" panose="02000503000000020004" pitchFamily="2" charset="-78"/>
            </a:rPr>
            <a:t>"اس منادی کی بیوقوفی کے  وسیلہ سے ایمان لانے والوں کو نجات دے" (1کرنتھیوں 21:!)۔ </a:t>
          </a:r>
          <a:endParaRPr lang="en-US" sz="1800" b="1" noProof="0" dirty="0">
            <a:latin typeface="Jameel Noori Nastaleeq" panose="02000503000000020004" pitchFamily="2" charset="-78"/>
            <a:cs typeface="Jameel Noori Nastaleeq" panose="02000503000000020004" pitchFamily="2" charset="-78"/>
          </a:endParaRPr>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pPr algn="r" rtl="1"/>
          <a:r>
            <a:rPr lang="ur-PK" sz="2200" b="1" noProof="0" dirty="0">
              <a:latin typeface="Jameel Noori Nastaleeq" panose="02000503000000020004" pitchFamily="2" charset="-78"/>
              <a:cs typeface="Jameel Noori Nastaleeq" panose="02000503000000020004" pitchFamily="2" charset="-78"/>
            </a:rPr>
            <a:t>"صلیب کی منادی۔۔۔غیر قوموں کے نزدیک بیوقوفی ہے" </a:t>
          </a:r>
          <a:br>
            <a:rPr lang="es-ES" sz="2200" b="1" noProof="0" dirty="0">
              <a:latin typeface="Jameel Noori Nastaleeq" panose="02000503000000020004" pitchFamily="2" charset="-78"/>
              <a:cs typeface="Jameel Noori Nastaleeq" panose="02000503000000020004" pitchFamily="2" charset="-78"/>
            </a:rPr>
          </a:br>
          <a:r>
            <a:rPr lang="ur-PK" sz="2200" b="1" noProof="0" dirty="0">
              <a:latin typeface="Jameel Noori Nastaleeq" panose="02000503000000020004" pitchFamily="2" charset="-78"/>
              <a:cs typeface="Jameel Noori Nastaleeq" panose="02000503000000020004" pitchFamily="2" charset="-78"/>
            </a:rPr>
            <a:t>(1کرنتھیوں 23:1)</a:t>
          </a:r>
          <a:endParaRPr lang="en-US" sz="2200" b="1" noProof="0" dirty="0">
            <a:latin typeface="Jameel Noori Nastaleeq" panose="02000503000000020004" pitchFamily="2" charset="-78"/>
            <a:cs typeface="Jameel Noori Nastaleeq" panose="02000503000000020004" pitchFamily="2" charset="-78"/>
          </a:endParaRPr>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pPr algn="r" rtl="1"/>
          <a:r>
            <a:rPr lang="ur-PK" sz="2000" b="1" noProof="0" dirty="0">
              <a:latin typeface="Jameel Noori Nastaleeq" panose="02000503000000020004" pitchFamily="2" charset="-78"/>
              <a:cs typeface="Jameel Noori Nastaleeq" panose="02000503000000020004" pitchFamily="2" charset="-78"/>
            </a:rPr>
            <a:t>"مگر نفسانی آدمی خُدا کے روح کی باتیں۔۔۔بیوقوفی کی باتیں ہیں" </a:t>
          </a:r>
          <a:br>
            <a:rPr lang="es-ES" sz="2000" b="1" noProof="0" dirty="0">
              <a:latin typeface="Jameel Noori Nastaleeq" panose="02000503000000020004" pitchFamily="2" charset="-78"/>
              <a:cs typeface="Jameel Noori Nastaleeq" panose="02000503000000020004" pitchFamily="2" charset="-78"/>
            </a:rPr>
          </a:br>
          <a:r>
            <a:rPr lang="ur-PK" sz="2000" b="1" noProof="0" dirty="0">
              <a:latin typeface="Jameel Noori Nastaleeq" panose="02000503000000020004" pitchFamily="2" charset="-78"/>
              <a:cs typeface="Jameel Noori Nastaleeq" panose="02000503000000020004" pitchFamily="2" charset="-78"/>
            </a:rPr>
            <a:t>(1کرنتھیوں 14:2)۔</a:t>
          </a:r>
          <a:endParaRPr lang="en-US" sz="2000" b="1" noProof="0" dirty="0">
            <a:latin typeface="Jameel Noori Nastaleeq" panose="02000503000000020004" pitchFamily="2" charset="-78"/>
            <a:cs typeface="Jameel Noori Nastaleeq" panose="02000503000000020004" pitchFamily="2" charset="-78"/>
          </a:endParaRPr>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pPr algn="r" rtl="1"/>
          <a:r>
            <a:rPr lang="ur-PK" sz="2400" noProof="0" dirty="0">
              <a:latin typeface="Jameel Noori Nastaleeq" panose="02000503000000020004" pitchFamily="2" charset="-78"/>
              <a:cs typeface="Jameel Noori Nastaleeq" panose="02000503000000020004" pitchFamily="2" charset="-78"/>
            </a:rPr>
            <a:t>"کیونکہ دنیا کی حکمت خُدا کے نزدیک بیوقوفی ہے" (1کرنتھیوں 19:1)۔ </a:t>
          </a:r>
          <a:endParaRPr lang="en-US" sz="2400" noProof="0" dirty="0">
            <a:latin typeface="Jameel Noori Nastaleeq" panose="02000503000000020004" pitchFamily="2" charset="-78"/>
            <a:cs typeface="Jameel Noori Nastaleeq" panose="02000503000000020004" pitchFamily="2" charset="-78"/>
          </a:endParaRPr>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val="rev"/>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ScaleX="64746" custScaleY="64746" custLinFactX="100000" custLinFactNeighborX="121119"/>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50376"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ScaleX="64746" custScaleY="64746" custLinFactX="100000" custLinFactNeighborX="121119"/>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50376"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ScaleX="64746" custScaleY="64746" custLinFactX="100000" custLinFactNeighborX="121119"/>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50376" custScaleY="149520"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ScaleX="64746" custScaleY="64746" custLinFactX="100000" custLinFactNeighborX="121119"/>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50376"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ScaleX="64746" custScaleY="64746" custLinFactX="100000" custLinFactNeighborX="121119"/>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50376"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rtl="1">
            <a:lnSpc>
              <a:spcPct val="90000"/>
            </a:lnSpc>
            <a:spcBef>
              <a:spcPct val="0"/>
            </a:spcBef>
            <a:spcAft>
              <a:spcPct val="35000"/>
            </a:spcAft>
            <a:buNone/>
          </a:pPr>
          <a:r>
            <a:rPr lang="ur-PK"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rPr>
            <a:t>انسان کا بدترین</a:t>
          </a:r>
          <a:endParaRPr lang="en-US"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endParaRP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جنون</a:t>
          </a:r>
          <a:endParaRPr lang="en-US" sz="2400" b="1" noProof="0" dirty="0">
            <a:latin typeface="Jameel Noori Nastaleeq" panose="02000503000000020004" pitchFamily="2" charset="-78"/>
            <a:cs typeface="Jameel Noori Nastaleeq" panose="02000503000000020004" pitchFamily="2" charset="-78"/>
          </a:endParaRPr>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خود کو تباہ کرنا</a:t>
          </a:r>
          <a:endParaRPr lang="en-US" sz="2400" b="1" noProof="0" dirty="0">
            <a:latin typeface="Jameel Noori Nastaleeq" panose="02000503000000020004" pitchFamily="2" charset="-78"/>
            <a:cs typeface="Jameel Noori Nastaleeq" panose="02000503000000020004" pitchFamily="2" charset="-78"/>
          </a:endParaRP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rtl="1">
            <a:lnSpc>
              <a:spcPct val="90000"/>
            </a:lnSpc>
            <a:spcBef>
              <a:spcPct val="0"/>
            </a:spcBef>
            <a:spcAft>
              <a:spcPct val="35000"/>
            </a:spcAft>
            <a:buNone/>
          </a:pPr>
          <a:r>
            <a:rPr lang="ur-PK"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rPr>
            <a:t>خُدا کا بہترین</a:t>
          </a:r>
          <a:endParaRPr lang="en-US"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endParaRP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قدرت</a:t>
          </a:r>
          <a:endParaRPr lang="en-US" sz="2400" b="1" noProof="0" dirty="0">
            <a:latin typeface="Jameel Noori Nastaleeq" panose="02000503000000020004" pitchFamily="2" charset="-78"/>
            <a:cs typeface="Jameel Noori Nastaleeq" panose="02000503000000020004" pitchFamily="2" charset="-78"/>
          </a:endParaRP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معافی</a:t>
          </a:r>
          <a:endParaRPr lang="en-US" sz="2400" b="1" noProof="0" dirty="0">
            <a:latin typeface="Jameel Noori Nastaleeq" panose="02000503000000020004" pitchFamily="2" charset="-78"/>
            <a:cs typeface="Jameel Noori Nastaleeq" panose="02000503000000020004" pitchFamily="2" charset="-78"/>
          </a:endParaRPr>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تباہی</a:t>
          </a:r>
          <a:endParaRPr lang="en-US" sz="2400" b="1" noProof="0" dirty="0">
            <a:latin typeface="Jameel Noori Nastaleeq" panose="02000503000000020004" pitchFamily="2" charset="-78"/>
            <a:cs typeface="Jameel Noori Nastaleeq" panose="02000503000000020004" pitchFamily="2" charset="-78"/>
          </a:endParaRP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نجات</a:t>
          </a:r>
          <a:endParaRPr lang="en-US" sz="2400" b="1" noProof="0" dirty="0">
            <a:latin typeface="Jameel Noori Nastaleeq" panose="02000503000000020004" pitchFamily="2" charset="-78"/>
            <a:cs typeface="Jameel Noori Nastaleeq" panose="02000503000000020004" pitchFamily="2" charset="-78"/>
          </a:endParaRP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رد کرنا</a:t>
          </a:r>
          <a:endParaRPr lang="en-US" sz="2400" b="1" noProof="0" dirty="0">
            <a:latin typeface="Jameel Noori Nastaleeq" panose="02000503000000020004" pitchFamily="2" charset="-78"/>
            <a:cs typeface="Jameel Noori Nastaleeq" panose="02000503000000020004" pitchFamily="2" charset="-78"/>
          </a:endParaRP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pPr algn="r" rtl="1"/>
          <a:r>
            <a:rPr lang="ur-PK" sz="2400" b="1" noProof="0" dirty="0">
              <a:latin typeface="Jameel Noori Nastaleeq" panose="02000503000000020004" pitchFamily="2" charset="-78"/>
              <a:cs typeface="Jameel Noori Nastaleeq" panose="02000503000000020004" pitchFamily="2" charset="-78"/>
            </a:rPr>
            <a:t>قبولیت</a:t>
          </a:r>
          <a:endParaRPr lang="en-US" sz="2400" b="1" noProof="0" dirty="0">
            <a:latin typeface="Jameel Noori Nastaleeq" panose="02000503000000020004" pitchFamily="2" charset="-78"/>
            <a:cs typeface="Jameel Noori Nastaleeq" panose="02000503000000020004" pitchFamily="2" charset="-78"/>
          </a:endParaRPr>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val="rev"/>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294446" y="71653"/>
          <a:ext cx="5668679"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کی حکمت</a:t>
          </a:r>
          <a:endParaRPr lang="en-US"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3180" y="90387"/>
        <a:ext cx="5631211"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294446" y="661333"/>
          <a:ext cx="5668679"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صلیب کی بیوقوفی</a:t>
          </a:r>
          <a:endParaRPr lang="en-US"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3180" y="680067"/>
        <a:ext cx="5631211"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294446" y="1251013"/>
          <a:ext cx="5668679"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کی قدرت</a:t>
          </a:r>
          <a:endParaRPr lang="en-US"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3180" y="1269747"/>
        <a:ext cx="5631211"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294446" y="1840694"/>
          <a:ext cx="5668679"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صلیب کا پیغام</a:t>
          </a:r>
          <a:endParaRPr lang="en-US"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3180" y="1859428"/>
        <a:ext cx="5631211"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294446" y="2430373"/>
          <a:ext cx="5668679"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r" defTabSz="1244600" rtl="1">
            <a:lnSpc>
              <a:spcPct val="90000"/>
            </a:lnSpc>
            <a:spcBef>
              <a:spcPct val="0"/>
            </a:spcBef>
            <a:spcAft>
              <a:spcPct val="35000"/>
            </a:spcAft>
            <a:buNone/>
          </a:pPr>
          <a:r>
            <a:rPr lang="ur-PK" sz="2800" b="1"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کی بے وقوفی اور کمزوری</a:t>
          </a:r>
          <a:endParaRPr lang="en-US" sz="2800" kern="1200" noProof="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3180" y="2449107"/>
        <a:ext cx="5631211"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a:off x="-1" y="368"/>
          <a:ext cx="5706480" cy="505920"/>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72390" rIns="223097" bIns="72390" numCol="1" spcCol="1270" anchor="ctr" anchorCtr="0">
          <a:noAutofit/>
        </a:bodyPr>
        <a:lstStyle/>
        <a:p>
          <a:pPr marL="0" lvl="0" indent="0" algn="r" defTabSz="844550" rtl="1">
            <a:lnSpc>
              <a:spcPct val="90000"/>
            </a:lnSpc>
            <a:spcBef>
              <a:spcPct val="0"/>
            </a:spcBef>
            <a:spcAft>
              <a:spcPct val="35000"/>
            </a:spcAft>
            <a:buNone/>
          </a:pPr>
          <a:r>
            <a:rPr lang="ur-PK" sz="1900" b="1" kern="1200" noProof="0" dirty="0">
              <a:latin typeface="Jameel Noori Nastaleeq" panose="02000503000000020004" pitchFamily="2" charset="-78"/>
              <a:cs typeface="Jameel Noori Nastaleeq" panose="02000503000000020004" pitchFamily="2" charset="-78"/>
            </a:rPr>
            <a:t>"کیونکہ صلیب کا پیغام ہلاک ہونے والوں کے نزدیک تو بیوقوفی ہے" (1کرنتھیوں 18:1)َ۔</a:t>
          </a:r>
          <a:endParaRPr lang="en-US" sz="1900" b="1" kern="1200" noProof="0" dirty="0">
            <a:latin typeface="Jameel Noori Nastaleeq" panose="02000503000000020004" pitchFamily="2" charset="-78"/>
            <a:cs typeface="Jameel Noori Nastaleeq" panose="02000503000000020004" pitchFamily="2" charset="-78"/>
          </a:endParaRPr>
        </a:p>
      </dsp:txBody>
      <dsp:txXfrm>
        <a:off x="-1" y="368"/>
        <a:ext cx="5580000" cy="505920"/>
      </dsp:txXfrm>
    </dsp:sp>
    <dsp:sp modelId="{7942F575-A43E-45B0-9800-AD4DDCBA2EBD}">
      <dsp:nvSpPr>
        <dsp:cNvPr id="0" name=""/>
        <dsp:cNvSpPr/>
      </dsp:nvSpPr>
      <dsp:spPr>
        <a:xfrm>
          <a:off x="5378914" y="89547"/>
          <a:ext cx="327563" cy="327563"/>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a:off x="-1" y="657310"/>
          <a:ext cx="5706480" cy="505920"/>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223097" bIns="68580" numCol="1" spcCol="1270" anchor="ctr" anchorCtr="0">
          <a:noAutofit/>
        </a:bodyPr>
        <a:lstStyle/>
        <a:p>
          <a:pPr marL="0" lvl="0" indent="0" algn="r" defTabSz="800100" rtl="1">
            <a:lnSpc>
              <a:spcPct val="90000"/>
            </a:lnSpc>
            <a:spcBef>
              <a:spcPct val="0"/>
            </a:spcBef>
            <a:spcAft>
              <a:spcPct val="35000"/>
            </a:spcAft>
            <a:buNone/>
          </a:pPr>
          <a:r>
            <a:rPr lang="ur-PK" sz="1800" b="1" kern="1200" noProof="0" dirty="0">
              <a:latin typeface="Jameel Noori Nastaleeq" panose="02000503000000020004" pitchFamily="2" charset="-78"/>
              <a:cs typeface="Jameel Noori Nastaleeq" panose="02000503000000020004" pitchFamily="2" charset="-78"/>
            </a:rPr>
            <a:t>"اس منادی کی بیوقوفی کے  وسیلہ سے ایمان لانے والوں کو نجات دے" (1کرنتھیوں 21:!)۔ </a:t>
          </a:r>
          <a:endParaRPr lang="en-US" sz="1800" b="1" kern="1200" noProof="0" dirty="0">
            <a:latin typeface="Jameel Noori Nastaleeq" panose="02000503000000020004" pitchFamily="2" charset="-78"/>
            <a:cs typeface="Jameel Noori Nastaleeq" panose="02000503000000020004" pitchFamily="2" charset="-78"/>
          </a:endParaRPr>
        </a:p>
      </dsp:txBody>
      <dsp:txXfrm>
        <a:off x="-1" y="657310"/>
        <a:ext cx="5580000" cy="505920"/>
      </dsp:txXfrm>
    </dsp:sp>
    <dsp:sp modelId="{AACB4B34-B920-43F8-A145-6153CD808008}">
      <dsp:nvSpPr>
        <dsp:cNvPr id="0" name=""/>
        <dsp:cNvSpPr/>
      </dsp:nvSpPr>
      <dsp:spPr>
        <a:xfrm>
          <a:off x="5378914" y="746488"/>
          <a:ext cx="327563" cy="327563"/>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a:off x="-1" y="1314251"/>
          <a:ext cx="5706480" cy="756452"/>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83820" rIns="223097" bIns="83820" numCol="1" spcCol="1270" anchor="ctr" anchorCtr="0">
          <a:noAutofit/>
        </a:bodyPr>
        <a:lstStyle/>
        <a:p>
          <a:pPr marL="0" lvl="0" indent="0" algn="r" defTabSz="977900" rtl="1">
            <a:lnSpc>
              <a:spcPct val="90000"/>
            </a:lnSpc>
            <a:spcBef>
              <a:spcPct val="0"/>
            </a:spcBef>
            <a:spcAft>
              <a:spcPct val="35000"/>
            </a:spcAft>
            <a:buNone/>
          </a:pPr>
          <a:r>
            <a:rPr lang="ur-PK" sz="2200" b="1" kern="1200" noProof="0" dirty="0">
              <a:latin typeface="Jameel Noori Nastaleeq" panose="02000503000000020004" pitchFamily="2" charset="-78"/>
              <a:cs typeface="Jameel Noori Nastaleeq" panose="02000503000000020004" pitchFamily="2" charset="-78"/>
            </a:rPr>
            <a:t>"صلیب کی منادی۔۔۔غیر قوموں کے نزدیک بیوقوفی ہے" </a:t>
          </a:r>
          <a:br>
            <a:rPr lang="es-ES" sz="2200" b="1" kern="1200" noProof="0" dirty="0">
              <a:latin typeface="Jameel Noori Nastaleeq" panose="02000503000000020004" pitchFamily="2" charset="-78"/>
              <a:cs typeface="Jameel Noori Nastaleeq" panose="02000503000000020004" pitchFamily="2" charset="-78"/>
            </a:rPr>
          </a:br>
          <a:r>
            <a:rPr lang="ur-PK" sz="2200" b="1" kern="1200" noProof="0" dirty="0">
              <a:latin typeface="Jameel Noori Nastaleeq" panose="02000503000000020004" pitchFamily="2" charset="-78"/>
              <a:cs typeface="Jameel Noori Nastaleeq" panose="02000503000000020004" pitchFamily="2" charset="-78"/>
            </a:rPr>
            <a:t>(1کرنتھیوں 23:1)</a:t>
          </a:r>
          <a:endParaRPr lang="en-US" sz="2200" b="1" kern="1200" noProof="0" dirty="0">
            <a:latin typeface="Jameel Noori Nastaleeq" panose="02000503000000020004" pitchFamily="2" charset="-78"/>
            <a:cs typeface="Jameel Noori Nastaleeq" panose="02000503000000020004" pitchFamily="2" charset="-78"/>
          </a:endParaRPr>
        </a:p>
      </dsp:txBody>
      <dsp:txXfrm>
        <a:off x="-1" y="1314251"/>
        <a:ext cx="5517367" cy="756452"/>
      </dsp:txXfrm>
    </dsp:sp>
    <dsp:sp modelId="{39D982C7-D34F-432B-B9F2-59999BDDC9C0}">
      <dsp:nvSpPr>
        <dsp:cNvPr id="0" name=""/>
        <dsp:cNvSpPr/>
      </dsp:nvSpPr>
      <dsp:spPr>
        <a:xfrm>
          <a:off x="5378914" y="1528696"/>
          <a:ext cx="327563" cy="327563"/>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a:off x="-1" y="2221725"/>
          <a:ext cx="5706480" cy="737530"/>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223097" bIns="76200" numCol="1" spcCol="1270" anchor="ctr" anchorCtr="0">
          <a:noAutofit/>
        </a:bodyPr>
        <a:lstStyle/>
        <a:p>
          <a:pPr marL="0" lvl="0" indent="0" algn="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"مگر نفسانی آدمی خُدا کے روح کی باتیں۔۔۔بیوقوفی کی باتیں ہیں" </a:t>
          </a:r>
          <a:br>
            <a:rPr lang="es-ES" sz="2000" b="1" kern="1200" noProof="0" dirty="0">
              <a:latin typeface="Jameel Noori Nastaleeq" panose="02000503000000020004" pitchFamily="2" charset="-78"/>
              <a:cs typeface="Jameel Noori Nastaleeq" panose="02000503000000020004" pitchFamily="2" charset="-78"/>
            </a:rPr>
          </a:br>
          <a:r>
            <a:rPr lang="ur-PK" sz="2000" b="1" kern="1200" noProof="0" dirty="0">
              <a:latin typeface="Jameel Noori Nastaleeq" panose="02000503000000020004" pitchFamily="2" charset="-78"/>
              <a:cs typeface="Jameel Noori Nastaleeq" panose="02000503000000020004" pitchFamily="2" charset="-78"/>
            </a:rPr>
            <a:t>(1کرنتھیوں 14:2)۔</a:t>
          </a:r>
          <a:endParaRPr lang="en-US" sz="2000" b="1" kern="1200" noProof="0" dirty="0">
            <a:latin typeface="Jameel Noori Nastaleeq" panose="02000503000000020004" pitchFamily="2" charset="-78"/>
            <a:cs typeface="Jameel Noori Nastaleeq" panose="02000503000000020004" pitchFamily="2" charset="-78"/>
          </a:endParaRPr>
        </a:p>
      </dsp:txBody>
      <dsp:txXfrm>
        <a:off x="-1" y="2221725"/>
        <a:ext cx="5522098" cy="737530"/>
      </dsp:txXfrm>
    </dsp:sp>
    <dsp:sp modelId="{66A9998C-B03C-4000-A764-1A37BBE8B347}">
      <dsp:nvSpPr>
        <dsp:cNvPr id="0" name=""/>
        <dsp:cNvSpPr/>
      </dsp:nvSpPr>
      <dsp:spPr>
        <a:xfrm>
          <a:off x="5378914" y="2426708"/>
          <a:ext cx="327563" cy="327563"/>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a:off x="-1" y="3110276"/>
          <a:ext cx="5706480" cy="505920"/>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223097" bIns="91440" numCol="1" spcCol="1270" anchor="ctr" anchorCtr="0">
          <a:noAutofit/>
        </a:bodyPr>
        <a:lstStyle/>
        <a:p>
          <a:pPr marL="0" lvl="0" indent="0" algn="r" defTabSz="1066800" rtl="1">
            <a:lnSpc>
              <a:spcPct val="90000"/>
            </a:lnSpc>
            <a:spcBef>
              <a:spcPct val="0"/>
            </a:spcBef>
            <a:spcAft>
              <a:spcPct val="35000"/>
            </a:spcAft>
            <a:buNone/>
          </a:pPr>
          <a:r>
            <a:rPr lang="ur-PK" sz="2400" kern="1200" noProof="0" dirty="0">
              <a:latin typeface="Jameel Noori Nastaleeq" panose="02000503000000020004" pitchFamily="2" charset="-78"/>
              <a:cs typeface="Jameel Noori Nastaleeq" panose="02000503000000020004" pitchFamily="2" charset="-78"/>
            </a:rPr>
            <a:t>"کیونکہ دنیا کی حکمت خُدا کے نزدیک بیوقوفی ہے" (1کرنتھیوں 19:1)۔ </a:t>
          </a:r>
          <a:endParaRPr lang="en-US" sz="2400" kern="1200" noProof="0" dirty="0">
            <a:latin typeface="Jameel Noori Nastaleeq" panose="02000503000000020004" pitchFamily="2" charset="-78"/>
            <a:cs typeface="Jameel Noori Nastaleeq" panose="02000503000000020004" pitchFamily="2" charset="-78"/>
          </a:endParaRPr>
        </a:p>
      </dsp:txBody>
      <dsp:txXfrm>
        <a:off x="-1" y="3110276"/>
        <a:ext cx="5580000" cy="505920"/>
      </dsp:txXfrm>
    </dsp:sp>
    <dsp:sp modelId="{B7F53545-1615-4EC4-91E7-460EA1C6E685}">
      <dsp:nvSpPr>
        <dsp:cNvPr id="0" name=""/>
        <dsp:cNvSpPr/>
      </dsp:nvSpPr>
      <dsp:spPr>
        <a:xfrm>
          <a:off x="5378914" y="3199455"/>
          <a:ext cx="327563" cy="327563"/>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2575898"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4847713"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2575898"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rPr>
            <a:t>انسان کا بدترین</a:t>
          </a:r>
          <a:endParaRPr lang="en-US"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endParaRPr>
        </a:p>
      </dsp:txBody>
      <dsp:txXfrm>
        <a:off x="2575898" y="0"/>
        <a:ext cx="2451943" cy="518202"/>
      </dsp:txXfrm>
    </dsp:sp>
    <dsp:sp modelId="{E7F4D5B1-82DC-4F0B-ACA5-D713CF6E241B}">
      <dsp:nvSpPr>
        <dsp:cNvPr id="0" name=""/>
        <dsp:cNvSpPr/>
      </dsp:nvSpPr>
      <dsp:spPr>
        <a:xfrm>
          <a:off x="484771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2575898"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جنون</a:t>
          </a:r>
          <a:endParaRPr lang="en-US" sz="2400" b="1" kern="1200" noProof="0" dirty="0">
            <a:latin typeface="Jameel Noori Nastaleeq" panose="02000503000000020004" pitchFamily="2" charset="-78"/>
            <a:cs typeface="Jameel Noori Nastaleeq" panose="02000503000000020004" pitchFamily="2" charset="-78"/>
          </a:endParaRPr>
        </a:p>
      </dsp:txBody>
      <dsp:txXfrm>
        <a:off x="2575898" y="926539"/>
        <a:ext cx="2280307" cy="419869"/>
      </dsp:txXfrm>
    </dsp:sp>
    <dsp:sp modelId="{624BCA84-C5C0-415E-B6C0-97F62AE55C75}">
      <dsp:nvSpPr>
        <dsp:cNvPr id="0" name=""/>
        <dsp:cNvSpPr/>
      </dsp:nvSpPr>
      <dsp:spPr>
        <a:xfrm>
          <a:off x="484771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2575898"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رد کرنا</a:t>
          </a:r>
          <a:endParaRPr lang="en-US" sz="2400" b="1" kern="1200" noProof="0" dirty="0">
            <a:latin typeface="Jameel Noori Nastaleeq" panose="02000503000000020004" pitchFamily="2" charset="-78"/>
            <a:cs typeface="Jameel Noori Nastaleeq" panose="02000503000000020004" pitchFamily="2" charset="-78"/>
          </a:endParaRPr>
        </a:p>
      </dsp:txBody>
      <dsp:txXfrm>
        <a:off x="2575898" y="1346409"/>
        <a:ext cx="2280307" cy="419869"/>
      </dsp:txXfrm>
    </dsp:sp>
    <dsp:sp modelId="{64D44CB1-1FF9-4750-A98F-13AC660D37EC}">
      <dsp:nvSpPr>
        <dsp:cNvPr id="0" name=""/>
        <dsp:cNvSpPr/>
      </dsp:nvSpPr>
      <dsp:spPr>
        <a:xfrm>
          <a:off x="484771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2575898"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خود کو تباہ کرنا</a:t>
          </a:r>
          <a:endParaRPr lang="en-US" sz="2400" b="1" kern="1200" noProof="0" dirty="0">
            <a:latin typeface="Jameel Noori Nastaleeq" panose="02000503000000020004" pitchFamily="2" charset="-78"/>
            <a:cs typeface="Jameel Noori Nastaleeq" panose="02000503000000020004" pitchFamily="2" charset="-78"/>
          </a:endParaRPr>
        </a:p>
      </dsp:txBody>
      <dsp:txXfrm>
        <a:off x="2575898" y="1766279"/>
        <a:ext cx="2280307" cy="419869"/>
      </dsp:txXfrm>
    </dsp:sp>
    <dsp:sp modelId="{6CEFD66E-15EA-4CD8-AE74-B025AB01603D}">
      <dsp:nvSpPr>
        <dsp:cNvPr id="0" name=""/>
        <dsp:cNvSpPr/>
      </dsp:nvSpPr>
      <dsp:spPr>
        <a:xfrm>
          <a:off x="484771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2575898"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تباہی</a:t>
          </a:r>
          <a:endParaRPr lang="en-US" sz="2400" b="1" kern="1200" noProof="0" dirty="0">
            <a:latin typeface="Jameel Noori Nastaleeq" panose="02000503000000020004" pitchFamily="2" charset="-78"/>
            <a:cs typeface="Jameel Noori Nastaleeq" panose="02000503000000020004" pitchFamily="2" charset="-78"/>
          </a:endParaRPr>
        </a:p>
      </dsp:txBody>
      <dsp:txXfrm>
        <a:off x="2575898" y="2186149"/>
        <a:ext cx="2280307" cy="419869"/>
      </dsp:txXfrm>
    </dsp:sp>
    <dsp:sp modelId="{CB2A4995-A82B-416F-B79D-8E1A18C51C4A}">
      <dsp:nvSpPr>
        <dsp:cNvPr id="0" name=""/>
        <dsp:cNvSpPr/>
      </dsp:nvSpPr>
      <dsp:spPr>
        <a:xfrm>
          <a:off x="1357"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273172"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1357"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rPr>
            <a:t>خُدا کا بہترین</a:t>
          </a:r>
          <a:endParaRPr lang="en-US" sz="2800" b="1" kern="1200" noProof="0" dirty="0">
            <a:solidFill>
              <a:prstClr val="black">
                <a:hueOff val="0"/>
                <a:satOff val="0"/>
                <a:lumOff val="0"/>
                <a:alphaOff val="0"/>
              </a:prstClr>
            </a:solidFill>
            <a:latin typeface="Jameel Noori Nastaleeq" panose="02000503000000020004" pitchFamily="2" charset="-78"/>
            <a:ea typeface="+mn-ea"/>
            <a:cs typeface="Jameel Noori Nastaleeq" panose="02000503000000020004" pitchFamily="2" charset="-78"/>
          </a:endParaRPr>
        </a:p>
      </dsp:txBody>
      <dsp:txXfrm>
        <a:off x="1357" y="0"/>
        <a:ext cx="2451943" cy="518202"/>
      </dsp:txXfrm>
    </dsp:sp>
    <dsp:sp modelId="{7583F063-1618-47DD-A04B-F94D883543E6}">
      <dsp:nvSpPr>
        <dsp:cNvPr id="0" name=""/>
        <dsp:cNvSpPr/>
      </dsp:nvSpPr>
      <dsp:spPr>
        <a:xfrm>
          <a:off x="2273177"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1357"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قدرت</a:t>
          </a:r>
          <a:endParaRPr lang="en-US" sz="2400" b="1" kern="1200" noProof="0" dirty="0">
            <a:latin typeface="Jameel Noori Nastaleeq" panose="02000503000000020004" pitchFamily="2" charset="-78"/>
            <a:cs typeface="Jameel Noori Nastaleeq" panose="02000503000000020004" pitchFamily="2" charset="-78"/>
          </a:endParaRPr>
        </a:p>
      </dsp:txBody>
      <dsp:txXfrm>
        <a:off x="1357" y="926539"/>
        <a:ext cx="2280307" cy="419869"/>
      </dsp:txXfrm>
    </dsp:sp>
    <dsp:sp modelId="{5221AC91-1EF6-4389-88EE-440942929C89}">
      <dsp:nvSpPr>
        <dsp:cNvPr id="0" name=""/>
        <dsp:cNvSpPr/>
      </dsp:nvSpPr>
      <dsp:spPr>
        <a:xfrm>
          <a:off x="2273177"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1357"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قبولیت</a:t>
          </a:r>
          <a:endParaRPr lang="en-US" sz="2400" b="1" kern="1200" noProof="0" dirty="0">
            <a:latin typeface="Jameel Noori Nastaleeq" panose="02000503000000020004" pitchFamily="2" charset="-78"/>
            <a:cs typeface="Jameel Noori Nastaleeq" panose="02000503000000020004" pitchFamily="2" charset="-78"/>
          </a:endParaRPr>
        </a:p>
      </dsp:txBody>
      <dsp:txXfrm>
        <a:off x="1357" y="1346409"/>
        <a:ext cx="2280307" cy="419869"/>
      </dsp:txXfrm>
    </dsp:sp>
    <dsp:sp modelId="{BC6AC961-8476-45B7-BC8A-0ABB721B8675}">
      <dsp:nvSpPr>
        <dsp:cNvPr id="0" name=""/>
        <dsp:cNvSpPr/>
      </dsp:nvSpPr>
      <dsp:spPr>
        <a:xfrm>
          <a:off x="2273177"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1357"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معافی</a:t>
          </a:r>
          <a:endParaRPr lang="en-US" sz="2400" b="1" kern="1200" noProof="0" dirty="0">
            <a:latin typeface="Jameel Noori Nastaleeq" panose="02000503000000020004" pitchFamily="2" charset="-78"/>
            <a:cs typeface="Jameel Noori Nastaleeq" panose="02000503000000020004" pitchFamily="2" charset="-78"/>
          </a:endParaRPr>
        </a:p>
      </dsp:txBody>
      <dsp:txXfrm>
        <a:off x="1357" y="1766279"/>
        <a:ext cx="2280307" cy="419869"/>
      </dsp:txXfrm>
    </dsp:sp>
    <dsp:sp modelId="{0D8C232F-F28D-400E-BD44-3E5B1752609C}">
      <dsp:nvSpPr>
        <dsp:cNvPr id="0" name=""/>
        <dsp:cNvSpPr/>
      </dsp:nvSpPr>
      <dsp:spPr>
        <a:xfrm>
          <a:off x="2273177"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1357"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نجات</a:t>
          </a:r>
          <a:endParaRPr lang="en-US" sz="2400" b="1" kern="1200" noProof="0" dirty="0">
            <a:latin typeface="Jameel Noori Nastaleeq" panose="02000503000000020004" pitchFamily="2" charset="-78"/>
            <a:cs typeface="Jameel Noori Nastaleeq" panose="02000503000000020004" pitchFamily="2" charset="-78"/>
          </a:endParaRPr>
        </a:p>
      </dsp:txBody>
      <dsp:txXfrm>
        <a:off x="1357"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1ED1A-F0BD-4B47-8101-FA36876596C9}" type="datetimeFigureOut">
              <a:rPr lang="en-PK" smtClean="0"/>
              <a:t>07/09/2026</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A8A01-F355-4DD6-8F85-E155924D29D8}" type="slidenum">
              <a:rPr lang="en-PK" smtClean="0"/>
              <a:t>‹Nº›</a:t>
            </a:fld>
            <a:endParaRPr lang="en-PK"/>
          </a:p>
        </p:txBody>
      </p:sp>
    </p:spTree>
    <p:extLst>
      <p:ext uri="{BB962C8B-B14F-4D97-AF65-F5344CB8AC3E}">
        <p14:creationId xmlns:p14="http://schemas.microsoft.com/office/powerpoint/2010/main" val="233382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7BDA8A01-F355-4DD6-8F85-E155924D29D8}" type="slidenum">
              <a:rPr lang="en-PK" smtClean="0"/>
              <a:t>7</a:t>
            </a:fld>
            <a:endParaRPr lang="en-PK"/>
          </a:p>
        </p:txBody>
      </p:sp>
    </p:spTree>
    <p:extLst>
      <p:ext uri="{BB962C8B-B14F-4D97-AF65-F5344CB8AC3E}">
        <p14:creationId xmlns:p14="http://schemas.microsoft.com/office/powerpoint/2010/main" val="310065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352925" y="238125"/>
            <a:ext cx="5667375" cy="1323439"/>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rtl="1"/>
            <a:r>
              <a:rPr lang="ur-PK" sz="8000" b="1" noProof="0"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صلیب کا پیغام</a:t>
            </a:r>
            <a:endParaRPr lang="en-US" sz="8000" b="1" noProof="0"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298183"/>
            <a:ext cx="5438775" cy="523220"/>
          </a:xfrm>
          <a:prstGeom prst="rect">
            <a:avLst/>
          </a:prstGeom>
          <a:noFill/>
        </p:spPr>
        <p:txBody>
          <a:bodyPr wrap="square" rtlCol="0">
            <a:spAutoFit/>
          </a:bodyPr>
          <a:lstStyle/>
          <a:p>
            <a:pPr algn="ctr" rtl="1"/>
            <a:r>
              <a:rPr lang="ur-PK" sz="2800" b="1" noProof="0" dirty="0">
                <a:solidFill>
                  <a:srgbClr val="EBD4B3"/>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سبق 2            جولائی 4 تا 10</a:t>
            </a:r>
            <a:endParaRPr lang="en-US" sz="2800" b="1" noProof="0" dirty="0">
              <a:solidFill>
                <a:srgbClr val="EBD4B3"/>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3600" b="1" dirty="0">
                <a:solidFill>
                  <a:srgbClr val="FCE996"/>
                </a:solidFill>
                <a:effectLst>
                  <a:glow rad="127000">
                    <a:srgbClr val="030303"/>
                  </a:glow>
                </a:effectLst>
                <a:latin typeface="Jameel Noori Nastaleeq" panose="02000503000000020004" pitchFamily="2" charset="-78"/>
                <a:cs typeface="Jameel Noori Nastaleeq" panose="02000503000000020004" pitchFamily="2" charset="-78"/>
              </a:rPr>
              <a:t>"کیونکہ صلیب کا پیغام ہلاک ہونے والوں کے  نزدیک تو بیوقوفی ہے مگر ہم نجات پانے والوں کے نزدیک خُدا کی قدرت ہے" (1کرنتھیوں 18:1)۔ </a:t>
            </a:r>
            <a:endParaRPr kumimoji="0" lang="en-US" sz="3600" b="1" i="0" u="none" strike="noStrike" kern="1200" cap="none" spc="0" normalizeH="0" baseline="0" noProof="0" dirty="0">
              <a:ln>
                <a:noFill/>
              </a:ln>
              <a:solidFill>
                <a:srgbClr val="FCE996"/>
              </a:solidFill>
              <a:effectLst>
                <a:glow rad="127000">
                  <a:srgbClr val="030303"/>
                </a:glo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495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1382079973"/>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0" y="105013"/>
            <a:ext cx="7686675" cy="89255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1</a:t>
            </a:r>
            <a:r>
              <a:rPr lang="ur-PK" sz="2600" b="1" noProof="0" dirty="0">
                <a:latin typeface="Jameel Noori Nastaleeq" panose="02000503000000020004" pitchFamily="2" charset="-78"/>
                <a:cs typeface="Jameel Noori Nastaleeq" panose="02000503000000020004" pitchFamily="2" charset="-78"/>
              </a:rPr>
              <a:t>کرنتھیوں 1: 17۔31 آیات میں بیان کیا گیا ہے کہ صلیب کس طرح لوگوں کی زندگیوں پر اثر اندازہ ہوتی ہے۔ </a:t>
            </a:r>
            <a:endParaRPr lang="en-US" sz="2600" b="1" noProof="0" dirty="0">
              <a:latin typeface="Jameel Noori Nastaleeq" panose="02000503000000020004" pitchFamily="2" charset="-78"/>
              <a:cs typeface="Jameel Noori Nastaleeq" panose="02000503000000020004" pitchFamily="2" charset="-78"/>
            </a:endParaRP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0" y="1916870"/>
            <a:ext cx="7686675" cy="1692771"/>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کسی ایسے شخص نے بچایا جو صلیب پر مر گیا اور پھر جی اٹھا؟ مردوں کے نزدیک یہ حماقت، بے حسی اور کمزوری ہے۔ لیکن ہم میں سے ان لوگوں کے لیے جنہوں نے روح القدس کی پکار کے لیے اپنے دلوں کو کھولا ہے، صلیب "خُدا کی قدرت۔۔۔حکمت، راست بازی، پاکیزگی اور مخلصی ہے (1کرنتھیوں 30،18:1)۔  </a:t>
            </a:r>
            <a:endParaRPr kumimoji="0" lang="en-US"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C07439D8-F068-0B54-EBCB-1877D7D20CE0}"/>
              </a:ext>
            </a:extLst>
          </p:cNvPr>
          <p:cNvSpPr txBox="1"/>
          <p:nvPr/>
        </p:nvSpPr>
        <p:spPr>
          <a:xfrm>
            <a:off x="0" y="935450"/>
            <a:ext cx="7686675" cy="89255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ایمانداروں کے نزدیک صلیب نجات کی علامت ہے۔ لیکن پہلی صد ی میں رہنے والوں لوگوں کے نزدیک صلیب ایک مجرُم کی شرمناک موت کی نشاندہی کرتی تھی۔ </a:t>
            </a:r>
            <a:endParaRPr kumimoji="0" lang="en-US"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rtl="1"/>
            <a:r>
              <a:rPr lang="ur-PK" sz="4200" b="1" noProof="0" dirty="0">
                <a:ln w="9525">
                  <a:solidFill>
                    <a:schemeClr val="bg1"/>
                  </a:solidFill>
                  <a:prstDash val="solid"/>
                </a:ln>
                <a:solidFill>
                  <a:srgbClr val="7030A0"/>
                </a:solidFill>
                <a:effectLst>
                  <a:outerShdw blurRad="12700" dist="38100" dir="2700000" algn="tl" rotWithShape="0">
                    <a:schemeClr val="accent5">
                      <a:lumMod val="75000"/>
                    </a:schemeClr>
                  </a:outerShdw>
                </a:effectLst>
                <a:latin typeface="Jameel Noori Nastaleeq" panose="02000503000000020004" pitchFamily="2" charset="-78"/>
                <a:cs typeface="Jameel Noori Nastaleeq" panose="02000503000000020004" pitchFamily="2" charset="-78"/>
              </a:rPr>
              <a:t>خُدا کی حکمت</a:t>
            </a:r>
            <a:endParaRPr lang="en-US" sz="4200" b="1" noProof="0" dirty="0">
              <a:ln w="9525">
                <a:solidFill>
                  <a:schemeClr val="bg1"/>
                </a:solidFill>
                <a:prstDash val="solid"/>
              </a:ln>
              <a:solidFill>
                <a:srgbClr val="7030A0"/>
              </a:solidFill>
              <a:effectLst>
                <a:outerShdw blurRad="12700" dist="38100" dir="2700000" algn="tl" rotWithShape="0">
                  <a:schemeClr val="accent5">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792206"/>
            <a:ext cx="5605245" cy="954107"/>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r" rtl="1"/>
            <a:r>
              <a:rPr lang="ur-PK" sz="2800" b="1" noProof="0" dirty="0">
                <a:solidFill>
                  <a:schemeClr val="accent4">
                    <a:lumMod val="50000"/>
                  </a:schemeClr>
                </a:solidFill>
                <a:latin typeface="Jameel Noori Nastaleeq" panose="02000503000000020004" pitchFamily="2" charset="-78"/>
                <a:cs typeface="Jameel Noori Nastaleeq" panose="02000503000000020004" pitchFamily="2" charset="-78"/>
              </a:rPr>
              <a:t>"لیکن جو بلائے ہوئے ہیں۔ یہودی ہوں یا یونانی اُن کے نزدیک مسیح خُدا کی قدرت اور خُدا کی حکمت ہے" (1کرنتھیوں 24:1)۔</a:t>
            </a:r>
            <a:endParaRPr lang="en-US" sz="2800" b="1" noProof="0" dirty="0">
              <a:solidFill>
                <a:schemeClr val="accent4">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2169825"/>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اتھنے میں پولس رسول نے لوگوں کو  قائل کرنے کے لئے انسانی حکمت کا استعمال کیا تھا۔ اس کے بعد اُس نے صرف الہیٰ حکمت کو استعمال کرنے کا فیصلہ کیا۔</a:t>
            </a:r>
          </a:p>
          <a:p>
            <a:pPr algn="r" rtl="1">
              <a:spcBef>
                <a:spcPts val="600"/>
              </a:spcBef>
            </a:pPr>
            <a:r>
              <a:rPr lang="ur-PK" sz="2600" b="1" dirty="0">
                <a:latin typeface="Jameel Noori Nastaleeq" panose="02000503000000020004" pitchFamily="2" charset="-78"/>
                <a:cs typeface="Jameel Noori Nastaleeq" panose="02000503000000020004" pitchFamily="2" charset="-78"/>
              </a:rPr>
              <a:t>خُدا نے خود اُسے اپنے پیغام کی منادی کے لئے بھیجا تھا۔ "کلام کی حکمت سے نہیں تاکہ مسیح کی صلیب بے تاثیر نہ ہو" (1کرنتھیوں 17:1)۔ </a:t>
            </a:r>
            <a:r>
              <a:rPr lang="ur-PK" sz="2600" b="1" noProof="0" dirty="0">
                <a:latin typeface="Jameel Noori Nastaleeq" panose="02000503000000020004" pitchFamily="2" charset="-78"/>
                <a:cs typeface="Jameel Noori Nastaleeq" panose="02000503000000020004" pitchFamily="2" charset="-78"/>
              </a:rPr>
              <a:t> </a:t>
            </a:r>
            <a:endParaRPr lang="ur-PK"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821AC074-131B-A6E6-A80D-4D725AA2488E}"/>
              </a:ext>
            </a:extLst>
          </p:cNvPr>
          <p:cNvSpPr txBox="1"/>
          <p:nvPr/>
        </p:nvSpPr>
        <p:spPr>
          <a:xfrm>
            <a:off x="99305" y="4330275"/>
            <a:ext cx="7170820" cy="2246769"/>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پولس رسول نے کس الہیٰ حکمت کی منادی کی؟</a:t>
            </a:r>
          </a:p>
          <a:p>
            <a:pPr algn="r" rtl="1">
              <a:spcBef>
                <a:spcPts val="600"/>
              </a:spcBef>
            </a:pPr>
            <a:r>
              <a:rPr lang="ur-PK" sz="2600" b="1" dirty="0">
                <a:latin typeface="Jameel Noori Nastaleeq" panose="02000503000000020004" pitchFamily="2" charset="-78"/>
                <a:cs typeface="Jameel Noori Nastaleeq" panose="02000503000000020004" pitchFamily="2" charset="-78"/>
              </a:rPr>
              <a:t>خُدا کی حکمت "دانشمدوں کی حکمت" کو تباہ کر دیتی ہے اور "عقل مندوں کی عقل کو رد کروں گا" (1کرنتھیوں 19:1)۔ اور  دنیا کی حکمت کو بیوقوفی " بنا دیا ہے (1کرنتھیوں 20:1)۔</a:t>
            </a:r>
          </a:p>
          <a:p>
            <a:pPr algn="r" rtl="1">
              <a:spcBef>
                <a:spcPts val="600"/>
              </a:spcBef>
            </a:pPr>
            <a:r>
              <a:rPr lang="ur-PK" sz="2600" b="1" dirty="0">
                <a:latin typeface="Jameel Noori Nastaleeq" panose="02000503000000020004" pitchFamily="2" charset="-78"/>
                <a:cs typeface="Jameel Noori Nastaleeq" panose="02000503000000020004" pitchFamily="2" charset="-78"/>
              </a:rPr>
              <a:t>تمام انسانی منطق کے برعکس، خُدا کی حکمت "اس منادی کی بیوقوفی کے وسیلہ سے ایمان لانے  والوں کو نجات دے" (1کرنتھیوں 21:1)۔ </a:t>
            </a:r>
            <a:endParaRPr lang="en-US"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righ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decel="50000" fill="hold">
                                          <p:stCondLst>
                                            <p:cond delay="0"/>
                                          </p:stCondLst>
                                        </p:cTn>
                                        <p:tgtEl>
                                          <p:spTgt spid="11">
                                            <p:txEl>
                                              <p:pRg st="0" end="0"/>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xEl>
                                              <p:pRg st="0" end="0"/>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xEl>
                                              <p:pRg st="0" end="0"/>
                                            </p:txEl>
                                          </p:spTgt>
                                        </p:tgtEl>
                                        <p:attrNameLst>
                                          <p:attrName>ppt_w</p:attrName>
                                        </p:attrNameLst>
                                      </p:cBhvr>
                                      <p:tavLst>
                                        <p:tav tm="0">
                                          <p:val>
                                            <p:strVal val="#ppt_w*.05"/>
                                          </p:val>
                                        </p:tav>
                                        <p:tav tm="100000">
                                          <p:val>
                                            <p:strVal val="#ppt_w"/>
                                          </p:val>
                                        </p:tav>
                                      </p:tavLst>
                                    </p:anim>
                                    <p:anim calcmode="lin" valueType="num">
                                      <p:cBhvr>
                                        <p:cTn id="42" dur="1000" fill="hold"/>
                                        <p:tgtEl>
                                          <p:spTgt spid="11">
                                            <p:txEl>
                                              <p:pRg st="0" end="0"/>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xEl>
                                              <p:pRg st="0" end="0"/>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xEl>
                                              <p:pRg st="0" end="0"/>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xEl>
                                              <p:pRg st="0" end="0"/>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strVal val="#ppt_w+.3"/>
                                          </p:val>
                                        </p:tav>
                                        <p:tav tm="100000">
                                          <p:val>
                                            <p:strVal val="#ppt_w"/>
                                          </p:val>
                                        </p:tav>
                                      </p:tavLst>
                                    </p:anim>
                                    <p:anim calcmode="lin" valueType="num">
                                      <p:cBhvr>
                                        <p:cTn id="52" dur="1000" fill="hold"/>
                                        <p:tgtEl>
                                          <p:spTgt spid="8"/>
                                        </p:tgtEl>
                                        <p:attrNameLst>
                                          <p:attrName>ppt_h</p:attrName>
                                        </p:attrNameLst>
                                      </p:cBhvr>
                                      <p:tavLst>
                                        <p:tav tm="0">
                                          <p:val>
                                            <p:strVal val="#ppt_h"/>
                                          </p:val>
                                        </p:tav>
                                        <p:tav tm="100000">
                                          <p:val>
                                            <p:strVal val="#ppt_h"/>
                                          </p:val>
                                        </p:tav>
                                      </p:tavLst>
                                    </p:anim>
                                    <p:animEffect transition="in" filter="fade">
                                      <p:cBhvr>
                                        <p:cTn id="53" dur="1000"/>
                                        <p:tgtEl>
                                          <p:spTgt spid="8"/>
                                        </p:tgtEl>
                                      </p:cBhvr>
                                    </p:animEffect>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wipe(right)">
                                      <p:cBhvr>
                                        <p:cTn id="57" dur="500"/>
                                        <p:tgtEl>
                                          <p:spTgt spid="1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11">
                                            <p:txEl>
                                              <p:pRg st="2" end="2"/>
                                            </p:txEl>
                                          </p:spTgt>
                                        </p:tgtEl>
                                        <p:attrNameLst>
                                          <p:attrName>style.visibility</p:attrName>
                                        </p:attrNameLst>
                                      </p:cBhvr>
                                      <p:to>
                                        <p:strVal val="visible"/>
                                      </p:to>
                                    </p:set>
                                    <p:animEffect transition="in" filter="wipe(right)">
                                      <p:cBhvr>
                                        <p:cTn id="6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0"/>
            <a:ext cx="6572248"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3600" b="1" noProof="0" dirty="0">
                <a:ln/>
                <a:solidFill>
                  <a:schemeClr val="accent3"/>
                </a:solidFill>
                <a:latin typeface="Jameel Noori Nastaleeq" panose="02000503000000020004" pitchFamily="2" charset="-78"/>
                <a:cs typeface="Jameel Noori Nastaleeq" panose="02000503000000020004" pitchFamily="2" charset="-78"/>
              </a:rPr>
              <a:t>صلیب کی بیوقوفی</a:t>
            </a:r>
            <a:endParaRPr lang="en-US" sz="3600" b="1" noProof="0" dirty="0">
              <a:ln/>
              <a:solidFill>
                <a:schemeClr val="accent3"/>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595672"/>
            <a:ext cx="6572250" cy="830997"/>
          </a:xfrm>
          <a:prstGeom prst="rect">
            <a:avLst/>
          </a:prstGeom>
          <a:noFill/>
        </p:spPr>
        <p:txBody>
          <a:bodyPr wrap="square">
            <a:spAutoFit/>
            <a:scene3d>
              <a:camera prst="orthographicFront"/>
              <a:lightRig rig="threePt" dir="t"/>
            </a:scene3d>
            <a:sp3d extrusionH="57150">
              <a:bevelT w="38100" h="38100"/>
            </a:sp3d>
          </a:bodyPr>
          <a:lstStyle/>
          <a:p>
            <a:pPr algn="r" rtl="1"/>
            <a:r>
              <a:rPr lang="ur-PK" sz="2400" b="1" noProof="0" dirty="0">
                <a:solidFill>
                  <a:schemeClr val="accent1">
                    <a:lumMod val="50000"/>
                  </a:schemeClr>
                </a:solidFill>
                <a:latin typeface="Jameel Noori Nastaleeq" panose="02000503000000020004" pitchFamily="2" charset="-78"/>
                <a:cs typeface="Jameel Noori Nastaleeq" panose="02000503000000020004" pitchFamily="2" charset="-78"/>
              </a:rPr>
              <a:t>"مگر ہم اُس مسیح مصلوب کی منادی کرتے ہیں جو یہودیوں  کے نزدیک ٹھوکر اور غیر قوموں کے نزدیک بیوقوفی ہے" (1کرنتھیوں 23:1)۔</a:t>
            </a:r>
            <a:endParaRPr lang="en-US" sz="2400" b="1" noProof="0"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225A7AB-E732-DCF6-191B-09654D2CD28F}"/>
              </a:ext>
            </a:extLst>
          </p:cNvPr>
          <p:cNvSpPr txBox="1"/>
          <p:nvPr/>
        </p:nvSpPr>
        <p:spPr>
          <a:xfrm>
            <a:off x="1" y="2486688"/>
            <a:ext cx="6055892" cy="446276"/>
          </a:xfrm>
          <a:prstGeom prst="rect">
            <a:avLst/>
          </a:prstGeom>
          <a:noFill/>
        </p:spPr>
        <p:txBody>
          <a:bodyPr wrap="square" rtlCol="0">
            <a:spAutoFit/>
          </a:bodyPr>
          <a:lstStyle/>
          <a:p>
            <a:pPr algn="r" rtl="1">
              <a:spcBef>
                <a:spcPts val="600"/>
              </a:spcBef>
            </a:pPr>
            <a:r>
              <a:rPr lang="ur-PK" sz="2300" b="1" dirty="0">
                <a:latin typeface="Jameel Noori Nastaleeq" panose="02000503000000020004" pitchFamily="2" charset="-78"/>
                <a:cs typeface="Jameel Noori Nastaleeq" panose="02000503000000020004" pitchFamily="2" charset="-78"/>
              </a:rPr>
              <a:t>یونانی لفظ (جنون، حماقت، بیوقوفی) 1 کرنتھیوں میں پانچ بار استعمال ہوا ہے: </a:t>
            </a:r>
            <a:r>
              <a:rPr lang="en-US" sz="2300" b="1" dirty="0" err="1">
                <a:latin typeface="Jameel Noori Nastaleeq" panose="02000503000000020004" pitchFamily="2" charset="-78"/>
                <a:cs typeface="Jameel Noori Nastaleeq" panose="02000503000000020004" pitchFamily="2" charset="-78"/>
              </a:rPr>
              <a:t>mōria</a:t>
            </a:r>
            <a:endParaRPr lang="ur-PK" sz="23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1670107126"/>
              </p:ext>
            </p:extLst>
          </p:nvPr>
        </p:nvGraphicFramePr>
        <p:xfrm>
          <a:off x="37095" y="3152417"/>
          <a:ext cx="5706478"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صلیب ک</a:t>
            </a:r>
            <a:r>
              <a:rPr lang="ur-PK" sz="2400" b="1" noProof="0" dirty="0">
                <a:latin typeface="Jameel Noori Nastaleeq" panose="02000503000000020004" pitchFamily="2" charset="-78"/>
                <a:cs typeface="Jameel Noori Nastaleeq" panose="02000503000000020004" pitchFamily="2" charset="-78"/>
              </a:rPr>
              <a:t>ھوئے ہوئے لوگوں کے نزدیک بے وقوفی ہے۔ اُن لوگوں کے لئے جو خُدا کو نہیں جانتے (غیر قومیں)؛ ان لوگوں کے لئے جو صرف اس دنیا کے بارے میں سوچتے ہیں (نفسانی انسان) اُن لوگوں کے لئے جو صرف اپنی حکمت سے حکومت کرتے ہیں۔</a:t>
            </a:r>
            <a:endParaRPr lang="en-US" sz="2400" b="1" noProof="0" dirty="0">
              <a:latin typeface="Jameel Noori Nastaleeq" panose="02000503000000020004" pitchFamily="2" charset="-78"/>
              <a:cs typeface="Jameel Noori Nastaleeq" panose="02000503000000020004" pitchFamily="2" charset="-78"/>
            </a:endParaRP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2FA18B5E-BC58-F0FC-5946-BE114781245C}"/>
              </a:ext>
            </a:extLst>
          </p:cNvPr>
          <p:cNvSpPr txBox="1"/>
          <p:nvPr/>
        </p:nvSpPr>
        <p:spPr>
          <a:xfrm>
            <a:off x="6008629" y="5993213"/>
            <a:ext cx="6146276" cy="954107"/>
          </a:xfrm>
          <a:prstGeom prst="rect">
            <a:avLst/>
          </a:prstGeom>
          <a:noFill/>
        </p:spPr>
        <p:txBody>
          <a:bodyPr wrap="square">
            <a:spAutoFit/>
          </a:bodyPr>
          <a:lstStyle/>
          <a:p>
            <a:pPr algn="r" rtl="1"/>
            <a:r>
              <a:rPr lang="ur-PK" sz="2800" b="1" dirty="0">
                <a:latin typeface="Jameel Noori Nastaleeq" panose="02000503000000020004" pitchFamily="2" charset="-78"/>
                <a:cs typeface="Jameel Noori Nastaleeq" panose="02000503000000020004" pitchFamily="2" charset="-78"/>
              </a:rPr>
              <a:t>مگر ننجات پانے والوں کے نزدیک صلیب باعث برکت ہے۔ یعنی اُن لوگوں کے لئے جو صلیب کو خُدا کے نقطہ نظر سے دیکھنا چاہتے ہیں۔ </a:t>
            </a:r>
            <a:endParaRPr lang="en-PK"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righ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righ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righ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righ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righ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ipe(right)">
                                      <p:cBhvr>
                                        <p:cTn id="10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rtl="1"/>
            <a:r>
              <a:rPr lang="ur-PK" sz="4400" b="1" spc="6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خُدا کی قدرت</a:t>
            </a:r>
            <a:endParaRPr lang="en-US" sz="4400" b="1" spc="60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0" y="657522"/>
            <a:ext cx="12048978" cy="523220"/>
          </a:xfrm>
          <a:prstGeom prst="rect">
            <a:avLst/>
          </a:prstGeom>
          <a:noFill/>
        </p:spPr>
        <p:txBody>
          <a:bodyPr wrap="square">
            <a:spAutoFit/>
          </a:bodyPr>
          <a:lstStyle/>
          <a:p>
            <a:pPr algn="ctr" rtl="1"/>
            <a:r>
              <a:rPr lang="ur-PK" sz="2800" b="1" noProof="0" dirty="0">
                <a:solidFill>
                  <a:schemeClr val="accent4">
                    <a:lumMod val="50000"/>
                  </a:schemeClr>
                </a:solidFill>
                <a:latin typeface="Jameel Noori Nastaleeq" panose="02000503000000020004" pitchFamily="2" charset="-78"/>
                <a:cs typeface="Jameel Noori Nastaleeq" panose="02000503000000020004" pitchFamily="2" charset="-78"/>
              </a:rPr>
              <a:t>"کیونکہ صلیب کا پیغام ہلاک ہونے والوں کے نزدیک تو بیوقوفی ہے مگر نجات پانے والوں کے نزدیک خُدا کی قدرت ہے" (1کرنتھیوں 18:1)۔ </a:t>
            </a:r>
            <a:endParaRPr lang="en-US" sz="2800" b="1" noProof="0" dirty="0">
              <a:solidFill>
                <a:schemeClr val="accent4">
                  <a:lumMod val="50000"/>
                </a:schemeClr>
              </a:solidFill>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2" y="1317467"/>
            <a:ext cx="7194386" cy="461665"/>
          </a:xfrm>
          <a:prstGeom prst="rect">
            <a:avLst/>
          </a:prstGeom>
          <a:noFill/>
        </p:spPr>
        <p:txBody>
          <a:bodyPr wrap="square">
            <a:spAutoFit/>
          </a:bodyPr>
          <a:lstStyle/>
          <a:p>
            <a:pPr algn="r" rtl="1"/>
            <a:r>
              <a:rPr kumimoji="0" lang="en-US"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a:t>
            </a: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صلیب میں یہ قدرت</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ہے کہ وہ انسان کو بدترین اور خُدا کو بہترین دکھائے (1کرنتھیوں 18:1) </a:t>
            </a:r>
            <a:endParaRPr lang="en-US" sz="2000" noProof="0" dirty="0">
              <a:latin typeface="Jameel Noori Nastaleeq" panose="02000503000000020004" pitchFamily="2" charset="-78"/>
              <a:cs typeface="Jameel Noori Nastaleeq" panose="02000503000000020004" pitchFamily="2" charset="-78"/>
            </a:endParaRPr>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4117245733"/>
              </p:ext>
            </p:extLst>
          </p:nvPr>
        </p:nvGraphicFramePr>
        <p:xfrm>
          <a:off x="1199148" y="2038967"/>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756432"/>
            <a:ext cx="6581776" cy="2169825"/>
          </a:xfrm>
          <a:prstGeom prst="rect">
            <a:avLst/>
          </a:prstGeom>
          <a:noFill/>
        </p:spPr>
        <p:txBody>
          <a:bodyPr wrap="square">
            <a:spAutoFit/>
          </a:bodyPr>
          <a:lstStyle/>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جو لوگ صلیب کو مسترد کرتے ہیں وہ اپنے غلط اعمال کا نتیجہ بھگتتے ہیں، اور آخرکار اس کے ذریعے تباہ ہو جائیں گے جس کو انہوں نے مسترد کیا تھا۔</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خُدا کی طاقت، جو صلیب پر دکھائی گئی ہے، انسان کو اُس کے تمام گناہوں کو معاف کر کے، اور اُسے ہمیشہ کی زندگی عطا کر کے خُدا کے ساتھ ملاپ کرنے کے قابل  بنتی ہے  (1کرنتھیوں20:1؛ 1پطرس 24:2)۔ </a:t>
            </a:r>
            <a:endParaRPr lang="en-US"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17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righ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2" fill="hold" grpId="0" nodeType="clickEffect">
                                  <p:stCondLst>
                                    <p:cond delay="0"/>
                                  </p:stCondLst>
                                  <p:childTnLst>
                                    <p:set>
                                      <p:cBhvr>
                                        <p:cTn id="166" dur="1" fill="hold">
                                          <p:stCondLst>
                                            <p:cond delay="0"/>
                                          </p:stCondLst>
                                        </p:cTn>
                                        <p:tgtEl>
                                          <p:spTgt spid="9">
                                            <p:txEl>
                                              <p:pRg st="0" end="0"/>
                                            </p:txEl>
                                          </p:spTgt>
                                        </p:tgtEl>
                                        <p:attrNameLst>
                                          <p:attrName>style.visibility</p:attrName>
                                        </p:attrNameLst>
                                      </p:cBhvr>
                                      <p:to>
                                        <p:strVal val="visible"/>
                                      </p:to>
                                    </p:set>
                                    <p:animEffect transition="in" filter="wipe(right)">
                                      <p:cBhvr>
                                        <p:cTn id="167" dur="500"/>
                                        <p:tgtEl>
                                          <p:spTgt spid="9">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grpId="0" nodeType="clickEffect">
                                  <p:stCondLst>
                                    <p:cond delay="0"/>
                                  </p:stCondLst>
                                  <p:childTnLst>
                                    <p:set>
                                      <p:cBhvr>
                                        <p:cTn id="171" dur="1" fill="hold">
                                          <p:stCondLst>
                                            <p:cond delay="0"/>
                                          </p:stCondLst>
                                        </p:cTn>
                                        <p:tgtEl>
                                          <p:spTgt spid="9">
                                            <p:txEl>
                                              <p:pRg st="1" end="1"/>
                                            </p:txEl>
                                          </p:spTgt>
                                        </p:tgtEl>
                                        <p:attrNameLst>
                                          <p:attrName>style.visibility</p:attrName>
                                        </p:attrNameLst>
                                      </p:cBhvr>
                                      <p:to>
                                        <p:strVal val="visible"/>
                                      </p:to>
                                    </p:set>
                                    <p:animEffect transition="in" filter="wipe(right)">
                                      <p:cBhvr>
                                        <p:cTn id="17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uild="p"/>
      <p:bldGraphic spid="8" grpId="0" uiExpand="1">
        <p:bldSub>
          <a:bldDgm bld="one"/>
        </p:bldSub>
      </p:bldGraphic>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07886"/>
          </a:xfrm>
          <a:prstGeom prst="rect">
            <a:avLst/>
          </a:prstGeom>
          <a:noFill/>
        </p:spPr>
        <p:txBody>
          <a:bodyPr wrap="square">
            <a:spAutoFit/>
            <a:scene3d>
              <a:camera prst="orthographicFront"/>
              <a:lightRig rig="morning" dir="t"/>
            </a:scene3d>
            <a:sp3d extrusionH="57150">
              <a:bevelT w="38100" h="38100" prst="relaxedInset"/>
            </a:sp3d>
          </a:bodyPr>
          <a:lstStyle/>
          <a:p>
            <a:pPr algn="ctr" rtl="1"/>
            <a:r>
              <a:rPr lang="ur-PK" sz="4000" b="1" noProof="0" dirty="0">
                <a:ln w="13462">
                  <a:noFill/>
                  <a:prstDash val="solid"/>
                </a:ln>
                <a:solidFill>
                  <a:srgbClr val="0070C0"/>
                </a:solidFill>
                <a:effectLst>
                  <a:outerShdw dist="38100" dir="2700000" algn="bl" rotWithShape="0">
                    <a:srgbClr val="002060"/>
                  </a:outerShdw>
                </a:effectLst>
                <a:latin typeface="Jameel Noori Nastaleeq" panose="02000503000000020004" pitchFamily="2" charset="-78"/>
                <a:cs typeface="Jameel Noori Nastaleeq" panose="02000503000000020004" pitchFamily="2" charset="-78"/>
              </a:rPr>
              <a:t>صلیب کا پیغام</a:t>
            </a:r>
            <a:endParaRPr lang="en-US" sz="4000" b="1" noProof="0" dirty="0">
              <a:ln w="13462">
                <a:noFill/>
                <a:prstDash val="solid"/>
              </a:ln>
              <a:solidFill>
                <a:srgbClr val="0070C0"/>
              </a:solidFill>
              <a:effectLst>
                <a:outerShdw dist="38100" dir="2700000" algn="bl" rotWithShape="0">
                  <a:srgbClr val="00206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684865"/>
            <a:ext cx="7419977" cy="892552"/>
          </a:xfrm>
          <a:prstGeom prst="rect">
            <a:avLst/>
          </a:prstGeom>
          <a:noFill/>
        </p:spPr>
        <p:txBody>
          <a:bodyPr wrap="square">
            <a:spAutoFit/>
          </a:bodyPr>
          <a:lstStyle/>
          <a:p>
            <a:pPr algn="ctr" rtl="1"/>
            <a:r>
              <a:rPr lang="ur-PK" sz="2600" b="1" noProof="0" dirty="0">
                <a:solidFill>
                  <a:schemeClr val="accent5">
                    <a:lumMod val="50000"/>
                  </a:schemeClr>
                </a:solidFill>
                <a:latin typeface="Jameel Noori Nastaleeq" panose="02000503000000020004" pitchFamily="2" charset="-78"/>
                <a:cs typeface="Jameel Noori Nastaleeq" panose="02000503000000020004" pitchFamily="2" charset="-78"/>
              </a:rPr>
              <a:t>"اس لئے کہ جب خُدا کی حکمت کے مطابق دنیا نے اپنی حکمت سے خُدا کو نہ جانا تو خُدا کو یہ پسند آیا کہ اس منادی کی بیوقوفی کے وسیلہ سے ایمان  لانے والوں کو نجات دے" (1کرنتھیوں 21:1)۔ </a:t>
            </a:r>
            <a:endParaRPr lang="en-US" sz="2600" b="1" noProof="0"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585174"/>
            <a:ext cx="7353300" cy="523220"/>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صلیب کے پیغام کی منادی کیوں بیوقوفی ہے؟ (1کرنتھیوں 1: 21۔24)۔ </a:t>
            </a:r>
            <a:endParaRPr lang="en-US" sz="2800" b="1" noProof="0"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744433" y="6187583"/>
            <a:ext cx="7447567" cy="492443"/>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صلیب کا پیغام ظاہر کرتا ہے کہ خدا ہمیں نجات دینے کے لیے کس حد تک جانے کے لیے تیار ہے۔</a:t>
            </a:r>
            <a:endParaRPr kumimoji="0" lang="en-US"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4401F70F-6603-38CC-70BB-C7F8B496A5B0}"/>
              </a:ext>
            </a:extLst>
          </p:cNvPr>
          <p:cNvSpPr txBox="1"/>
          <p:nvPr/>
        </p:nvSpPr>
        <p:spPr>
          <a:xfrm>
            <a:off x="4711094" y="4468781"/>
            <a:ext cx="7447567" cy="1384995"/>
          </a:xfrm>
          <a:prstGeom prst="rect">
            <a:avLst/>
          </a:prstGeom>
          <a:noFill/>
        </p:spPr>
        <p:txBody>
          <a:bodyPr wrap="square">
            <a:spAutoFit/>
          </a:bodyPr>
          <a:lstStyle/>
          <a:p>
            <a:pPr lvl="0" algn="r" rtl="1">
              <a:spcBef>
                <a:spcPts val="600"/>
              </a:spcBef>
              <a:defRPr/>
            </a:pPr>
            <a:r>
              <a:rPr lang="ur-PK" sz="2800" b="1" dirty="0">
                <a:solidFill>
                  <a:prstClr val="black"/>
                </a:solidFill>
                <a:latin typeface="Jameel Noori Nastaleeq" panose="02000503000000020004" pitchFamily="2" charset="-78"/>
                <a:cs typeface="Jameel Noori Nastaleeq" panose="02000503000000020004" pitchFamily="2" charset="-78"/>
              </a:rPr>
              <a:t>تاہم، فرشتوں کے لیے، صلیب کا پیغام بالکل مختلف تھا۔ یسوع مسیح، جسے وہ آسمان سے جانتے تھے، اپنے آپ کو ایک ایسی نسل کی محبت میں مارے جانے کی اجازت دی جس نے اسے مسترد کر دیا تھا۔ یہ وہی نقطہ نظر ہے جو پولس رسول  اپنی منادی کے ذریعے بتانا چاہتا تھا۔</a:t>
            </a:r>
            <a:endParaRPr kumimoji="0" lang="en-US"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581525" y="2442202"/>
            <a:ext cx="7610470" cy="1692771"/>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یہودی ایک مسیحا کی توقع کر رہے تھے جو انہیں رومی جبر سے نجات دلائے ۔ جب یسوع مسیح نے اعلان کیا کہ وہ مصلوب ہونے والا ہے، تو اس کے اپنے شاگرد خوفزدہ ہو گئے۔ مزید برآں، ایک یہودی کے لیے، ایک درخت پر لٹکا ہوا شخص خدا کی طرف سے ملعون تھا (استثنا 23:21)۔ ایک غیر قوم کے لیے، جو ایک نجات دہندہ کی توقع بھی نہیں کر رہی تھی، نتیجہ ایک ہی تھا: صلیب بیوقوفی ہے۔</a:t>
            </a:r>
            <a:endParaRPr kumimoji="0" lang="en-US"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righ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7230359" y="47625"/>
            <a:ext cx="1657400" cy="1077218"/>
          </a:xfrm>
          <a:prstGeom prst="rect">
            <a:avLst/>
          </a:prstGeom>
          <a:noFill/>
        </p:spPr>
        <p:txBody>
          <a:bodyPr wrap="square">
            <a:spAutoFit/>
            <a:scene3d>
              <a:camera prst="orthographicFront"/>
              <a:lightRig rig="threePt" dir="t"/>
            </a:scene3d>
            <a:sp3d extrusionH="57150">
              <a:bevelT h="25400" prst="softRound"/>
            </a:sp3d>
          </a:bodyPr>
          <a:lstStyle/>
          <a:p>
            <a:pPr algn="ctr" rtl="1"/>
            <a:r>
              <a:rPr lang="ur-PK" sz="3200" b="1" noProof="0" dirty="0">
                <a:ln w="6600">
                  <a:solidFill>
                    <a:schemeClr val="accent2"/>
                  </a:solidFill>
                  <a:prstDash val="solid"/>
                </a:ln>
                <a:solidFill>
                  <a:srgbClr val="993300"/>
                </a:solidFill>
                <a:effectLst>
                  <a:outerShdw dist="25400" dir="2700000" algn="tl" rotWithShape="0">
                    <a:schemeClr val="accent2"/>
                  </a:outerShdw>
                </a:effectLst>
                <a:latin typeface="Jameel Noori Nastaleeq" panose="02000503000000020004" pitchFamily="2" charset="-78"/>
                <a:cs typeface="Jameel Noori Nastaleeq" panose="02000503000000020004" pitchFamily="2" charset="-78"/>
              </a:rPr>
              <a:t>خُدا کی حماقت اور کمزوری</a:t>
            </a:r>
            <a:endParaRPr lang="en-US" sz="3200" b="1" noProof="0" dirty="0">
              <a:ln w="6600">
                <a:solidFill>
                  <a:schemeClr val="accent2"/>
                </a:solidFill>
                <a:prstDash val="solid"/>
              </a:ln>
              <a:solidFill>
                <a:srgbClr val="993300"/>
              </a:solidFill>
              <a:effectLst>
                <a:outerShdw dist="254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5254987-C98C-B374-7A38-DEA5D7FC791A}"/>
              </a:ext>
            </a:extLst>
          </p:cNvPr>
          <p:cNvSpPr txBox="1"/>
          <p:nvPr/>
        </p:nvSpPr>
        <p:spPr>
          <a:xfrm>
            <a:off x="-104790" y="170370"/>
            <a:ext cx="7174894" cy="1045787"/>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r" rtl="1"/>
            <a:r>
              <a:rPr lang="ur-PK" sz="2800" b="1" noProof="0" dirty="0">
                <a:latin typeface="Jameel Noori Nastaleeq" panose="02000503000000020004" pitchFamily="2" charset="-78"/>
                <a:cs typeface="Jameel Noori Nastaleeq" panose="02000503000000020004" pitchFamily="2" charset="-78"/>
              </a:rPr>
              <a:t>"کیونکہ خُدا کی بیوقوفی آدمیوں کی حکمت سے زیادہ حکمت والی ہے اور خُدا کی کمزوری آدمیوں کے زور سے زیادہ زور آور ہے" (1کرنتھیوں 1: 25)۔ </a:t>
            </a:r>
            <a:endParaRPr lang="en-US" sz="2800" b="1" noProof="0" dirty="0">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663AEA6-DA27-709D-DE5A-66C7AE0CBD20}"/>
              </a:ext>
            </a:extLst>
          </p:cNvPr>
          <p:cNvSpPr txBox="1"/>
          <p:nvPr/>
        </p:nvSpPr>
        <p:spPr>
          <a:xfrm>
            <a:off x="416192" y="1410414"/>
            <a:ext cx="8225056" cy="523220"/>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کیا کسی بھی طرح آپ کو خُدا کمزور دکھائی دیتا ہے؟</a:t>
            </a:r>
            <a:endParaRPr lang="en-US" sz="2800" b="1" noProof="0"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47" t="-429" r="7857" b="429"/>
          <a:stretch>
            <a:fillRect/>
          </a:stretch>
        </p:blipFill>
        <p:spPr>
          <a:xfrm>
            <a:off x="141873" y="3134058"/>
            <a:ext cx="5877928"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116052" y="2979038"/>
            <a:ext cx="6019799"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عقلمند لوگوں سے جمع ہونے والی تمام حکمتیں انسانیت کے لیے نجات کا منصوبہ بنانے سے قاصر ہیں۔</a:t>
            </a:r>
            <a:endParaRPr lang="en-US" sz="2600" b="1" noProof="0" dirty="0">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172201" y="5747644"/>
            <a:ext cx="4677808"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یاد رکھیں کہ صرف وہی لوگ نجات پائیں گے جو روح القدس کی پکار کے جواب میں یسوع مسیح پر ایمان رکھتے ہیں۔</a:t>
            </a:r>
            <a:endParaRPr lang="en-US" sz="2600" b="1" i="1" u="sng" noProof="0" dirty="0">
              <a:latin typeface="Jameel Noori Nastaleeq" panose="02000503000000020004" pitchFamily="2" charset="-78"/>
              <a:cs typeface="Jameel Noori Nastaleeq" panose="02000503000000020004" pitchFamily="2" charset="-78"/>
            </a:endParaRP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35803" y="5429250"/>
            <a:ext cx="1113322" cy="1332105"/>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902511"/>
            <a:ext cx="11811001" cy="892552"/>
          </a:xfrm>
          <a:prstGeom prst="rect">
            <a:avLst/>
          </a:prstGeom>
          <a:noFill/>
        </p:spPr>
        <p:txBody>
          <a:bodyPr wrap="square">
            <a:spAutoFit/>
          </a:bodyPr>
          <a:lstStyle/>
          <a:p>
            <a:pPr lvl="0"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بالکل نہیں، کیونکہ خُدا بے عیب ہے۔ پولس رسول  محض ایک علامتی موازنہ کر رہا ہے: اگر خدا کے پاس کوئی احمقانہ خیالات ہوتے تو وہ کسی شخص کی عقلمند ترین سوچ سے زیادہ عقلمند ہوتے۔ یا اگر خدا میں کوئی کمزور دلائل ہوتے تو وہ سب سے مضبوط انسانی دلائل سے کہیں زیادہ مضبوط ہوتے۔</a:t>
            </a:r>
            <a:endParaRPr kumimoji="0" lang="en-US"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144126" y="3886287"/>
            <a:ext cx="6019799" cy="1569660"/>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صرف خُدا ہی یسوع</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مسیح کی طاقت سے انسان کو مخلصی دینے کے قابل ہے، اُس کی صلیبی موت کے ذریعے "صلیب پر دی جانے والی قربانی کی بدولت (1کرنتھیوں 18:1)۔ "ایمانداروں کی لئے" (1کرنتھیوں 21:1)۔ </a:t>
            </a:r>
            <a:r>
              <a:rPr lang="ur-PK" sz="2400" b="1" dirty="0">
                <a:solidFill>
                  <a:prstClr val="black"/>
                </a:solidFill>
                <a:latin typeface="Jameel Noori Nastaleeq" panose="02000503000000020004" pitchFamily="2" charset="-78"/>
                <a:cs typeface="Jameel Noori Nastaleeq" panose="02000503000000020004" pitchFamily="2" charset="-78"/>
              </a:rPr>
              <a:t> اور وہ جو بلائے گئے ہیں (1کرنتھیوں 24:1)۔ </a:t>
            </a:r>
            <a:endParaRPr kumimoji="0" lang="en-US"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2"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righ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630562"/>
            <a:ext cx="10616665" cy="5155257"/>
          </a:xfrm>
          <a:prstGeom prst="rect">
            <a:avLst/>
          </a:prstGeom>
          <a:noFill/>
        </p:spPr>
        <p:txBody>
          <a:bodyPr wrap="square">
            <a:spAutoFit/>
          </a:bodyPr>
          <a:lstStyle/>
          <a:p>
            <a:pPr algn="r" rtl="1">
              <a:spcBef>
                <a:spcPts val="600"/>
              </a:spcBef>
            </a:pPr>
            <a:r>
              <a:rPr lang="ur-PK" sz="3600" b="1">
                <a:latin typeface="Jameel Noori Nastaleeq" panose="02000503000000020004" pitchFamily="2" charset="-78"/>
                <a:cs typeface="Jameel Noori Nastaleeq" panose="02000503000000020004" pitchFamily="2" charset="-78"/>
              </a:rPr>
              <a:t>"موجودہ دور  </a:t>
            </a:r>
            <a:r>
              <a:rPr lang="ur-PK" sz="3600" b="1" dirty="0">
                <a:latin typeface="Jameel Noori Nastaleeq" panose="02000503000000020004" pitchFamily="2" charset="-78"/>
                <a:cs typeface="Jameel Noori Nastaleeq" panose="02000503000000020004" pitchFamily="2" charset="-78"/>
              </a:rPr>
              <a:t>میں رہنے والے لوگوں کے ذہنوں میں، کلوری کی صلیب مقدس یادوں سے گھرا ہوا ہے۔ مقدس انجمنیں مصلوبیت کے مناظر سے جڑی </a:t>
            </a:r>
            <a:r>
              <a:rPr lang="ur-PK" sz="3600" b="1">
                <a:latin typeface="Jameel Noori Nastaleeq" panose="02000503000000020004" pitchFamily="2" charset="-78"/>
                <a:cs typeface="Jameel Noori Nastaleeq" panose="02000503000000020004" pitchFamily="2" charset="-78"/>
              </a:rPr>
              <a:t>ہوئی ہیں۔ </a:t>
            </a:r>
            <a:r>
              <a:rPr lang="ur-PK" sz="3600" b="1" dirty="0">
                <a:latin typeface="Jameel Noori Nastaleeq" panose="02000503000000020004" pitchFamily="2" charset="-78"/>
                <a:cs typeface="Jameel Noori Nastaleeq" panose="02000503000000020004" pitchFamily="2" charset="-78"/>
              </a:rPr>
              <a:t>لیکن پولس رسول کے زمانے میں صلیب کو نفرت اور وحشت کے جذبات کے ساتھ سمجھا جاتا تھا۔ بنی نوع انسان کے نجات دہندہ کے طور پر برقرار رکھنا۔اسے یہ دکھانے کی کوشش کے لیے کمزور ذہن کے طور پر دیکھا جائے گا کہ صلیب کا نسل کی بلندی یا بنی نوع انسان کی نجات سے کوئی تعلق کیسے ہو سکتا ہے۔</a:t>
            </a:r>
          </a:p>
          <a:p>
            <a:pPr algn="r" rtl="1">
              <a:spcBef>
                <a:spcPts val="600"/>
              </a:spcBef>
            </a:pPr>
            <a:r>
              <a:rPr lang="ur-PK" sz="3600" b="1" dirty="0">
                <a:latin typeface="Jameel Noori Nastaleeq" panose="02000503000000020004" pitchFamily="2" charset="-78"/>
                <a:cs typeface="Jameel Noori Nastaleeq" panose="02000503000000020004" pitchFamily="2" charset="-78"/>
              </a:rPr>
              <a:t>لیکن پولس رسول  کے نزدیک صلیب سب سے زیادہ دلچسپی کا ایک مقصد تھا۔ وہ ذاتی تجربے سے جانتا تھا کہ جب ایک گنہگار ایک بار باپ کی محبت کو دیکھتا ہے، جیسا کہ اس کے بیٹے کی قربانی میں نظر آتا ہے، اور الہی اثر کے سامنے جھک جاتا ہے، تو دل کی تبدیلی واقع ہوتی ہے، اور اس کے بعد سے مسیح ہی سب کچھ ہے۔"</a:t>
            </a:r>
            <a:endParaRPr lang="en-US" sz="36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689811" y="5785819"/>
            <a:ext cx="3682483" cy="338554"/>
          </a:xfrm>
          <a:prstGeom prst="rect">
            <a:avLst/>
          </a:prstGeom>
          <a:noFill/>
        </p:spPr>
        <p:txBody>
          <a:bodyPr wrap="none" rtlCol="0">
            <a:spAutoFit/>
          </a:bodyPr>
          <a:lstStyle/>
          <a:p>
            <a:pPr algn="r"/>
            <a:r>
              <a:rPr lang="en-US" sz="1600" b="1" noProof="0" dirty="0" err="1"/>
              <a:t>EGW</a:t>
            </a:r>
            <a:r>
              <a:rPr lang="en-US" sz="1600" b="1" noProof="0" dirty="0"/>
              <a:t> (The Acts of the Apostles, p. 245)</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1346</Words>
  <Application>Microsoft Office PowerPoint</Application>
  <PresentationFormat>Panorámica</PresentationFormat>
  <Paragraphs>60</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Jameel Noori Nastaleeq</vt:lpstr>
      <vt:lpstr>Calibri</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95</cp:revision>
  <dcterms:created xsi:type="dcterms:W3CDTF">2026-05-30T13:56:14Z</dcterms:created>
  <dcterms:modified xsi:type="dcterms:W3CDTF">2026-07-09T13:48:55Z</dcterms:modified>
</cp:coreProperties>
</file>