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5"/>
  </p:notesMasterIdLst>
  <p:sldIdLst>
    <p:sldId id="256" r:id="rId3"/>
    <p:sldId id="261" r:id="rId4"/>
    <p:sldId id="279" r:id="rId5"/>
    <p:sldId id="259" r:id="rId6"/>
    <p:sldId id="260" r:id="rId7"/>
    <p:sldId id="280" r:id="rId8"/>
    <p:sldId id="278" r:id="rId9"/>
    <p:sldId id="269" r:id="rId10"/>
    <p:sldId id="262" r:id="rId11"/>
    <p:sldId id="263" r:id="rId12"/>
    <p:sldId id="264" r:id="rId13"/>
    <p:sldId id="268" r:id="rId14"/>
  </p:sldIdLst>
  <p:sldSz cx="12192000" cy="6858000"/>
  <p:notesSz cx="6858000" cy="9144000"/>
  <p:embeddedFontLst>
    <p:embeddedFont>
      <p:font typeface="Jameel Noori Nastaleeq" panose="02000503000000000004" pitchFamily="2" charset="-78"/>
      <p:regular r:id="rId16"/>
      <p:italic r:id="rId17"/>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pPr rtl="1"/>
          <a:r>
            <a:rPr lang="ur-PK" sz="28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کلیسیا میں گناہ</a:t>
          </a:r>
          <a:endParaRPr lang="es-ES" sz="28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pPr rtl="1"/>
          <a:r>
            <a:rPr lang="ur-PK" sz="28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رضامندی والا گناہ</a:t>
          </a:r>
          <a:endParaRPr lang="es-ES" sz="28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pPr rtl="1"/>
          <a:r>
            <a:rPr lang="ur-PK" sz="28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گناہ کا خاتمہ</a:t>
          </a:r>
          <a:endParaRPr lang="es-ES" sz="28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pPr rtl="1"/>
          <a:r>
            <a:rPr lang="ur-PK" sz="28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اندرونی مسائل سے نمٹنا</a:t>
          </a:r>
          <a:endParaRPr lang="es-ES" sz="28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pPr rtl="1"/>
          <a:r>
            <a:rPr lang="ur-PK" sz="20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کلیسا میں گناہ سے کیسے دور رہا جا سکتا ہے</a:t>
          </a:r>
          <a:endParaRPr lang="es-ES" sz="20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pPr rtl="1"/>
          <a:r>
            <a:rPr lang="ur-PK" sz="28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روح القدس کا مقدس</a:t>
          </a:r>
          <a:endParaRPr lang="es-ES" sz="28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pPr rtl="1"/>
          <a:r>
            <a:rPr lang="ur-PK" sz="28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حلال جنسیت</a:t>
          </a:r>
          <a:endParaRPr lang="es-ES" sz="28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val="rev"/>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X="8673" custLinFactNeighborX="10000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FlipHor="1" custScaleY="212604" custLinFactX="403046" custLinFactNeighborX="500000"/>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X="26021" custLinFactNeighborX="10000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FlipHor="1" custScaleY="212604" custLinFactX="403046" custLinFactNeighborX="500000"/>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X="26021" custLinFactNeighborX="10000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FlipHor="1" custScaleY="212604" custLinFactX="403046" custLinFactNeighborX="500000"/>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X="26021" custLinFactNeighborX="10000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X="-15962" custLinFactNeighborX="-100000" custLinFactNeighborY="-11068">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FlipHor="1" custScaleY="212604" custLinFactX="-428892" custLinFactNeighborX="-500000"/>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custLinFactX="-33587" custLinFactNeighborX="-100000">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FlipHor="1" custScaleY="212604" custLinFactX="-428892" custLinFactNeighborX="-500000"/>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custLinFactX="-33587" custLinFactNeighborX="-100000">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pPr algn="ctr" rtl="1"/>
          <a:r>
            <a:rPr lang="ur-PK" sz="28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ایسا فیصلہ کرنا جو شخص کے جرم کا تعین کرے یا نہ کرے</a:t>
          </a:r>
          <a:br>
            <a:rPr lang="es-ES" sz="28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br>
          <a:r>
            <a:rPr lang="ur-PK" sz="28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 (1 کرنتھیوں 3:5)</a:t>
          </a:r>
          <a:endParaRPr lang="en" sz="28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pPr algn="ctr" rtl="1"/>
          <a:r>
            <a:rPr lang="ur-PK" sz="24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گنہگار کے ساتھ صحبت نہ کریں، اور نہ ہی اس کے ساتھ کھانا کھائیں، جب تک کہ وہ   کلیسا کا رکن مانے جانے پر اصرار کرے، اپنے گناہ کو ترک کرنے کے لیے تیار نہ ہو (1 کرنتھیوں 11:5)</a:t>
          </a:r>
          <a:endParaRPr lang="en" sz="24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headEnd type="arrow" w="med" len="med"/>
          <a:tailEnd type="none" w="med" len="med"/>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pPr algn="ctr" rtl="1"/>
          <a:r>
            <a:rPr lang="ur-PK" sz="20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گنہگار کو نکالنے اور اسے "شیطان کے حوالے" کرنے کے لیے، کیونکہ اس گناہ کی پرورش کرتے ہوئے، اس نے رضاکارانہ طور پر اپنے آپ کو شیطان کے جوئے کے نیچے  رکھنے کا انتخاب کیا ہے</a:t>
          </a:r>
          <a:br>
            <a:rPr lang="es-ES" sz="20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br>
          <a:r>
            <a:rPr lang="ur-PK" sz="20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 (1کرنتھیوں 5: 3 بی، 5اے، 13بی)</a:t>
          </a: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val="rev"/>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3109213"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1">
            <a:lnSpc>
              <a:spcPct val="90000"/>
            </a:lnSpc>
            <a:spcBef>
              <a:spcPct val="0"/>
            </a:spcBef>
            <a:spcAft>
              <a:spcPct val="35000"/>
            </a:spcAft>
            <a:buNone/>
          </a:pPr>
          <a:r>
            <a:rPr lang="ur-PK" sz="28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کلیسیا میں گناہ</a:t>
          </a:r>
          <a:endParaRPr lang="es-ES" sz="28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3126402" y="17189"/>
        <a:ext cx="3011164" cy="552484"/>
      </dsp:txXfrm>
    </dsp:sp>
    <dsp:sp modelId="{CA71A984-303D-40C2-9365-87BCBCFABECE}">
      <dsp:nvSpPr>
        <dsp:cNvPr id="0" name=""/>
        <dsp:cNvSpPr/>
      </dsp:nvSpPr>
      <dsp:spPr>
        <a:xfrm flipH="1">
          <a:off x="5839477"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3186392"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ur-PK" sz="28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رضامندی والا گناہ</a:t>
          </a:r>
          <a:endParaRPr lang="es-ES" sz="28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3223328" y="727227"/>
        <a:ext cx="2555077" cy="682621"/>
      </dsp:txXfrm>
    </dsp:sp>
    <dsp:sp modelId="{891ED311-F33C-43E0-BCE8-DF8EEEA0662D}">
      <dsp:nvSpPr>
        <dsp:cNvPr id="0" name=""/>
        <dsp:cNvSpPr/>
      </dsp:nvSpPr>
      <dsp:spPr>
        <a:xfrm flipH="1">
          <a:off x="5839477"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3186392"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ur-PK" sz="28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گناہ کا خاتمہ</a:t>
          </a:r>
          <a:endParaRPr lang="es-ES" sz="28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3223328" y="1526420"/>
        <a:ext cx="2555077" cy="682621"/>
      </dsp:txXfrm>
    </dsp:sp>
    <dsp:sp modelId="{6F1CA706-5070-453D-8F1E-77815CB7DA8A}">
      <dsp:nvSpPr>
        <dsp:cNvPr id="0" name=""/>
        <dsp:cNvSpPr/>
      </dsp:nvSpPr>
      <dsp:spPr>
        <a:xfrm flipH="1">
          <a:off x="5839477"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3186392"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ur-PK" sz="28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اندرونی مسائل سے نمٹنا</a:t>
          </a:r>
          <a:endParaRPr lang="es-ES" sz="28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3223328" y="2325612"/>
        <a:ext cx="2555077" cy="682621"/>
      </dsp:txXfrm>
    </dsp:sp>
    <dsp:sp modelId="{A9C60E45-6C8E-46C4-9921-F86C7A834BDB}">
      <dsp:nvSpPr>
        <dsp:cNvPr id="0" name=""/>
        <dsp:cNvSpPr/>
      </dsp:nvSpPr>
      <dsp:spPr>
        <a:xfrm>
          <a:off x="19046"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rtl="1">
            <a:lnSpc>
              <a:spcPct val="90000"/>
            </a:lnSpc>
            <a:spcBef>
              <a:spcPct val="0"/>
            </a:spcBef>
            <a:spcAft>
              <a:spcPct val="35000"/>
            </a:spcAft>
            <a:buNone/>
          </a:pPr>
          <a:r>
            <a:rPr lang="ur-PK" sz="20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کلیسا میں گناہ سے کیسے دور رہا جا سکتا ہے</a:t>
          </a:r>
          <a:endParaRPr lang="es-ES" sz="20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36235" y="17189"/>
        <a:ext cx="2824293" cy="552484"/>
      </dsp:txXfrm>
    </dsp:sp>
    <dsp:sp modelId="{D2B1D707-27EC-4FF1-91C9-7BB673A2B5A0}">
      <dsp:nvSpPr>
        <dsp:cNvPr id="0" name=""/>
        <dsp:cNvSpPr/>
      </dsp:nvSpPr>
      <dsp:spPr>
        <a:xfrm flipH="1">
          <a:off x="2531656"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19059"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ur-PK" sz="28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روح القدس کا مقدس</a:t>
          </a:r>
          <a:endParaRPr lang="es-ES" sz="28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55995" y="727227"/>
        <a:ext cx="2407626" cy="682621"/>
      </dsp:txXfrm>
    </dsp:sp>
    <dsp:sp modelId="{3D9C0AAA-D938-4478-9F30-BE6E2E2CB4A2}">
      <dsp:nvSpPr>
        <dsp:cNvPr id="0" name=""/>
        <dsp:cNvSpPr/>
      </dsp:nvSpPr>
      <dsp:spPr>
        <a:xfrm flipH="1">
          <a:off x="2531656"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19059"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ur-PK" sz="28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حلال جنسیت</a:t>
          </a:r>
          <a:endParaRPr lang="es-ES" sz="28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55995"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8128600" y="890360"/>
          <a:ext cx="649505" cy="91440"/>
        </a:xfrm>
        <a:custGeom>
          <a:avLst/>
          <a:gdLst/>
          <a:ahLst/>
          <a:cxnLst/>
          <a:rect l="0" t="0" r="0" b="0"/>
          <a:pathLst>
            <a:path>
              <a:moveTo>
                <a:pt x="649505" y="45720"/>
              </a:moveTo>
              <a:lnTo>
                <a:pt x="0"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8436350" y="932676"/>
        <a:ext cx="34005" cy="6807"/>
      </dsp:txXfrm>
    </dsp:sp>
    <dsp:sp modelId="{4517103E-ADA7-4D99-A534-654E56DEE0F6}">
      <dsp:nvSpPr>
        <dsp:cNvPr id="0" name=""/>
        <dsp:cNvSpPr/>
      </dsp:nvSpPr>
      <dsp:spPr>
        <a:xfrm>
          <a:off x="8776306"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1">
            <a:lnSpc>
              <a:spcPct val="90000"/>
            </a:lnSpc>
            <a:spcBef>
              <a:spcPct val="0"/>
            </a:spcBef>
            <a:spcAft>
              <a:spcPct val="35000"/>
            </a:spcAft>
            <a:buNone/>
          </a:pPr>
          <a:r>
            <a:rPr lang="ur-PK" sz="28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ایسا فیصلہ کرنا جو شخص کے جرم کا تعین کرے یا نہ کرے</a:t>
          </a:r>
          <a:br>
            <a:rPr lang="es-ES" sz="28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br>
          <a:r>
            <a:rPr lang="ur-PK" sz="28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 (1 کرنتھیوں 3:5)</a:t>
          </a:r>
          <a:endParaRPr lang="en" sz="28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8776306" y="48985"/>
        <a:ext cx="2956980" cy="1774188"/>
      </dsp:txXfrm>
    </dsp:sp>
    <dsp:sp modelId="{2E1695E2-AA7A-4BE8-80AA-A0A5E0BEED1D}">
      <dsp:nvSpPr>
        <dsp:cNvPr id="0" name=""/>
        <dsp:cNvSpPr/>
      </dsp:nvSpPr>
      <dsp:spPr>
        <a:xfrm>
          <a:off x="3747656"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headEnd type="arrow" w="med" len="med"/>
          <a:tailEnd type="none" w="med" len="med"/>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4055406" y="932676"/>
        <a:ext cx="34005" cy="6807"/>
      </dsp:txXfrm>
    </dsp:sp>
    <dsp:sp modelId="{DE09943A-C256-40CD-B210-19FD6DF04B3D}">
      <dsp:nvSpPr>
        <dsp:cNvPr id="0" name=""/>
        <dsp:cNvSpPr/>
      </dsp:nvSpPr>
      <dsp:spPr>
        <a:xfrm>
          <a:off x="4395362"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1">
            <a:lnSpc>
              <a:spcPct val="90000"/>
            </a:lnSpc>
            <a:spcBef>
              <a:spcPct val="0"/>
            </a:spcBef>
            <a:spcAft>
              <a:spcPct val="35000"/>
            </a:spcAft>
            <a:buNone/>
          </a:pPr>
          <a:r>
            <a:rPr lang="ur-PK" sz="24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گنہگار کے ساتھ صحبت نہ کریں، اور نہ ہی اس کے ساتھ کھانا کھائیں، جب تک کہ وہ   کلیسا کا رکن مانے جانے پر اصرار کرے، اپنے گناہ کو ترک کرنے کے لیے تیار نہ ہو (1 کرنتھیوں 11:5)</a:t>
          </a:r>
          <a:endParaRPr lang="en" sz="24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4395362" y="48985"/>
        <a:ext cx="3700838" cy="1774188"/>
      </dsp:txXfrm>
    </dsp:sp>
    <dsp:sp modelId="{53659B7C-0BD0-45C0-AE43-E38BED7A7250}">
      <dsp:nvSpPr>
        <dsp:cNvPr id="0" name=""/>
        <dsp:cNvSpPr/>
      </dsp:nvSpPr>
      <dsp:spPr>
        <a:xfrm>
          <a:off x="1441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ur-PK" sz="20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گنہگار کو نکالنے اور اسے "شیطان کے حوالے" کرنے کے لیے، کیونکہ اس گناہ کی پرورش کرتے ہوئے، اس نے رضاکارانہ طور پر اپنے آپ کو شیطان کے جوئے کے نیچے  رکھنے کا انتخاب کیا ہے</a:t>
          </a:r>
          <a:br>
            <a:rPr lang="es-ES" sz="20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br>
          <a:r>
            <a:rPr lang="ur-PK" sz="20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 (1کرنتھیوں 5: 3 بی، 5اے، 13بی)</a:t>
          </a:r>
        </a:p>
      </dsp:txBody>
      <dsp:txXfrm>
        <a:off x="1441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4C21D1-9664-4593-ABFB-21537B3C9C44}"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488D75-EA69-4FE6-BA80-12A37CC7DD86}" type="slidenum">
              <a:rPr lang="en-US" smtClean="0"/>
              <a:t>‹Nº›</a:t>
            </a:fld>
            <a:endParaRPr lang="en-US"/>
          </a:p>
        </p:txBody>
      </p:sp>
    </p:spTree>
    <p:extLst>
      <p:ext uri="{BB962C8B-B14F-4D97-AF65-F5344CB8AC3E}">
        <p14:creationId xmlns:p14="http://schemas.microsoft.com/office/powerpoint/2010/main" val="2197366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ur-PK" sz="1800" dirty="0">
                <a:latin typeface="Jameel Noori Nastaleeq" panose="02000503000000020004" pitchFamily="2" charset="-78"/>
                <a:cs typeface="Jameel Noori Nastaleeq" panose="02000503000000020004" pitchFamily="2" charset="-78"/>
              </a:rPr>
              <a:t>بت رپستوں میں مقدس اُس جگہ کو کہا جاتا تھا جہاں اُن کے دیوتاؤں کی صورت کو رکھا جاتا تھا۔ مسحیوں میں مقدس اُس جگہ کو کہا جاتا ہے جہاں خُدا موجود ہوتا تھا۔پولس رسول واضح کرتا ہے کہ ہم سب مل کر خُدا کا مقدس بنتے ہیں جس میں روح القدس بسا ہوا ہے۔ اس میں کوئی شک نہیں کہ ہر ایک کے اندر روح القدس بسا ہوا ہے لیکن جسے 1کرنتھیوں 16:3 میں بھی یہی بات کی گئی ہے۔ </a:t>
            </a:r>
          </a:p>
          <a:p>
            <a:pPr algn="r"/>
            <a:r>
              <a:rPr lang="ur-PK" sz="1800" dirty="0">
                <a:latin typeface="Jameel Noori Nastaleeq" panose="02000503000000020004" pitchFamily="2" charset="-78"/>
                <a:cs typeface="Jameel Noori Nastaleeq" panose="02000503000000020004" pitchFamily="2" charset="-78"/>
              </a:rPr>
              <a:t>کیونکہ ہم مسیحی کے بدن کا حصہ ہیں اس لئے کتنا ضروری ہے کہ ہم اس جسم کو سنجیدہ لیں کیونکہ یہ خُدا کا مقدس ہے۔ ہم خُدا کا مقدس ہیں جو ہمیں خُدا کی طرف سے ملا ہے (یوحنا 14: 16۔17)۔ جو گناہ بھی ہم کرتے ہیں وہ ہمارے خالق اور  روح القدس کے خلاف گناہ ہے۔ </a:t>
            </a:r>
          </a:p>
          <a:p>
            <a:pPr algn="r"/>
            <a:r>
              <a:rPr lang="ur-PK" sz="1800" dirty="0">
                <a:latin typeface="Jameel Noori Nastaleeq" panose="02000503000000020004" pitchFamily="2" charset="-78"/>
                <a:cs typeface="Jameel Noori Nastaleeq" panose="02000503000000020004" pitchFamily="2" charset="-78"/>
              </a:rPr>
              <a:t>جب خلق ہونے اور مخلصی ملنے کی بدولت خُدا کے ہیں تو ہم اپنی طاقت سے کچھ بھی کرنے کی ہمت نہیں رکھتے۔ ہمارا جسم خُدا کی ملکیت ہے۔ </a:t>
            </a:r>
          </a:p>
          <a:p>
            <a:pPr algn="r"/>
            <a:r>
              <a:rPr lang="ur-PK" sz="1800" dirty="0">
                <a:latin typeface="Jameel Noori Nastaleeq" panose="02000503000000020004" pitchFamily="2" charset="-78"/>
                <a:cs typeface="Jameel Noori Nastaleeq" panose="02000503000000020004" pitchFamily="2" charset="-78"/>
              </a:rPr>
              <a:t>قیمت سے خریدے گے ہو۔ اگر ایک بھی گنہگار ہوتا تو خُدا اُس کے لئے بھی اپنی جان دیتا (متی 18: 12۔14)۔ لہذا انسان کے لئے ضروری ہے کہ وہ صرف خُدا کے لئے جئیے اور اُس کے  ححکموں کی پیروی کرے۔ </a:t>
            </a:r>
          </a:p>
          <a:p>
            <a:pPr algn="r"/>
            <a:r>
              <a:rPr lang="ur-PK" sz="1800" dirty="0">
                <a:latin typeface="Jameel Noori Nastaleeq" panose="02000503000000020004" pitchFamily="2" charset="-78"/>
                <a:cs typeface="Jameel Noori Nastaleeq" panose="02000503000000020004" pitchFamily="2" charset="-78"/>
              </a:rPr>
              <a:t>کیونکہ ہم اُس کے خون سے خریدے گئے ہیں تو ہمیں اپنے جسم کو اُسی حالت میں رکھنے کی ضرورت ہے جس کا اُس نے حکم دیا ہے۔ اگر جسم کی حفاظت ضروری ہے تو پھر دھیان رکھنا کتنا ضروری ہے۔ ایماندار جسم کو اجازت نہیں دیتے کہ وہ اُسے اپنے کنڑول کرے بلکہ وہ اپنے ذہن اور دماغ سے جسم کو کنڑول کرتے ہیں تاکہ وہی کریں جو اُن کا خُدا اُن سے توقع کرتا ہے۔( رومیوں 13:6؛ 1:12؛ 1کرنتھیوں9: 25۔27)۔  </a:t>
            </a:r>
            <a:endParaRPr lang="en-US" sz="1800" dirty="0">
              <a:latin typeface="Jameel Noori Nastaleeq" panose="02000503000000020004" pitchFamily="2" charset="-78"/>
              <a:cs typeface="Jameel Noori Nastaleeq" panose="02000503000000020004" pitchFamily="2" charset="-78"/>
            </a:endParaRPr>
          </a:p>
        </p:txBody>
      </p:sp>
      <p:sp>
        <p:nvSpPr>
          <p:cNvPr id="4" name="Slide Number Placeholder 3"/>
          <p:cNvSpPr>
            <a:spLocks noGrp="1"/>
          </p:cNvSpPr>
          <p:nvPr>
            <p:ph type="sldNum" sz="quarter" idx="5"/>
          </p:nvPr>
        </p:nvSpPr>
        <p:spPr/>
        <p:txBody>
          <a:bodyPr/>
          <a:lstStyle/>
          <a:p>
            <a:fld id="{A2488D75-EA69-4FE6-BA80-12A37CC7DD86}" type="slidenum">
              <a:rPr lang="en-US" smtClean="0"/>
              <a:t>2</a:t>
            </a:fld>
            <a:endParaRPr lang="en-US"/>
          </a:p>
        </p:txBody>
      </p:sp>
    </p:spTree>
    <p:extLst>
      <p:ext uri="{BB962C8B-B14F-4D97-AF65-F5344CB8AC3E}">
        <p14:creationId xmlns:p14="http://schemas.microsoft.com/office/powerpoint/2010/main" val="811324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ur-PK" sz="1800" b="1" dirty="0">
                <a:latin typeface="Jameel Noori Nastaleeq" panose="02000503000000020004" pitchFamily="2" charset="-78"/>
                <a:cs typeface="Jameel Noori Nastaleeq" panose="02000503000000020004" pitchFamily="2" charset="-78"/>
              </a:rPr>
              <a:t>جو کچھ ہمارے ذہن میں آتا ہے وہ اس میں محفوظ ہو جاتا ہے چاہے ہمیں اس کا شعور ہو یا نہ ہو۔</a:t>
            </a:r>
          </a:p>
          <a:p>
            <a:pPr algn="r"/>
            <a:r>
              <a:rPr lang="ur-PK" sz="1800" b="1" dirty="0">
                <a:latin typeface="Jameel Noori Nastaleeq" panose="02000503000000020004" pitchFamily="2" charset="-78"/>
                <a:cs typeface="Jameel Noori Nastaleeq" panose="02000503000000020004" pitchFamily="2" charset="-78"/>
              </a:rPr>
              <a:t>مثال کے طور پر اتوار کی عبادت کس طرح کلیسیا میں آئی کیا اس نے اسے خود گھڑلیا تھا؟ ہرگز نہیں۔ یہ اپنے اردگرد کی ثقافت سے آئی تھی۔ </a:t>
            </a:r>
          </a:p>
          <a:p>
            <a:pPr algn="r"/>
            <a:r>
              <a:rPr lang="ur-PK" sz="1800" b="1" dirty="0">
                <a:latin typeface="Jameel Noori Nastaleeq" panose="02000503000000020004" pitchFamily="2" charset="-78"/>
                <a:cs typeface="Jameel Noori Nastaleeq" panose="02000503000000020004" pitchFamily="2" charset="-78"/>
              </a:rPr>
              <a:t>ہم یہی اصول کرنتھیس کی کلیسیا میں دیکھتے ہیں۔ پہلے اُس نے کلیسائی اتحاد کی اپیل کرتا ہےکیونکہ اُن میں گروہ بندی تھی (1کرنتھیوں 1۔4)۔ پولس اب جنسی بدکاری، مقدمہ بازی، عصمت فروشی، شادی اور غیر شادی شدہ زندگی جیسے مسائل کی طرف متوجہ ہوتا ہے (1کرنتھیوں 5۔7)۔ دنیا کے معیار نے اُن پر گہرا اثر ڈالا تھا۔ (1کرنتھیوں1 4) میں بیان کی گئی گروہ بندی نے اُن اخلاقی رویوں کے لئے دروزہ کھول دیا جن کی مذمت الگے ابواب میں کی گئی ہے۔ پولس کلیسیا مین اس گناہ سے کیسے نمٹتا ہے اور ہم اُس کی تحریروں سے کیا سبق سیکھتے ہیں۔   </a:t>
            </a:r>
            <a:endParaRPr lang="en-US" sz="1800" b="1" dirty="0">
              <a:latin typeface="Jameel Noori Nastaleeq" panose="02000503000000020004" pitchFamily="2" charset="-78"/>
              <a:cs typeface="Jameel Noori Nastaleeq" panose="02000503000000020004" pitchFamily="2" charset="-78"/>
            </a:endParaRPr>
          </a:p>
        </p:txBody>
      </p:sp>
      <p:sp>
        <p:nvSpPr>
          <p:cNvPr id="4" name="Slide Number Placeholder 3"/>
          <p:cNvSpPr>
            <a:spLocks noGrp="1"/>
          </p:cNvSpPr>
          <p:nvPr>
            <p:ph type="sldNum" sz="quarter" idx="5"/>
          </p:nvPr>
        </p:nvSpPr>
        <p:spPr/>
        <p:txBody>
          <a:bodyPr/>
          <a:lstStyle/>
          <a:p>
            <a:fld id="{A2488D75-EA69-4FE6-BA80-12A37CC7DD86}" type="slidenum">
              <a:rPr lang="en-US" smtClean="0"/>
              <a:t>3</a:t>
            </a:fld>
            <a:endParaRPr lang="en-US"/>
          </a:p>
        </p:txBody>
      </p:sp>
    </p:spTree>
    <p:extLst>
      <p:ext uri="{BB962C8B-B14F-4D97-AF65-F5344CB8AC3E}">
        <p14:creationId xmlns:p14="http://schemas.microsoft.com/office/powerpoint/2010/main" val="2269287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ur-PK" sz="1800" b="1" dirty="0">
                <a:latin typeface="Jameel Noori Nastaleeq" panose="02000503000000020004" pitchFamily="2" charset="-78"/>
                <a:cs typeface="Jameel Noori Nastaleeq" panose="02000503000000020004" pitchFamily="2" charset="-78"/>
              </a:rPr>
              <a:t>کلیسیا کیسی ہونی چاہئے، کلیسیا میں مسائل ہوتے ہیں لیکن اس میں ہم آہنگی ہونی چاہئے۔</a:t>
            </a:r>
          </a:p>
          <a:p>
            <a:pPr algn="r"/>
            <a:r>
              <a:rPr lang="ur-PK" sz="1800" b="1" dirty="0">
                <a:latin typeface="Jameel Noori Nastaleeq" panose="02000503000000020004" pitchFamily="2" charset="-78"/>
                <a:cs typeface="Jameel Noori Nastaleeq" panose="02000503000000020004" pitchFamily="2" charset="-78"/>
              </a:rPr>
              <a:t>شاہد وہ اس لئے اتنے پریشان نہیں تھے کیونکہ 1کرنتھیوں 6: 12 آیت میں بتایا گیا تھا کہ "سب کچھ روا ہے" </a:t>
            </a:r>
          </a:p>
          <a:p>
            <a:pPr algn="r"/>
            <a:r>
              <a:rPr lang="ur-PK" sz="1800" b="1" dirty="0">
                <a:latin typeface="Jameel Noori Nastaleeq" panose="02000503000000020004" pitchFamily="2" charset="-78"/>
                <a:cs typeface="Jameel Noori Nastaleeq" panose="02000503000000020004" pitchFamily="2" charset="-78"/>
              </a:rPr>
              <a:t>اس طرح کے جرم کی سزا موت تھی (احبار 11:20)۔ </a:t>
            </a:r>
            <a:endParaRPr lang="en-US" sz="1800" b="1" dirty="0">
              <a:latin typeface="Jameel Noori Nastaleeq" panose="02000503000000020004" pitchFamily="2" charset="-78"/>
              <a:cs typeface="Jameel Noori Nastaleeq" panose="02000503000000020004" pitchFamily="2" charset="-78"/>
            </a:endParaRPr>
          </a:p>
        </p:txBody>
      </p:sp>
      <p:sp>
        <p:nvSpPr>
          <p:cNvPr id="4" name="Slide Number Placeholder 3"/>
          <p:cNvSpPr>
            <a:spLocks noGrp="1"/>
          </p:cNvSpPr>
          <p:nvPr>
            <p:ph type="sldNum" sz="quarter" idx="5"/>
          </p:nvPr>
        </p:nvSpPr>
        <p:spPr/>
        <p:txBody>
          <a:bodyPr/>
          <a:lstStyle/>
          <a:p>
            <a:fld id="{A2488D75-EA69-4FE6-BA80-12A37CC7DD86}" type="slidenum">
              <a:rPr lang="en-US" smtClean="0"/>
              <a:t>5</a:t>
            </a:fld>
            <a:endParaRPr lang="en-US"/>
          </a:p>
        </p:txBody>
      </p:sp>
    </p:spTree>
    <p:extLst>
      <p:ext uri="{BB962C8B-B14F-4D97-AF65-F5344CB8AC3E}">
        <p14:creationId xmlns:p14="http://schemas.microsoft.com/office/powerpoint/2010/main" val="1764231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ur-PK" sz="1800" dirty="0">
                <a:latin typeface="Jameel Noori Nastaleeq" panose="02000503000000020004" pitchFamily="2" charset="-78"/>
                <a:cs typeface="Jameel Noori Nastaleeq" panose="02000503000000020004" pitchFamily="2" charset="-78"/>
              </a:rPr>
              <a:t>جنسی مسائل سے نمٹنا پولس رسول اور ہمارے وقت میں کتنا مشکل ہےہ؟ ایسے مسائل کو دُعا اور محبت سے ہی حل کیا جانا چاہئےٍ</a:t>
            </a:r>
            <a:endParaRPr lang="en-US" sz="1800" dirty="0">
              <a:latin typeface="Jameel Noori Nastaleeq" panose="02000503000000020004" pitchFamily="2" charset="-78"/>
              <a:cs typeface="Jameel Noori Nastaleeq" panose="02000503000000020004" pitchFamily="2" charset="-78"/>
            </a:endParaRPr>
          </a:p>
          <a:p>
            <a:pPr algn="r"/>
            <a:r>
              <a:rPr lang="ur-PK" sz="1800" dirty="0">
                <a:latin typeface="Jameel Noori Nastaleeq" panose="02000503000000020004" pitchFamily="2" charset="-78"/>
                <a:cs typeface="Jameel Noori Nastaleeq" panose="02000503000000020004" pitchFamily="2" charset="-78"/>
              </a:rPr>
              <a:t>1۔ ٖفصیلہ کیا جائے،  کیونکہ ایسی باتیں کلیسیا ئی نظم و ضبط کے لئے نقصان دہ ہوتی ہیں۔ </a:t>
            </a:r>
          </a:p>
          <a:p>
            <a:pPr algn="r"/>
            <a:r>
              <a:rPr lang="ur-PK" sz="1800" dirty="0">
                <a:latin typeface="Jameel Noori Nastaleeq" panose="02000503000000020004" pitchFamily="2" charset="-78"/>
                <a:cs typeface="Jameel Noori Nastaleeq" panose="02000503000000020004" pitchFamily="2" charset="-78"/>
              </a:rPr>
              <a:t>شیطان کے حوالے کیا جانا چاہئے؟ 5:5 </a:t>
            </a:r>
          </a:p>
          <a:p>
            <a:pPr algn="r"/>
            <a:r>
              <a:rPr lang="ur-PK" sz="1800" dirty="0">
                <a:latin typeface="Jameel Noori Nastaleeq" panose="02000503000000020004" pitchFamily="2" charset="-78"/>
                <a:cs typeface="Jameel Noori Nastaleeq" panose="02000503000000020004" pitchFamily="2" charset="-78"/>
              </a:rPr>
              <a:t>اپنے درمیان سے نکال دو (13)</a:t>
            </a:r>
          </a:p>
          <a:p>
            <a:pPr algn="r"/>
            <a:r>
              <a:rPr lang="ur-PK" sz="1800" dirty="0">
                <a:latin typeface="Jameel Noori Nastaleeq" panose="02000503000000020004" pitchFamily="2" charset="-78"/>
                <a:cs typeface="Jameel Noori Nastaleeq" panose="02000503000000020004" pitchFamily="2" charset="-78"/>
              </a:rPr>
              <a:t>کلیسیا اُس کے ساتھ میل جول نہ رکھے (9، 11)۔ ۔</a:t>
            </a:r>
          </a:p>
          <a:p>
            <a:pPr algn="r"/>
            <a:r>
              <a:rPr lang="ur-PK" sz="1800" dirty="0">
                <a:latin typeface="Jameel Noori Nastaleeq" panose="02000503000000020004" pitchFamily="2" charset="-78"/>
                <a:cs typeface="Jameel Noori Nastaleeq" panose="02000503000000020004" pitchFamily="2" charset="-78"/>
              </a:rPr>
              <a:t>ایسے کے ساتھ کھانا بھی نہ کھانا (11)۔ یہاں پر آپ کو پولس رسول کے سخت الفاظ نظر آتے ہیں، یاد رکھیں کہ وہ ایک کھلی گناہ آلودہ طرز زندگی سے نمٹ رہا تھا۔ </a:t>
            </a:r>
          </a:p>
          <a:p>
            <a:pPr algn="r"/>
            <a:r>
              <a:rPr lang="ur-PK" sz="1800" dirty="0">
                <a:latin typeface="Jameel Noori Nastaleeq" panose="02000503000000020004" pitchFamily="2" charset="-78"/>
                <a:cs typeface="Jameel Noori Nastaleeq" panose="02000503000000020004" pitchFamily="2" charset="-78"/>
              </a:rPr>
              <a:t>تاکہ اُس کی روح نجات پائے (5:5)۔  ہوسکتا ہے یہ وہی شخص ہو جس کا ذکر پولس رسول بعد میں 2کرنتھیوں 2: 5 -10 آیاب میں کیا گیا ہے۔ </a:t>
            </a:r>
          </a:p>
          <a:p>
            <a:pPr algn="r"/>
            <a:r>
              <a:rPr lang="ur-PK" sz="1800" dirty="0">
                <a:latin typeface="Jameel Noori Nastaleeq" panose="02000503000000020004" pitchFamily="2" charset="-78"/>
                <a:cs typeface="Jameel Noori Nastaleeq" panose="02000503000000020004" pitchFamily="2" charset="-78"/>
              </a:rPr>
              <a:t>کلیسیائی نظم و ضبط اُس وقت اپنا مقصد حاصل کرتا ہے جب خطا کار کو دوبارہ کلیسیائی رفاقت میں شامل کر لیا جاتا ہے۔ </a:t>
            </a:r>
            <a:endParaRPr lang="en-US" sz="1800" dirty="0">
              <a:latin typeface="Jameel Noori Nastaleeq" panose="02000503000000020004" pitchFamily="2" charset="-78"/>
              <a:cs typeface="Jameel Noori Nastaleeq" panose="02000503000000020004" pitchFamily="2" charset="-78"/>
            </a:endParaRPr>
          </a:p>
        </p:txBody>
      </p:sp>
      <p:sp>
        <p:nvSpPr>
          <p:cNvPr id="4" name="Slide Number Placeholder 3"/>
          <p:cNvSpPr>
            <a:spLocks noGrp="1"/>
          </p:cNvSpPr>
          <p:nvPr>
            <p:ph type="sldNum" sz="quarter" idx="5"/>
          </p:nvPr>
        </p:nvSpPr>
        <p:spPr/>
        <p:txBody>
          <a:bodyPr/>
          <a:lstStyle/>
          <a:p>
            <a:fld id="{A2488D75-EA69-4FE6-BA80-12A37CC7DD86}" type="slidenum">
              <a:rPr lang="en-US" smtClean="0"/>
              <a:t>6</a:t>
            </a:fld>
            <a:endParaRPr lang="en-US"/>
          </a:p>
        </p:txBody>
      </p:sp>
    </p:spTree>
    <p:extLst>
      <p:ext uri="{BB962C8B-B14F-4D97-AF65-F5344CB8AC3E}">
        <p14:creationId xmlns:p14="http://schemas.microsoft.com/office/powerpoint/2010/main" val="3468906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ur-PK" sz="1800" b="1" dirty="0">
                <a:latin typeface="Jameel Noori Nastaleeq" panose="02000503000000020004" pitchFamily="2" charset="-78"/>
                <a:cs typeface="Jameel Noori Nastaleeq" panose="02000503000000020004" pitchFamily="2" charset="-78"/>
              </a:rPr>
              <a:t>1کرنتھیوں 6: 1۔11 میں پولس رسول کسی فوجداری کا حوالہ نہیں دیتا جیسے موسیٰ نے استثنا 22:22 میں کیا تھا۔ </a:t>
            </a:r>
          </a:p>
          <a:p>
            <a:pPr algn="r"/>
            <a:r>
              <a:rPr lang="ur-PK" sz="1800" b="1" dirty="0">
                <a:latin typeface="Jameel Noori Nastaleeq" panose="02000503000000020004" pitchFamily="2" charset="-78"/>
                <a:cs typeface="Jameel Noori Nastaleeq" panose="02000503000000020004" pitchFamily="2" charset="-78"/>
              </a:rPr>
              <a:t>یہاں پر جس معاملے کے بارے بات کی گئی ہے ہم نہیں جانتے کہ وہ جنسی تھا یا کوئی معمولی تنازئہ تھا۔ </a:t>
            </a:r>
          </a:p>
          <a:p>
            <a:pPr algn="r"/>
            <a:r>
              <a:rPr lang="ur-PK" sz="1800" b="1" dirty="0">
                <a:latin typeface="Jameel Noori Nastaleeq" panose="02000503000000020004" pitchFamily="2" charset="-78"/>
                <a:cs typeface="Jameel Noori Nastaleeq" panose="02000503000000020004" pitchFamily="2" charset="-78"/>
              </a:rPr>
              <a:t>مسیحیوں کو اپنے گندے کپڑے عوام کے سامنے نہیں دھونے چاہئں (1کرنتھیوں 6:6)پولس رسول نہیں چاہتا تھا کہ لوگ اپنے مسائل عدالتوں میں لے کر جائیں کیونکہ رومی عدالتوں میں رشوت لے کر فیصلے کیے جاتے تھے۔ اس کے برعکس مسیحی لوگوں کو مسیح جیسا بننے کی ضرورت تھی۔ ہمارا دنیاوی معیار نہیں ہونا چاہئے بلکہ دنیا سے الگ۔ </a:t>
            </a:r>
          </a:p>
          <a:p>
            <a:pPr algn="r"/>
            <a:r>
              <a:rPr lang="ur-PK" sz="1800" b="1" dirty="0">
                <a:latin typeface="Jameel Noori Nastaleeq" panose="02000503000000020004" pitchFamily="2" charset="-78"/>
                <a:cs typeface="Jameel Noori Nastaleeq" panose="02000503000000020004" pitchFamily="2" charset="-78"/>
              </a:rPr>
              <a:t>1کرنتھیوں 5: 10، 11 اور 1 کرنتھیوں 6: 9، 10 میں پولس رسول کی گناہوں کی فہرست پر غور کریں  وہ جنسی گناہوں کو بت پرستی، چوری، لالچ اور ظلم جیسے دوسرے گناہوں کے ساتھ کیوں درج کرتا ہے؟  </a:t>
            </a:r>
            <a:endParaRPr lang="en-US" sz="1800" b="1" dirty="0">
              <a:latin typeface="Jameel Noori Nastaleeq" panose="02000503000000020004" pitchFamily="2" charset="-78"/>
              <a:cs typeface="Jameel Noori Nastaleeq" panose="02000503000000020004" pitchFamily="2" charset="-78"/>
            </a:endParaRPr>
          </a:p>
        </p:txBody>
      </p:sp>
      <p:sp>
        <p:nvSpPr>
          <p:cNvPr id="4" name="Slide Number Placeholder 3"/>
          <p:cNvSpPr>
            <a:spLocks noGrp="1"/>
          </p:cNvSpPr>
          <p:nvPr>
            <p:ph type="sldNum" sz="quarter" idx="5"/>
          </p:nvPr>
        </p:nvSpPr>
        <p:spPr/>
        <p:txBody>
          <a:bodyPr/>
          <a:lstStyle/>
          <a:p>
            <a:fld id="{A2488D75-EA69-4FE6-BA80-12A37CC7DD86}" type="slidenum">
              <a:rPr lang="en-US" smtClean="0"/>
              <a:t>7</a:t>
            </a:fld>
            <a:endParaRPr lang="en-US"/>
          </a:p>
        </p:txBody>
      </p:sp>
    </p:spTree>
    <p:extLst>
      <p:ext uri="{BB962C8B-B14F-4D97-AF65-F5344CB8AC3E}">
        <p14:creationId xmlns:p14="http://schemas.microsoft.com/office/powerpoint/2010/main" val="1750166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ur-PK" sz="1800" dirty="0">
                <a:latin typeface="Jameel Noori Nastaleeq" panose="02000503000000020004" pitchFamily="2" charset="-78"/>
                <a:cs typeface="Jameel Noori Nastaleeq" panose="02000503000000020004" pitchFamily="2" charset="-78"/>
              </a:rPr>
              <a:t>1تھسلنکیوں 4: 1۔8 آیات میں  پاکیزگی اور جنسی بے حاتئی کے متعلق کیا لکھا ہے؟</a:t>
            </a:r>
          </a:p>
          <a:p>
            <a:pPr algn="r"/>
            <a:r>
              <a:rPr lang="ur-PK" sz="1800" dirty="0">
                <a:latin typeface="Jameel Noori Nastaleeq" panose="02000503000000020004" pitchFamily="2" charset="-78"/>
                <a:cs typeface="Jameel Noori Nastaleeq" panose="02000503000000020004" pitchFamily="2" charset="-78"/>
              </a:rPr>
              <a:t>1۔ ہم مسیح کے اعضا ہیں (1کرنھتیوں 15:6،  17، جنسی بدکاری اس اتحاد کی خلاف ورزی ہے (13، 15)۔ جو کوئی کسی کے ساتھ غیر ازدواجی جنسی تعلقات میں شامل ہوتا ہے وہ اُس شخص کے ساتھ ایک بدن ہو جاتا ہے (1کرنتھیوں 16:6)۔ روح کے وسیلہ مسیح کے ساتھ اتحاد کو ہی مسیحی جنسی اخلاق کا معیار ہونا چاہئے۔ </a:t>
            </a:r>
          </a:p>
          <a:p>
            <a:pPr algn="r"/>
            <a:r>
              <a:rPr lang="ur-PK" sz="1800" dirty="0">
                <a:latin typeface="Jameel Noori Nastaleeq" panose="02000503000000020004" pitchFamily="2" charset="-78"/>
                <a:cs typeface="Jameel Noori Nastaleeq" panose="02000503000000020004" pitchFamily="2" charset="-78"/>
              </a:rPr>
              <a:t>سوم: ہمارا دن روح القدس کا مقدس ہے۔  (رومیوں 1:12)۔ </a:t>
            </a:r>
          </a:p>
          <a:p>
            <a:pPr algn="r"/>
            <a:r>
              <a:rPr lang="ur-PK" sz="1800" dirty="0">
                <a:latin typeface="Jameel Noori Nastaleeq" panose="02000503000000020004" pitchFamily="2" charset="-78"/>
                <a:cs typeface="Jameel Noori Nastaleeq" panose="02000503000000020004" pitchFamily="2" charset="-78"/>
              </a:rPr>
              <a:t>اس تباہی کے متعلق سوچیں جو جنسی گناہوں نے انسانیت کو پہنچائی ہے۔ یہ بات ہمیں کیا سکھاتی ہے کہ ای مسیحی کے لئے یہ مسئلہ کتنا سنجیدہ ہونا چاہئے؟ </a:t>
            </a:r>
          </a:p>
          <a:p>
            <a:pPr algn="r"/>
            <a:r>
              <a:rPr lang="ur-PK" sz="1800" dirty="0">
                <a:latin typeface="Jameel Noori Nastaleeq" panose="02000503000000020004" pitchFamily="2" charset="-78"/>
                <a:cs typeface="Jameel Noori Nastaleeq" panose="02000503000000020004" pitchFamily="2" charset="-78"/>
              </a:rPr>
              <a:t>کرنتھیں کے لوگ سمجھتے تھے کہ وہ آزاد ہیں (1کرنتھیوں 13:6)۔ </a:t>
            </a:r>
          </a:p>
          <a:p>
            <a:pPr algn="r"/>
            <a:r>
              <a:rPr lang="ur-PK" sz="1800" dirty="0">
                <a:latin typeface="Jameel Noori Nastaleeq" panose="02000503000000020004" pitchFamily="2" charset="-78"/>
                <a:cs typeface="Jameel Noori Nastaleeq" panose="02000503000000020004" pitchFamily="2" charset="-78"/>
              </a:rPr>
              <a:t>رومیوں 6: 18 ،22</a:t>
            </a:r>
          </a:p>
          <a:p>
            <a:pPr algn="r"/>
            <a:r>
              <a:rPr lang="ur-PK" sz="1800" dirty="0">
                <a:latin typeface="Jameel Noori Nastaleeq" panose="02000503000000020004" pitchFamily="2" charset="-78"/>
                <a:cs typeface="Jameel Noori Nastaleeq" panose="02000503000000020004" pitchFamily="2" charset="-78"/>
              </a:rPr>
              <a:t>ہمارا کردار طے کرتا ہے کہ ہم کون ہیں، یہ باتیں ایک دوسرے سے جڑی ہوئی ہیں اور یہی حقیقت 1کرنتھیوں 6 باب میں تین طرح سے بیان کی گئی ہے۔ </a:t>
            </a:r>
            <a:endParaRPr lang="en-US" sz="1800" dirty="0">
              <a:latin typeface="Jameel Noori Nastaleeq" panose="02000503000000020004" pitchFamily="2" charset="-78"/>
              <a:cs typeface="Jameel Noori Nastaleeq" panose="02000503000000020004" pitchFamily="2" charset="-78"/>
            </a:endParaRPr>
          </a:p>
        </p:txBody>
      </p:sp>
      <p:sp>
        <p:nvSpPr>
          <p:cNvPr id="4" name="Slide Number Placeholder 3"/>
          <p:cNvSpPr>
            <a:spLocks noGrp="1"/>
          </p:cNvSpPr>
          <p:nvPr>
            <p:ph type="sldNum" sz="quarter" idx="5"/>
          </p:nvPr>
        </p:nvSpPr>
        <p:spPr/>
        <p:txBody>
          <a:bodyPr/>
          <a:lstStyle/>
          <a:p>
            <a:fld id="{A2488D75-EA69-4FE6-BA80-12A37CC7DD86}" type="slidenum">
              <a:rPr lang="en-US" smtClean="0"/>
              <a:t>10</a:t>
            </a:fld>
            <a:endParaRPr lang="en-US"/>
          </a:p>
        </p:txBody>
      </p:sp>
    </p:spTree>
    <p:extLst>
      <p:ext uri="{BB962C8B-B14F-4D97-AF65-F5344CB8AC3E}">
        <p14:creationId xmlns:p14="http://schemas.microsoft.com/office/powerpoint/2010/main" val="2934671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ur-PK" sz="1800" dirty="0">
                <a:latin typeface="Jameel Noori Nastaleeq" panose="02000503000000020004" pitchFamily="2" charset="-78"/>
                <a:cs typeface="Jameel Noori Nastaleeq" panose="02000503000000020004" pitchFamily="2" charset="-78"/>
              </a:rPr>
              <a:t>شادی کے متعلق ہدایات: (7: 1۔24)۔</a:t>
            </a:r>
          </a:p>
          <a:p>
            <a:pPr algn="r"/>
            <a:r>
              <a:rPr lang="ur-PK" sz="1800" dirty="0">
                <a:latin typeface="Jameel Noori Nastaleeq" panose="02000503000000020004" pitchFamily="2" charset="-78"/>
                <a:cs typeface="Jameel Noori Nastaleeq" panose="02000503000000020004" pitchFamily="2" charset="-78"/>
              </a:rPr>
              <a:t>مجرو زندگہ کے متعلق ہدایات (1کرنتھیوں 7: 25۔40)۔ </a:t>
            </a:r>
          </a:p>
          <a:p>
            <a:pPr algn="r"/>
            <a:r>
              <a:rPr lang="ur-PK" sz="1800" dirty="0">
                <a:latin typeface="Jameel Noori Nastaleeq" panose="02000503000000020004" pitchFamily="2" charset="-78"/>
                <a:cs typeface="Jameel Noori Nastaleeq" panose="02000503000000020004" pitchFamily="2" charset="-78"/>
              </a:rPr>
              <a:t>پولس رسول یہاں کرنتھیں کی کلیسیا کے سوالات کا جواب دے رہا تھا ، وہ شادی کے خلاف نہیں تھا جیسی بعض لوگ سمجتھے ہیں (1تیمھیس 4: 1۔3؛ 1تیمتھیس 14:5؛ عبرانیوں 13:4)۔ </a:t>
            </a:r>
          </a:p>
          <a:p>
            <a:pPr algn="r"/>
            <a:r>
              <a:rPr lang="ur-PK" sz="1800" dirty="0">
                <a:latin typeface="Jameel Noori Nastaleeq" panose="02000503000000020004" pitchFamily="2" charset="-78"/>
                <a:cs typeface="Jameel Noori Nastaleeq" panose="02000503000000020004" pitchFamily="2" charset="-78"/>
              </a:rPr>
              <a:t>مزید یہ کہ خُدا نے جنسی تعلق کو پیدا کیا، لیکن صرف شادی میں رہ کر اس سے لطف اندوز ہونا جائز ہے۔ جنسی تعلق مرد اور عورت کے درمیان شادی کا ایک خاص حق ہے، اور بائبل اس قسم کی شادی کی توثیق کرتی ہے۔ </a:t>
            </a:r>
          </a:p>
          <a:p>
            <a:pPr algn="r"/>
            <a:r>
              <a:rPr lang="ur-PK" sz="1800" dirty="0">
                <a:latin typeface="Jameel Noori Nastaleeq" panose="02000503000000020004" pitchFamily="2" charset="-78"/>
                <a:cs typeface="Jameel Noori Nastaleeq" panose="02000503000000020004" pitchFamily="2" charset="-78"/>
              </a:rPr>
              <a:t>حرام کاری سے بھاگو (1کرنتھیوں 18:6)۔ </a:t>
            </a:r>
          </a:p>
          <a:p>
            <a:pPr algn="r"/>
            <a:r>
              <a:rPr lang="ur-PK" sz="1800" dirty="0">
                <a:latin typeface="Jameel Noori Nastaleeq" panose="02000503000000020004" pitchFamily="2" charset="-78"/>
                <a:cs typeface="Jameel Noori Nastaleeq" panose="02000503000000020004" pitchFamily="2" charset="-78"/>
              </a:rPr>
              <a:t>یوسف کی مثال </a:t>
            </a:r>
            <a:endParaRPr lang="en-US" sz="1800" dirty="0">
              <a:latin typeface="Jameel Noori Nastaleeq" panose="02000503000000020004" pitchFamily="2" charset="-78"/>
              <a:cs typeface="Jameel Noori Nastaleeq" panose="02000503000000020004" pitchFamily="2" charset="-78"/>
            </a:endParaRPr>
          </a:p>
        </p:txBody>
      </p:sp>
      <p:sp>
        <p:nvSpPr>
          <p:cNvPr id="4" name="Slide Number Placeholder 3"/>
          <p:cNvSpPr>
            <a:spLocks noGrp="1"/>
          </p:cNvSpPr>
          <p:nvPr>
            <p:ph type="sldNum" sz="quarter" idx="5"/>
          </p:nvPr>
        </p:nvSpPr>
        <p:spPr/>
        <p:txBody>
          <a:bodyPr/>
          <a:lstStyle/>
          <a:p>
            <a:fld id="{A2488D75-EA69-4FE6-BA80-12A37CC7DD86}" type="slidenum">
              <a:rPr lang="en-US" smtClean="0"/>
              <a:t>11</a:t>
            </a:fld>
            <a:endParaRPr lang="en-US"/>
          </a:p>
        </p:txBody>
      </p:sp>
    </p:spTree>
    <p:extLst>
      <p:ext uri="{BB962C8B-B14F-4D97-AF65-F5344CB8AC3E}">
        <p14:creationId xmlns:p14="http://schemas.microsoft.com/office/powerpoint/2010/main" val="3414408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073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75467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31717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2666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65875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823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95133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2207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92629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5008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026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832633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jpeg"/><Relationship Id="rId7" Type="http://schemas.openxmlformats.org/officeDocument/2006/relationships/diagramLayout" Target="../diagrams/layout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Data" Target="../diagrams/data1.xml"/><Relationship Id="rId11" Type="http://schemas.openxmlformats.org/officeDocument/2006/relationships/image" Target="../media/image6.jpeg"/><Relationship Id="rId5" Type="http://schemas.openxmlformats.org/officeDocument/2006/relationships/image" Target="../media/image5.jpeg"/><Relationship Id="rId10" Type="http://schemas.microsoft.com/office/2007/relationships/diagramDrawing" Target="../diagrams/drawing1.xml"/><Relationship Id="rId4" Type="http://schemas.openxmlformats.org/officeDocument/2006/relationships/image" Target="../media/image4.jpeg"/><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diagramQuickStyle" Target="../diagrams/quickStyle2.xml"/><Relationship Id="rId12"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openxmlformats.org/officeDocument/2006/relationships/image" Target="../media/image15.png"/><Relationship Id="rId5" Type="http://schemas.openxmlformats.org/officeDocument/2006/relationships/diagramData" Target="../diagrams/data2.xml"/><Relationship Id="rId10" Type="http://schemas.openxmlformats.org/officeDocument/2006/relationships/image" Target="../media/image14.png"/><Relationship Id="rId4" Type="http://schemas.openxmlformats.org/officeDocument/2006/relationships/image" Target="../media/image13.jpeg"/><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36826"/>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rtl="1"/>
            <a:r>
              <a:rPr lang="ur-PK" sz="6000" b="1" spc="300" dirty="0">
                <a:ln w="0"/>
                <a:solidFill>
                  <a:srgbClr val="686688"/>
                </a:solidFill>
                <a:effectLst>
                  <a:reflection blurRad="6350" stA="53000" endA="300" endPos="35500" dir="5400000" sy="-90000" algn="bl" rotWithShape="0"/>
                </a:effectLst>
                <a:latin typeface="Jameel Noori Nastaleeq" panose="02000503000000020004" pitchFamily="2" charset="-78"/>
                <a:cs typeface="Jameel Noori Nastaleeq" panose="02000503000000020004" pitchFamily="2" charset="-78"/>
              </a:rPr>
              <a:t>کلیسیا میں گناہ</a:t>
            </a:r>
            <a:endParaRPr lang="en-US" sz="6000" b="1" spc="300" dirty="0">
              <a:ln w="0"/>
              <a:solidFill>
                <a:srgbClr val="686688"/>
              </a:solidFill>
              <a:effectLst>
                <a:reflection blurRad="6350" stA="53000" endA="300" endPos="35500" dir="5400000" sy="-90000" algn="bl" rotWithShape="0"/>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396335"/>
            <a:ext cx="1882247" cy="461665"/>
          </a:xfrm>
          <a:prstGeom prst="rect">
            <a:avLst/>
          </a:prstGeom>
          <a:noFill/>
        </p:spPr>
        <p:txBody>
          <a:bodyPr wrap="none" rtlCol="0">
            <a:spAutoFit/>
          </a:bodyPr>
          <a:lstStyle/>
          <a:p>
            <a:pPr rtl="1"/>
            <a:r>
              <a:rPr lang="ur-PK" sz="2400" b="1" dirty="0">
                <a:solidFill>
                  <a:srgbClr val="FCE4C4"/>
                </a:solidFill>
                <a:effectLst>
                  <a:glow rad="127000">
                    <a:srgbClr val="82502E"/>
                  </a:glow>
                  <a:outerShdw blurRad="38100" dist="38100" dir="2700000" algn="tl">
                    <a:srgbClr val="000000"/>
                  </a:outerShdw>
                </a:effectLst>
                <a:latin typeface="Jameel Noori Nastaleeq" panose="02000503000000020004" pitchFamily="2" charset="-78"/>
                <a:cs typeface="Jameel Noori Nastaleeq" panose="02000503000000020004" pitchFamily="2" charset="-78"/>
              </a:rPr>
              <a:t>سبق 4       جولائی 18 تا 24</a:t>
            </a:r>
            <a:endParaRPr lang="en" sz="2400" b="1" dirty="0">
              <a:solidFill>
                <a:srgbClr val="FCE4C4"/>
              </a:solidFill>
              <a:effectLst>
                <a:glow rad="127000">
                  <a:srgbClr val="82502E"/>
                </a:glow>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latin typeface="Jameel Noori Nastaleeq" panose="02000503000000020004" pitchFamily="2" charset="-78"/>
              <a:cs typeface="Jameel Noori Nastaleeq" panose="02000503000000020004" pitchFamily="2" charset="-78"/>
            </a:endParaRPr>
          </a:p>
        </p:txBody>
      </p:sp>
      <p:sp>
        <p:nvSpPr>
          <p:cNvPr id="3" name="CuadroTexto 2">
            <a:extLst>
              <a:ext uri="{FF2B5EF4-FFF2-40B4-BE49-F238E27FC236}">
                <a16:creationId xmlns:a16="http://schemas.microsoft.com/office/drawing/2014/main" id="{E3B05535-1DD7-BD91-D50D-60C5183C5841}"/>
              </a:ext>
            </a:extLst>
          </p:cNvPr>
          <p:cNvSpPr txBox="1"/>
          <p:nvPr/>
        </p:nvSpPr>
        <p:spPr>
          <a:xfrm>
            <a:off x="6438900" y="0"/>
            <a:ext cx="1752355" cy="1323439"/>
          </a:xfrm>
          <a:prstGeom prst="rect">
            <a:avLst/>
          </a:prstGeom>
          <a:noFill/>
        </p:spPr>
        <p:txBody>
          <a:bodyPr wrap="square">
            <a:spAutoFit/>
            <a:scene3d>
              <a:camera prst="orthographicFront"/>
              <a:lightRig rig="sunset" dir="t"/>
            </a:scene3d>
            <a:sp3d extrusionH="57150">
              <a:bevelT w="82550" h="38100" prst="coolSlant"/>
            </a:sp3d>
          </a:bodyPr>
          <a:lstStyle/>
          <a:p>
            <a:pPr algn="r" rtl="1"/>
            <a:r>
              <a:rPr lang="ur-PK" sz="4000" b="1" dirty="0">
                <a:ln w="22225">
                  <a:solidFill>
                    <a:srgbClr val="826000"/>
                  </a:solidFill>
                  <a:prstDash val="solid"/>
                </a:ln>
                <a:solidFill>
                  <a:srgbClr val="CC9900"/>
                </a:solidFill>
                <a:latin typeface="Jameel Noori Nastaleeq" panose="02000503000000020004" pitchFamily="2" charset="-78"/>
                <a:cs typeface="Jameel Noori Nastaleeq" panose="02000503000000020004" pitchFamily="2" charset="-78"/>
              </a:rPr>
              <a:t>روح القدس کا مقدس</a:t>
            </a:r>
            <a:endParaRPr lang="en" sz="4000" b="1" dirty="0">
              <a:ln w="22225">
                <a:solidFill>
                  <a:srgbClr val="826000"/>
                </a:solidFill>
                <a:prstDash val="solid"/>
              </a:ln>
              <a:solidFill>
                <a:srgbClr val="CC9900"/>
              </a:solidFill>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D244DD43-0EA1-9F2F-5EBC-8BC6D2292552}"/>
              </a:ext>
            </a:extLst>
          </p:cNvPr>
          <p:cNvSpPr txBox="1"/>
          <p:nvPr/>
        </p:nvSpPr>
        <p:spPr>
          <a:xfrm>
            <a:off x="42848" y="218431"/>
            <a:ext cx="6396052" cy="954107"/>
          </a:xfrm>
          <a:prstGeom prst="rect">
            <a:avLst/>
          </a:prstGeom>
          <a:noFill/>
        </p:spPr>
        <p:txBody>
          <a:bodyPr wrap="square">
            <a:spAutoFit/>
            <a:scene3d>
              <a:camera prst="orthographicFront"/>
              <a:lightRig rig="threePt" dir="t"/>
            </a:scene3d>
            <a:sp3d extrusionH="57150">
              <a:bevelT w="38100" h="38100"/>
            </a:sp3d>
          </a:bodyPr>
          <a:lstStyle/>
          <a:p>
            <a:pPr algn="ctr" rtl="1"/>
            <a:r>
              <a:rPr lang="ur-PK" sz="2800" b="1" dirty="0">
                <a:solidFill>
                  <a:schemeClr val="accent1">
                    <a:lumMod val="75000"/>
                  </a:schemeClr>
                </a:solidFill>
                <a:latin typeface="Jameel Noori Nastaleeq" panose="02000503000000020004" pitchFamily="2" charset="-78"/>
                <a:cs typeface="Jameel Noori Nastaleeq" panose="02000503000000020004" pitchFamily="2" charset="-78"/>
              </a:rPr>
              <a:t>"کیا تم نہیں جانتے کہ تمہارا بدن روح القدس کا مقدس ہے جو تم میں بسا ہوا ہے اور تم کو خُدا کی طرف سےملا ہے؟ اور تم اپنے نہیں" (1کرنتھیوں 19:6)</a:t>
            </a:r>
            <a:endParaRPr lang="es-ES" sz="2800" b="1" dirty="0">
              <a:solidFill>
                <a:schemeClr val="accent1">
                  <a:lumMod val="75000"/>
                </a:schemeClr>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8" y="1410947"/>
            <a:ext cx="8071888" cy="830997"/>
          </a:xfrm>
          <a:prstGeom prst="rect">
            <a:avLst/>
          </a:prstGeom>
          <a:noFill/>
        </p:spPr>
        <p:txBody>
          <a:bodyPr wrap="square" rtlCol="0">
            <a:spAutoFit/>
          </a:bodyPr>
          <a:lstStyle/>
          <a:p>
            <a:pPr algn="r" rtl="1">
              <a:spcBef>
                <a:spcPts val="600"/>
              </a:spcBef>
            </a:pPr>
            <a:r>
              <a:rPr lang="ur-PK" sz="2400" b="1" dirty="0">
                <a:latin typeface="Jameel Noori Nastaleeq" panose="02000503000000020004" pitchFamily="2" charset="-78"/>
                <a:cs typeface="Jameel Noori Nastaleeq" panose="02000503000000020004" pitchFamily="2" charset="-78"/>
              </a:rPr>
              <a:t>قانونی چارہ جوئی کے مسلے کو حل کرنے کے بعد پولس رسول دوبارہ اصل موضوع کی طرف آتا ہے : کلیسیا میں جنسی بے حیائی۔ کلیسیا میں اس کا وجود کیوں پایا جاتا تھا؟</a:t>
            </a:r>
            <a:endParaRPr lang="en" sz="2400" b="1" dirty="0">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9064388" y="3849610"/>
            <a:ext cx="3038140" cy="2884949"/>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91467" y="2094699"/>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3" y="4270925"/>
            <a:ext cx="8634572" cy="892552"/>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اُس کی دلیل: ہمارا جسم مسیح کے ارکان ہیں۔ ہم مسیح کے رکن کو لے کر اُسے کسی طوائف یا زانیہ سے جوڑ نہیں سکتے (1کرنتھیوں 6: 15۔18)۔ </a:t>
            </a:r>
            <a:endParaRPr lang="en" sz="2600" b="1" dirty="0">
              <a:latin typeface="Jameel Noori Nastaleeq" panose="02000503000000020004" pitchFamily="2" charset="-78"/>
              <a:cs typeface="Jameel Noori Nastaleeq" panose="02000503000000020004" pitchFamily="2" charset="-78"/>
            </a:endParaRPr>
          </a:p>
        </p:txBody>
      </p:sp>
      <p:sp>
        <p:nvSpPr>
          <p:cNvPr id="14" name="CuadroTexto 13">
            <a:extLst>
              <a:ext uri="{FF2B5EF4-FFF2-40B4-BE49-F238E27FC236}">
                <a16:creationId xmlns:a16="http://schemas.microsoft.com/office/drawing/2014/main" id="{61EE0B9B-CC58-7C6E-7D94-A27971A198BC}"/>
              </a:ext>
            </a:extLst>
          </p:cNvPr>
          <p:cNvSpPr txBox="1"/>
          <p:nvPr/>
        </p:nvSpPr>
        <p:spPr>
          <a:xfrm>
            <a:off x="99853" y="5111276"/>
            <a:ext cx="8634572" cy="1769715"/>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آخر میں، یہ ہمیں ایک اہم معاملے پر غور کرنے کی طرف لے جاتا ہے: ہمارا بدن روح القدس کا مقدس ہے،  اور اس وجہ سے ہمارا بدن، ہماری ملکیت نہیں ، لیکن ہم خدا کی ملکیت ہیں (1 کرنتھویں 19:6)۔ خُدا نے ہمیں اپنے بیٹے کے قیمتی خون سے خریدا ہے، اِس لیے ہمیں اپنے جسم اور روح دونوں سے خُدا کی تمجید کرنی چاہیے </a:t>
            </a:r>
          </a:p>
          <a:p>
            <a:pPr rtl="1">
              <a:spcBef>
                <a:spcPts val="600"/>
              </a:spcBef>
            </a:pPr>
            <a:r>
              <a:rPr lang="ur-PK" sz="2600" b="1" dirty="0">
                <a:latin typeface="Jameel Noori Nastaleeq" panose="02000503000000020004" pitchFamily="2" charset="-78"/>
                <a:cs typeface="Jameel Noori Nastaleeq" panose="02000503000000020004" pitchFamily="2" charset="-78"/>
              </a:rPr>
              <a:t>(1 کرنتھیوں 20:6)۔ </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227412" y="2279950"/>
            <a:ext cx="7964588" cy="1569660"/>
          </a:xfrm>
          <a:prstGeom prst="rect">
            <a:avLst/>
          </a:prstGeom>
          <a:noFill/>
        </p:spPr>
        <p:txBody>
          <a:bodyPr wrap="square">
            <a:spAutoFit/>
          </a:bodyPr>
          <a:lstStyle/>
          <a:p>
            <a:pPr algn="r" rtl="1">
              <a:spcBef>
                <a:spcPts val="600"/>
              </a:spcBef>
            </a:pPr>
            <a:r>
              <a:rPr lang="ur-PK" sz="2400" b="1" dirty="0">
                <a:latin typeface="Jameel Noori Nastaleeq" panose="02000503000000020004" pitchFamily="2" charset="-78"/>
                <a:cs typeface="Jameel Noori Nastaleeq" panose="02000503000000020004" pitchFamily="2" charset="-78"/>
              </a:rPr>
              <a:t>مسیحیوں کو پاکیزگی کی طرف بلایا جاتا ہے (1کرنتھیوں 11:6)۔ اس کے مطابق تمام گناہوں کو اپنی زندگی سے خارج کر دینا چاہئے۔لیکن بعض لوگوں کی دلیل ہے کہ چونکہ ان کے گناہ پہلے ہی معاف ہوچکے ہیں، اس لئے وہ اپنے جسم کے ساتھ جو چاہیں کر سکتے ہیں۔یہی وجہ ہے کہ پولس رسول واضح کرتا ہے کہ "جسم کا مقصد جنسی بے حیائی کے لئے نہیں ہے (1کرنتھیوں 6: 12۔ 13)۔ </a:t>
            </a: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righ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righ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2"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righ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2"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righ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4"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Jameel Noori Nastaleeq" panose="02000503000000020004" pitchFamily="2" charset="-78"/>
              <a:cs typeface="Jameel Noori Nastaleeq" panose="02000503000000020004" pitchFamily="2" charset="-78"/>
            </a:endParaRPr>
          </a:p>
        </p:txBody>
      </p:sp>
      <p:sp>
        <p:nvSpPr>
          <p:cNvPr id="3" name="CuadroTexto 2">
            <a:extLst>
              <a:ext uri="{FF2B5EF4-FFF2-40B4-BE49-F238E27FC236}">
                <a16:creationId xmlns:a16="http://schemas.microsoft.com/office/drawing/2014/main" id="{7EDD8B07-5F70-9CFD-B56B-9BE1E9122E47}"/>
              </a:ext>
            </a:extLst>
          </p:cNvPr>
          <p:cNvSpPr txBox="1"/>
          <p:nvPr/>
        </p:nvSpPr>
        <p:spPr>
          <a:xfrm>
            <a:off x="9502141" y="89536"/>
            <a:ext cx="2689859" cy="769441"/>
          </a:xfrm>
          <a:prstGeom prst="rect">
            <a:avLst/>
          </a:prstGeom>
          <a:noFill/>
        </p:spPr>
        <p:txBody>
          <a:bodyPr wrap="square">
            <a:spAutoFit/>
          </a:bodyPr>
          <a:lstStyle/>
          <a:p>
            <a:pPr algn="ctr" rtl="1"/>
            <a:r>
              <a:rPr lang="ur-PK" sz="4400" b="1" spc="600" dirty="0">
                <a:ln w="6600">
                  <a:solidFill>
                    <a:schemeClr val="accent2"/>
                  </a:solidFill>
                  <a:prstDash val="solid"/>
                </a:ln>
                <a:solidFill>
                  <a:srgbClr val="FFFFFF"/>
                </a:solidFill>
                <a:effectLst>
                  <a:outerShdw dist="38100" dir="2700000" algn="tl" rotWithShape="0">
                    <a:schemeClr val="accent2"/>
                  </a:outerShdw>
                </a:effectLst>
                <a:latin typeface="Jameel Noori Nastaleeq" panose="02000503000000020004" pitchFamily="2" charset="-78"/>
                <a:cs typeface="Jameel Noori Nastaleeq" panose="02000503000000020004" pitchFamily="2" charset="-78"/>
              </a:rPr>
              <a:t>قانونی جنسیت</a:t>
            </a:r>
            <a:endParaRPr lang="en" sz="4400" b="1" spc="600" dirty="0">
              <a:ln w="6600">
                <a:solidFill>
                  <a:schemeClr val="accent2"/>
                </a:solidFill>
                <a:prstDash val="solid"/>
              </a:ln>
              <a:solidFill>
                <a:srgbClr val="FFFFFF"/>
              </a:solidFill>
              <a:effectLst>
                <a:outerShdw dist="38100" dir="2700000" algn="tl" rotWithShape="0">
                  <a:schemeClr val="accent2"/>
                </a:outerShdw>
              </a:effectLst>
              <a:latin typeface="Jameel Noori Nastaleeq" panose="02000503000000020004" pitchFamily="2" charset="-78"/>
              <a:cs typeface="Jameel Noori Nastaleeq" panose="02000503000000020004" pitchFamily="2" charset="-78"/>
            </a:endParaRP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89255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کرنتھس کی کلیسیا کی طرف سے اٹھائے گئے کچھ سوالات کے جوابات دے کر، پولس ہمیں یہ سمجھنے میں مدد کرتا ہے کہ ہم جنسی بے حیائی سے کیسے بچ سکتے ہیں (1 کرنتھیوں 7: 1)۔ </a:t>
            </a:r>
            <a:endParaRPr lang="en" sz="2600" b="1" dirty="0">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0391FA10-451F-4AC7-FE84-BD9168DC2BC3}"/>
              </a:ext>
            </a:extLst>
          </p:cNvPr>
          <p:cNvSpPr txBox="1"/>
          <p:nvPr/>
        </p:nvSpPr>
        <p:spPr>
          <a:xfrm>
            <a:off x="0" y="362277"/>
            <a:ext cx="9410700" cy="584775"/>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rtl="1"/>
            <a:r>
              <a:rPr lang="ur-PK" sz="3200" b="1" dirty="0">
                <a:solidFill>
                  <a:schemeClr val="accent2">
                    <a:lumMod val="75000"/>
                  </a:schemeClr>
                </a:solidFill>
                <a:latin typeface="Jameel Noori Nastaleeq" panose="02000503000000020004" pitchFamily="2" charset="-78"/>
                <a:cs typeface="Jameel Noori Nastaleeq" panose="02000503000000020004" pitchFamily="2" charset="-78"/>
              </a:rPr>
              <a:t>"لیکن حرام کاری کے اندیشہ سے ہر مرد اپنی بیوی اور ہر عورت اپنا شوہر رکھے" (1کرنتھیوں 2:7)۔ </a:t>
            </a:r>
            <a:endParaRPr lang="en" sz="3200" b="1" dirty="0">
              <a:solidFill>
                <a:schemeClr val="accent2">
                  <a:lumMod val="75000"/>
                </a:schemeClr>
              </a:solidFill>
              <a:latin typeface="Jameel Noori Nastaleeq" panose="02000503000000020004" pitchFamily="2" charset="-78"/>
              <a:cs typeface="Jameel Noori Nastaleeq" panose="02000503000000020004" pitchFamily="2" charset="-78"/>
            </a:endParaRP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769095" y="4066528"/>
            <a:ext cx="4674960" cy="1292662"/>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مستقل مزاجی کا تحفہ رکھنے والے اکیلے لوگ خاندانی پرواہوں کی پابندیوں کے بغیر خدا کی خدمت کرنے کے مواقع سے بہتر فائدہ اٹھا سکتے ہیں (1کرنتھیوں 7: 6۔8؛ 32۔34)۔ </a:t>
            </a:r>
            <a:endParaRPr lang="en" sz="2600" b="1" dirty="0">
              <a:latin typeface="Jameel Noori Nastaleeq" panose="02000503000000020004" pitchFamily="2" charset="-78"/>
              <a:cs typeface="Jameel Noori Nastaleeq" panose="02000503000000020004" pitchFamily="2" charset="-78"/>
            </a:endParaRP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588880"/>
            <a:ext cx="8356372" cy="1292662"/>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بنیادی طور پر: شادی شدہ لوگوں کو اپنے شریک حیات کے ساتھ حلال جنسی تعلقات سے لطف اندوز ہونا چاہیے۔ کنواروں کو کسی کے ساتھ جنسی تعلق نہیں رکھنا چاہیے۔ میاں بیوی کو جنسی تعلقات سے انکار نہیں کرنا چاہیے تاکہ دوسرے کو ممکنہ زنا کے لیے اکسانے سے بچ سکیں (1 کرنتھیوں 7:3۔5)۔ </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681412" y="5544176"/>
            <a:ext cx="4674961" cy="1369606"/>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کنوارے لوگوں کو بغیر کسی تحفے  (مستقل مزاجی)کے گناہ سے بچنے کے لیے شادی کرنے کی کوشش کرنی چاہیے</a:t>
            </a:r>
          </a:p>
          <a:p>
            <a:pPr lvl="0"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 (1 کرنتھیوں9:7)۔ </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righ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2"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righ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1000" fill="hold"/>
                                        <p:tgtEl>
                                          <p:spTgt spid="5"/>
                                        </p:tgtEl>
                                        <p:attrNameLst>
                                          <p:attrName>ppt_w</p:attrName>
                                        </p:attrNameLst>
                                      </p:cBhvr>
                                      <p:tavLst>
                                        <p:tav tm="0">
                                          <p:val>
                                            <p:fltVal val="0"/>
                                          </p:val>
                                        </p:tav>
                                        <p:tav tm="100000">
                                          <p:val>
                                            <p:strVal val="#ppt_w"/>
                                          </p:val>
                                        </p:tav>
                                      </p:tavLst>
                                    </p:anim>
                                    <p:anim calcmode="lin" valueType="num">
                                      <p:cBhvr>
                                        <p:cTn id="36" dur="1000" fill="hold"/>
                                        <p:tgtEl>
                                          <p:spTgt spid="5"/>
                                        </p:tgtEl>
                                        <p:attrNameLst>
                                          <p:attrName>ppt_h</p:attrName>
                                        </p:attrNameLst>
                                      </p:cBhvr>
                                      <p:tavLst>
                                        <p:tav tm="0">
                                          <p:val>
                                            <p:fltVal val="0"/>
                                          </p:val>
                                        </p:tav>
                                        <p:tav tm="100000">
                                          <p:val>
                                            <p:strVal val="#ppt_h"/>
                                          </p:val>
                                        </p:tav>
                                      </p:tavLst>
                                    </p:anim>
                                    <p:anim calcmode="lin" valueType="num">
                                      <p:cBhvr>
                                        <p:cTn id="37" dur="1000" fill="hold"/>
                                        <p:tgtEl>
                                          <p:spTgt spid="5"/>
                                        </p:tgtEl>
                                        <p:attrNameLst>
                                          <p:attrName>style.rotation</p:attrName>
                                        </p:attrNameLst>
                                      </p:cBhvr>
                                      <p:tavLst>
                                        <p:tav tm="0">
                                          <p:val>
                                            <p:fltVal val="90"/>
                                          </p:val>
                                        </p:tav>
                                        <p:tav tm="100000">
                                          <p:val>
                                            <p:fltVal val="0"/>
                                          </p:val>
                                        </p:tav>
                                      </p:tavLst>
                                    </p:anim>
                                    <p:animEffect transition="in" filter="fade">
                                      <p:cBhvr>
                                        <p:cTn id="38" dur="1000"/>
                                        <p:tgtEl>
                                          <p:spTgt spid="5"/>
                                        </p:tgtEl>
                                      </p:cBhvr>
                                    </p:animEffect>
                                  </p:childTnLst>
                                </p:cTn>
                              </p:par>
                            </p:childTnLst>
                          </p:cTn>
                        </p:par>
                        <p:par>
                          <p:cTn id="39" fill="hold">
                            <p:stCondLst>
                              <p:cond delay="1000"/>
                            </p:stCondLst>
                            <p:childTnLst>
                              <p:par>
                                <p:cTn id="40" presetID="22" presetClass="entr" presetSubtype="2"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righ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3" presetClass="entr" presetSubtype="288"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p:cTn id="47" dur="500" fill="hold"/>
                                        <p:tgtEl>
                                          <p:spTgt spid="8"/>
                                        </p:tgtEl>
                                        <p:attrNameLst>
                                          <p:attrName>ppt_w</p:attrName>
                                        </p:attrNameLst>
                                      </p:cBhvr>
                                      <p:tavLst>
                                        <p:tav tm="0">
                                          <p:val>
                                            <p:strVal val="4/3*#ppt_w"/>
                                          </p:val>
                                        </p:tav>
                                        <p:tav tm="100000">
                                          <p:val>
                                            <p:strVal val="#ppt_w"/>
                                          </p:val>
                                        </p:tav>
                                      </p:tavLst>
                                    </p:anim>
                                    <p:anim calcmode="lin" valueType="num">
                                      <p:cBhvr>
                                        <p:cTn id="48" dur="500" fill="hold"/>
                                        <p:tgtEl>
                                          <p:spTgt spid="8"/>
                                        </p:tgtEl>
                                        <p:attrNameLst>
                                          <p:attrName>ppt_h</p:attrName>
                                        </p:attrNameLst>
                                      </p:cBhvr>
                                      <p:tavLst>
                                        <p:tav tm="0">
                                          <p:val>
                                            <p:strVal val="4/3*#ppt_h"/>
                                          </p:val>
                                        </p:tav>
                                        <p:tav tm="100000">
                                          <p:val>
                                            <p:strVal val="#ppt_h"/>
                                          </p:val>
                                        </p:tav>
                                      </p:tavLst>
                                    </p:anim>
                                  </p:childTnLst>
                                </p:cTn>
                              </p:par>
                            </p:childTnLst>
                          </p:cTn>
                        </p:par>
                        <p:par>
                          <p:cTn id="49" fill="hold">
                            <p:stCondLst>
                              <p:cond delay="500"/>
                            </p:stCondLst>
                            <p:childTnLst>
                              <p:par>
                                <p:cTn id="50" presetID="22" presetClass="entr" presetSubtype="2" fill="hold" grpId="0"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right)">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300748" y="985616"/>
            <a:ext cx="7590504" cy="4478149"/>
          </a:xfrm>
          <a:prstGeom prst="rect">
            <a:avLst/>
          </a:prstGeom>
          <a:noFill/>
        </p:spPr>
        <p:txBody>
          <a:bodyPr wrap="square">
            <a:spAutoFit/>
          </a:bodyPr>
          <a:lstStyle/>
          <a:p>
            <a:pPr algn="r" rtl="1">
              <a:spcBef>
                <a:spcPts val="600"/>
              </a:spcBef>
            </a:pPr>
            <a:r>
              <a:rPr lang="ur-PK" sz="4000" b="1" dirty="0">
                <a:latin typeface="Jameel Noori Nastaleeq" panose="02000503000000020004" pitchFamily="2" charset="-78"/>
                <a:cs typeface="Jameel Noori Nastaleeq" panose="02000503000000020004" pitchFamily="2" charset="-78"/>
              </a:rPr>
              <a:t>"جب تک لوگ خود غرض اور شکم پرست ہیں، تقدیس سے لطف اندوز نہیں ہو سکتے۔ انسانی بدن میں اپنے اوپر ہونے والی زیادتیوں کا مقابلہ کرنے کی قوت ہے، لیکن کھانے پینے کی مستقل غلط عادات بدن کے ہر فعل کو کمزور کر دیتی ہیں۔ بگڑی ہوئی خواہشات سے اور جذبات کی تسکین میں دعویدار مسیحی بھی فطرت کے کام کو مفلوج اور جسمانی ذہنی اور اخلاقی قوت کو کم کر دیتے ہیں"</a:t>
            </a:r>
          </a:p>
          <a:p>
            <a:pPr rtl="1">
              <a:spcBef>
                <a:spcPts val="600"/>
              </a:spcBef>
            </a:pPr>
            <a:r>
              <a:rPr lang="ur-PK" sz="4000" b="1" dirty="0">
                <a:latin typeface="Jameel Noori Nastaleeq" panose="02000503000000020004" pitchFamily="2" charset="-78"/>
                <a:cs typeface="Jameel Noori Nastaleeq" panose="02000503000000020004" pitchFamily="2" charset="-78"/>
              </a:rPr>
              <a:t> تقدیس شدہ زندگی، صفحات 25، 26</a:t>
            </a:r>
            <a:endParaRPr lang="en" sz="4000" b="1" dirty="0">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71847" y="98262"/>
            <a:ext cx="3936734" cy="5016758"/>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ur-PK" sz="4000" b="1" i="0" u="none" strike="noStrike" kern="1200" cap="none" spc="0" normalizeH="0" baseline="0" noProof="0" dirty="0">
                <a:ln>
                  <a:noFill/>
                </a:ln>
                <a:solidFill>
                  <a:srgbClr val="196B24">
                    <a:lumMod val="75000"/>
                  </a:srgbClr>
                </a:solidFill>
                <a:effectLst/>
                <a:uLnTx/>
                <a:uFillTx/>
                <a:latin typeface="Jameel Noori Nastaleeq" panose="02000503000000020004" pitchFamily="2" charset="-78"/>
                <a:cs typeface="Jameel Noori Nastaleeq" panose="02000503000000020004" pitchFamily="2" charset="-78"/>
              </a:rPr>
              <a:t>"کیا تم نہیں جانتے کہ تمہارا بدن روح القدس کا مقدس ہے جو تم میں بسا ہوا ہے اور تم کو خُدا کی طرف سے ملا ہے؟ اور تم اپنے نہیں۔ کیونکہ قیمت سے خریدے گے ہو۔ پس اپنے بدن سے خُدا کا جلال ظاہر کرو"</a:t>
            </a:r>
          </a:p>
          <a:p>
            <a:pPr marL="0" marR="0" lvl="0" indent="0" algn="ctr" defTabSz="914400" rtl="1" eaLnBrk="1" fontAlgn="auto" latinLnBrk="0" hangingPunct="1">
              <a:lnSpc>
                <a:spcPct val="100000"/>
              </a:lnSpc>
              <a:spcBef>
                <a:spcPts val="0"/>
              </a:spcBef>
              <a:spcAft>
                <a:spcPts val="0"/>
              </a:spcAft>
              <a:buClrTx/>
              <a:buSzTx/>
              <a:buFontTx/>
              <a:buNone/>
              <a:tabLst/>
              <a:defRPr/>
            </a:pPr>
            <a:r>
              <a:rPr lang="ur-PK" sz="3200" b="1" dirty="0">
                <a:solidFill>
                  <a:srgbClr val="196B24">
                    <a:lumMod val="75000"/>
                  </a:srgbClr>
                </a:solidFill>
                <a:latin typeface="Jameel Noori Nastaleeq" panose="02000503000000020004" pitchFamily="2" charset="-78"/>
                <a:cs typeface="Jameel Noori Nastaleeq" panose="02000503000000020004" pitchFamily="2" charset="-78"/>
              </a:rPr>
              <a:t>(1کرنتھیوں 6: 19، 20)۔ </a:t>
            </a:r>
            <a:endParaRPr kumimoji="0" lang="es-ES" sz="3200" b="1" i="0" u="none" strike="noStrike" kern="1200" cap="none" spc="0" normalizeH="0" baseline="0" noProof="0" dirty="0">
              <a:ln>
                <a:noFill/>
              </a:ln>
              <a:solidFill>
                <a:srgbClr val="196B24">
                  <a:lumMod val="75000"/>
                </a:srgbClr>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11458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2844321303"/>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26842" y="166568"/>
            <a:ext cx="6877663" cy="3262432"/>
          </a:xfrm>
          <a:prstGeom prst="rect">
            <a:avLst/>
          </a:prstGeom>
          <a:noFill/>
        </p:spPr>
        <p:txBody>
          <a:bodyPr wrap="square" rtlCol="0">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پولس رسول 1کرنتھیوں 5 سے 7 ابواب کو بنیادی طور پر ایک گناہ کو ختم کرنے کی کوشش کرتا  ہے جو کرنتھیس کی کلیسیا میں گہری جڑ پکڑ چکا تھا: جنسی بے حیائی۔</a:t>
            </a:r>
          </a:p>
          <a:p>
            <a:pPr algn="r" rtl="1">
              <a:spcBef>
                <a:spcPts val="600"/>
              </a:spcBef>
            </a:pPr>
            <a:r>
              <a:rPr lang="ur-PK" sz="2800" b="1" dirty="0">
                <a:latin typeface="Jameel Noori Nastaleeq" panose="02000503000000020004" pitchFamily="2" charset="-78"/>
                <a:cs typeface="Jameel Noori Nastaleeq" panose="02000503000000020004" pitchFamily="2" charset="-78"/>
              </a:rPr>
              <a:t>اس مخصوص گناہ کو دوسروں نے بڑھا دیا تھاجیسے کہ خود بھائیوں کے درمیان ہونے والے جرائم اور دھوکہ دہی جنہیں سول عدالتوں کے سامنے لایا گیا تھا۔ </a:t>
            </a:r>
          </a:p>
          <a:p>
            <a:pPr algn="r" rtl="1">
              <a:spcBef>
                <a:spcPts val="600"/>
              </a:spcBef>
            </a:pPr>
            <a:r>
              <a:rPr lang="ur-PK" sz="2800" b="1" dirty="0">
                <a:solidFill>
                  <a:prstClr val="black"/>
                </a:solidFill>
                <a:latin typeface="Jameel Noori Nastaleeq" panose="02000503000000020004" pitchFamily="2" charset="-78"/>
                <a:cs typeface="Jameel Noori Nastaleeq" panose="02000503000000020004" pitchFamily="2" charset="-78"/>
              </a:rPr>
              <a:t>واضح اور سیدھی زبان کا استعمال کرتے ہوئے، پولس رسول نہ صرف گناہ کی نشاندہی کرتا ہے، بلکہ اس سے نمٹنے اور دوبارہ اس میں پڑنے سے بچنے کے لئے حل بھی تجویز کرتا ہے۔ </a:t>
            </a:r>
            <a:endParaRPr lang="en" sz="2800" b="1" dirty="0">
              <a:solidFill>
                <a:prstClr val="black"/>
              </a:solidFill>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right)">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2" fill="hold" grpId="0" nodeType="after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wipe(right)">
                                      <p:cBhvr>
                                        <p:cTn id="26" dur="5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2" fill="hold" grpId="0" nodeType="after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Effect transition="in" filter="wipe(right)">
                                      <p:cBhvr>
                                        <p:cTn id="38" dur="500"/>
                                        <p:tgtEl>
                                          <p:spTgt spid="3">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5838825" y="1566952"/>
            <a:ext cx="5856672" cy="1862048"/>
          </a:xfrm>
          <a:prstGeom prst="rect">
            <a:avLst/>
          </a:prstGeom>
          <a:noFill/>
          <a:effectLst>
            <a:outerShdw blurRad="50800" dist="38100" dir="2700000" algn="tl" rotWithShape="0">
              <a:prstClr val="black">
                <a:alpha val="40000"/>
              </a:prstClr>
            </a:outerShdw>
          </a:effectLst>
        </p:spPr>
        <p:txBody>
          <a:bodyPr wrap="square">
            <a:spAutoFit/>
          </a:bodyPr>
          <a:lstStyle/>
          <a:p>
            <a:pPr algn="ctr" rtl="1"/>
            <a:r>
              <a:rPr lang="ur-PK" sz="115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ameel Noori Nastaleeq" panose="02000503000000020004" pitchFamily="2" charset="-78"/>
                <a:cs typeface="Jameel Noori Nastaleeq" panose="02000503000000020004" pitchFamily="2" charset="-78"/>
              </a:rPr>
              <a:t>کلیسیا میں گناہ</a:t>
            </a:r>
            <a:endParaRPr lang="en" sz="115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8653021" y="314057"/>
            <a:ext cx="3462778" cy="769441"/>
          </a:xfrm>
          <a:prstGeom prst="rect">
            <a:avLst/>
          </a:prstGeom>
          <a:noFill/>
        </p:spPr>
        <p:txBody>
          <a:bodyPr wrap="square">
            <a:spAutoFit/>
          </a:bodyPr>
          <a:lstStyle/>
          <a:p>
            <a:pPr algn="ctr" rtl="1"/>
            <a:r>
              <a:rPr lang="ur-PK"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latin typeface="Jameel Noori Nastaleeq" panose="02000503000000020004" pitchFamily="2" charset="-78"/>
                <a:cs typeface="Jameel Noori Nastaleeq" panose="02000503000000020004" pitchFamily="2" charset="-78"/>
              </a:rPr>
              <a:t>رضامندی کا گناہ</a:t>
            </a:r>
            <a:endParaRPr lang="en"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CFE189D5-004C-10E3-7642-1BA8421E6E00}"/>
              </a:ext>
            </a:extLst>
          </p:cNvPr>
          <p:cNvSpPr txBox="1"/>
          <p:nvPr/>
        </p:nvSpPr>
        <p:spPr>
          <a:xfrm>
            <a:off x="435596" y="212824"/>
            <a:ext cx="7501773" cy="1077218"/>
          </a:xfrm>
          <a:prstGeom prst="rect">
            <a:avLst/>
          </a:prstGeom>
          <a:noFill/>
        </p:spPr>
        <p:txBody>
          <a:bodyPr wrap="square">
            <a:spAutoFit/>
            <a:scene3d>
              <a:camera prst="orthographicFront"/>
              <a:lightRig rig="threePt" dir="t"/>
            </a:scene3d>
            <a:sp3d extrusionH="57150">
              <a:bevelT w="38100" h="38100"/>
            </a:sp3d>
          </a:bodyPr>
          <a:lstStyle/>
          <a:p>
            <a:pPr algn="r" rtl="1"/>
            <a:r>
              <a:rPr lang="ur-PK" sz="3200" b="1" dirty="0">
                <a:solidFill>
                  <a:srgbClr val="7030A0"/>
                </a:solidFill>
                <a:latin typeface="Jameel Noori Nastaleeq" panose="02000503000000020004" pitchFamily="2" charset="-78"/>
                <a:cs typeface="Jameel Noori Nastaleeq" panose="02000503000000020004" pitchFamily="2" charset="-78"/>
              </a:rPr>
              <a:t>"اور تم افسوس تو کرتے نہیں تاکہ جس نے یہ کام کیا وہ تم میں نکالا جائے بلکہ شیخی مارتے ہو" (1کرنتھیوں 2:5)۔ </a:t>
            </a:r>
            <a:endParaRPr lang="es-ES" sz="3200" b="1" dirty="0">
              <a:solidFill>
                <a:srgbClr val="7030A0"/>
              </a:solidFill>
              <a:latin typeface="Jameel Noori Nastaleeq" panose="02000503000000020004" pitchFamily="2" charset="-78"/>
              <a:cs typeface="Jameel Noori Nastaleeq" panose="02000503000000020004" pitchFamily="2" charset="-78"/>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04673" y="1530856"/>
            <a:ext cx="7380210" cy="2169825"/>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کرنتھیس کی کلیسا "میں حرام کاری ہوتی تھی بلکہ ایسی حرام کاری جو غیر قوموں میں بھی نہیں ہوتی " (1کرنتھیوں 1:5)</a:t>
            </a:r>
            <a:endParaRPr lang="ur-PK" sz="2600" b="1" dirty="0">
              <a:solidFill>
                <a:prstClr val="black"/>
              </a:solidFill>
              <a:latin typeface="Jameel Noori Nastaleeq" panose="02000503000000020004" pitchFamily="2" charset="-78"/>
              <a:cs typeface="Jameel Noori Nastaleeq" panose="02000503000000020004" pitchFamily="2" charset="-78"/>
            </a:endParaRPr>
          </a:p>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کلیسیا کے اندر بے حیائی سے متعلق تعلقات کا وجود ایک بہت سنگین معاملہ تھا۔ لیکن صورت حال اور بھی بدتر ہو گئی تھی کیونکہ،اس سے ارکان کے  درمیان نفرت پیدا نہیں ہوئی بلکہ وہ اس گناہ کو برداشت کرنے پر فخر کرتے تھے (1کرنتھیوں 2:5)۔ </a:t>
            </a: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tretch>
            <a:fillRect/>
          </a:stretch>
        </p:blipFill>
        <p:spPr>
          <a:xfrm>
            <a:off x="7577572" y="1522928"/>
            <a:ext cx="4462131" cy="2553799"/>
          </a:xfrm>
          <a:prstGeom prst="snip2DiagRect">
            <a:avLst>
              <a:gd name="adj1" fmla="val 2725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209447" y="3707689"/>
            <a:ext cx="4934054" cy="2985914"/>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495925" y="4186146"/>
            <a:ext cx="6619874" cy="2569934"/>
          </a:xfrm>
          <a:prstGeom prst="rect">
            <a:avLst/>
          </a:prstGeom>
          <a:noFill/>
        </p:spPr>
        <p:txBody>
          <a:bodyPr wrap="square">
            <a:spAutoFit/>
          </a:bodyPr>
          <a:lstStyle/>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کلیسیا بنیادی طور پر غیر قوموں پر مشتمل تھی۔ ان کے اپنے ضمیر نے انہیں بتایا کہ بدکاری کو برداشت نہیں کیا جانا چاہیے۔ مزید برآں، صحیفوں کے بارے میں ان کے علم نے اس خیال کو تقویت بخشی (احبار 8:18)۔ </a:t>
            </a:r>
          </a:p>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اگرچہ اُن پر  واضح تھا کہ یہ رشتہ گناہ ہے۔۔وہ اس پر کیوں فخر کرتے تھے (1کرنتھیوں 6:5)؟  کیا اس میں ملوث خاندان کا کلیسیا میں بڑا اثر رسوخ تھا؟کیا وہ کلیسیا کے گناہ کے برداشت کرنے پر فخر کرتے تھے؟</a:t>
            </a: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2" fill="hold" grpId="0" nodeType="after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wipe(right)">
                                      <p:cBhvr>
                                        <p:cTn id="28" dur="500"/>
                                        <p:tgtEl>
                                          <p:spTgt spid="7">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2" fill="hold" grpId="0" nodeType="after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Effect transition="in" filter="wipe(right)">
                                      <p:cBhvr>
                                        <p:cTn id="37" dur="500"/>
                                        <p:tgtEl>
                                          <p:spTgt spid="7">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right)">
                                      <p:cBhvr>
                                        <p:cTn id="42" dur="500"/>
                                        <p:tgtEl>
                                          <p:spTgt spid="10">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10">
                                            <p:txEl>
                                              <p:pRg st="1" end="1"/>
                                            </p:txEl>
                                          </p:spTgt>
                                        </p:tgtEl>
                                        <p:attrNameLst>
                                          <p:attrName>style.visibility</p:attrName>
                                        </p:attrNameLst>
                                      </p:cBhvr>
                                      <p:to>
                                        <p:strVal val="visible"/>
                                      </p:to>
                                    </p:set>
                                    <p:animEffect transition="in" filter="wipe(right)">
                                      <p:cBhvr>
                                        <p:cTn id="47"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uiExpand="1" build="p"/>
      <p:bldP spid="10"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5249175" y="342135"/>
            <a:ext cx="265749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rtl="1"/>
            <a:r>
              <a:rPr lang="ur-PK" sz="4400" b="1" dirty="0">
                <a:ln w="22225">
                  <a:solidFill>
                    <a:schemeClr val="accent2"/>
                  </a:solidFill>
                  <a:prstDash val="solid"/>
                </a:ln>
                <a:solidFill>
                  <a:schemeClr val="accent2">
                    <a:lumMod val="60000"/>
                    <a:lumOff val="40000"/>
                  </a:schemeClr>
                </a:solidFill>
                <a:latin typeface="Jameel Noori Nastaleeq" panose="02000503000000020004" pitchFamily="2" charset="-78"/>
                <a:cs typeface="Jameel Noori Nastaleeq" panose="02000503000000020004" pitchFamily="2" charset="-78"/>
              </a:rPr>
              <a:t>گناہ کا خاتمہ</a:t>
            </a:r>
            <a:endParaRPr lang="en" sz="4400" b="1" dirty="0">
              <a:ln w="22225">
                <a:solidFill>
                  <a:schemeClr val="accent2"/>
                </a:solidFill>
                <a:prstDash val="solid"/>
              </a:ln>
              <a:solidFill>
                <a:schemeClr val="accent2">
                  <a:lumMod val="60000"/>
                  <a:lumOff val="40000"/>
                </a:schemeClr>
              </a:solidFill>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A90DA5E6-6641-49CC-B45C-D558ECACFA59}"/>
              </a:ext>
            </a:extLst>
          </p:cNvPr>
          <p:cNvSpPr txBox="1"/>
          <p:nvPr/>
        </p:nvSpPr>
        <p:spPr>
          <a:xfrm>
            <a:off x="198434" y="213973"/>
            <a:ext cx="5208703" cy="954107"/>
          </a:xfrm>
          <a:prstGeom prst="rect">
            <a:avLst/>
          </a:prstGeom>
          <a:noFill/>
        </p:spPr>
        <p:txBody>
          <a:bodyPr wrap="square">
            <a:spAutoFit/>
            <a:scene3d>
              <a:camera prst="orthographicFront"/>
              <a:lightRig rig="threePt" dir="t"/>
            </a:scene3d>
            <a:sp3d extrusionH="57150">
              <a:bevelT w="38100" h="38100"/>
            </a:sp3d>
          </a:bodyPr>
          <a:lstStyle/>
          <a:p>
            <a:pPr algn="r" rtl="1"/>
            <a:r>
              <a:rPr lang="ur-PK" sz="2800" b="1" dirty="0">
                <a:solidFill>
                  <a:schemeClr val="accent3">
                    <a:lumMod val="75000"/>
                  </a:schemeClr>
                </a:solidFill>
                <a:latin typeface="Jameel Noori Nastaleeq" panose="02000503000000020004" pitchFamily="2" charset="-78"/>
                <a:cs typeface="Jameel Noori Nastaleeq" panose="02000503000000020004" pitchFamily="2" charset="-78"/>
              </a:rPr>
              <a:t>"مگر باہر والوں پر خُدا حُکم کرتا ہے؟ پس اُس شریرآدمی کو اپنے درمیان سے نکال دو" (1کرنتھیوں 13:5)۔ </a:t>
            </a:r>
            <a:endParaRPr lang="es-ES" sz="2800" b="1" dirty="0">
              <a:solidFill>
                <a:schemeClr val="accent3">
                  <a:lumMod val="75000"/>
                </a:schemeClr>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3" y="1428243"/>
            <a:ext cx="7519665" cy="89255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اس بدکاری کے معاملے کا لوگوں کو پہلے ہی علم تھا (1کرنتھیوں1:5)۔ کلیسیا کی ساکھ کو نقصان پہنچنے سے روکنے کے لئے فوری اقدامات کیے جانے تھے۔ کیا اقدامات کرنے کی ضرورت تھی؟</a:t>
            </a:r>
            <a:endParaRPr lang="en" sz="2600" b="1" dirty="0">
              <a:latin typeface="Jameel Noori Nastaleeq" panose="02000503000000020004" pitchFamily="2" charset="-78"/>
              <a:cs typeface="Jameel Noori Nastaleeq" panose="02000503000000020004" pitchFamily="2" charset="-78"/>
            </a:endParaRP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2350837043"/>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374638"/>
            <a:ext cx="4729327" cy="2323713"/>
          </a:xfrm>
          <a:prstGeom prst="rect">
            <a:avLst/>
          </a:prstGeom>
          <a:noFill/>
        </p:spPr>
        <p:txBody>
          <a:bodyPr wrap="square" rtlCol="0">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کلیسیا کے نظم و ضبط (گناہ کی کشش ثقل سے قطع نظر) کا ہمیشہ ایک مخلصی کا مقصد ہونا چاہیے۔ اس شخص کی غلطی کو واضح کیا جانا چاہیے تاکہ وہ اسے پہچان سکے، توبہ کرےاور ’’خُداوند یسوع کے دن نجات پائیں‘‘</a:t>
            </a:r>
          </a:p>
          <a:p>
            <a:pPr rtl="1">
              <a:spcBef>
                <a:spcPts val="600"/>
              </a:spcBef>
            </a:pPr>
            <a:r>
              <a:rPr lang="ur-PK" sz="2800" b="1" dirty="0">
                <a:latin typeface="Jameel Noori Nastaleeq" panose="02000503000000020004" pitchFamily="2" charset="-78"/>
                <a:cs typeface="Jameel Noori Nastaleeq" panose="02000503000000020004" pitchFamily="2" charset="-78"/>
              </a:rPr>
              <a:t> (1 کرنتھیوں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3">
            <a:extLst>
              <a:ext uri="{28A0092B-C50C-407E-A947-70E740481C1C}">
                <a14:useLocalDpi xmlns:a14="http://schemas.microsoft.com/office/drawing/2010/main" val="0"/>
              </a:ext>
            </a:extLst>
          </a:blip>
          <a:srcRect l="29661" t="-496" r="3622" b="496"/>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2"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righ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2"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right)">
                                      <p:cBhvr>
                                        <p:cTn id="43" dur="500"/>
                                        <p:tgtEl>
                                          <p:spTgt spid="2">
                                            <p:graphicEl>
                                              <a:dgm id="{06D00E97-8472-4DEB-B568-1CC0F46D6F4C}"/>
                                            </p:graphicEl>
                                          </p:spTgt>
                                        </p:tgtEl>
                                      </p:cBhvr>
                                    </p:animEffect>
                                  </p:childTnLst>
                                </p:cTn>
                              </p:par>
                              <p:par>
                                <p:cTn id="44" presetID="22" presetClass="entr" presetSubtype="2" fill="hold" grpId="0" nodeType="withEffect">
                                  <p:stCondLst>
                                    <p:cond delay="0"/>
                                  </p:stCondLst>
                                  <p:childTnLst>
                                    <p:set>
                                      <p:cBhvr>
                                        <p:cTn id="45"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right)">
                                      <p:cBhvr>
                                        <p:cTn id="46" dur="500"/>
                                        <p:tgtEl>
                                          <p:spTgt spid="2">
                                            <p:graphicEl>
                                              <a:dgm id="{DE09943A-C256-40CD-B210-19FD6DF04B3D}"/>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right)">
                                      <p:cBhvr>
                                        <p:cTn id="51" dur="500"/>
                                        <p:tgtEl>
                                          <p:spTgt spid="2">
                                            <p:graphicEl>
                                              <a:dgm id="{2E1695E2-AA7A-4BE8-80AA-A0A5E0BEED1D}"/>
                                            </p:graphicEl>
                                          </p:spTgt>
                                        </p:tgtEl>
                                      </p:cBhvr>
                                    </p:animEffect>
                                  </p:childTnLst>
                                </p:cTn>
                              </p:par>
                              <p:par>
                                <p:cTn id="52" presetID="22" presetClass="entr" presetSubtype="2" fill="hold" grpId="0" nodeType="withEffect">
                                  <p:stCondLst>
                                    <p:cond delay="0"/>
                                  </p:stCondLst>
                                  <p:childTnLst>
                                    <p:set>
                                      <p:cBhvr>
                                        <p:cTn id="53"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right)">
                                      <p:cBhvr>
                                        <p:cTn id="54" dur="500"/>
                                        <p:tgtEl>
                                          <p:spTgt spid="2">
                                            <p:graphicEl>
                                              <a:dgm id="{53659B7C-0BD0-45C0-AE43-E38BED7A7250}"/>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47" presetClass="entr" presetSubtype="0" fill="hold"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1000"/>
                                        <p:tgtEl>
                                          <p:spTgt spid="13"/>
                                        </p:tgtEl>
                                      </p:cBhvr>
                                    </p:animEffect>
                                    <p:anim calcmode="lin" valueType="num">
                                      <p:cBhvr>
                                        <p:cTn id="60" dur="1000" fill="hold"/>
                                        <p:tgtEl>
                                          <p:spTgt spid="13"/>
                                        </p:tgtEl>
                                        <p:attrNameLst>
                                          <p:attrName>ppt_x</p:attrName>
                                        </p:attrNameLst>
                                      </p:cBhvr>
                                      <p:tavLst>
                                        <p:tav tm="0">
                                          <p:val>
                                            <p:strVal val="#ppt_x"/>
                                          </p:val>
                                        </p:tav>
                                        <p:tav tm="100000">
                                          <p:val>
                                            <p:strVal val="#ppt_x"/>
                                          </p:val>
                                        </p:tav>
                                      </p:tavLst>
                                    </p:anim>
                                    <p:anim calcmode="lin" valueType="num">
                                      <p:cBhvr>
                                        <p:cTn id="61" dur="1000" fill="hold"/>
                                        <p:tgtEl>
                                          <p:spTgt spid="13"/>
                                        </p:tgtEl>
                                        <p:attrNameLst>
                                          <p:attrName>ppt_y</p:attrName>
                                        </p:attrNameLst>
                                      </p:cBhvr>
                                      <p:tavLst>
                                        <p:tav tm="0">
                                          <p:val>
                                            <p:strVal val="#ppt_y-.1"/>
                                          </p:val>
                                        </p:tav>
                                        <p:tav tm="100000">
                                          <p:val>
                                            <p:strVal val="#ppt_y"/>
                                          </p:val>
                                        </p:tav>
                                      </p:tavLst>
                                    </p:anim>
                                  </p:childTnLst>
                                </p:cTn>
                              </p:par>
                              <p:par>
                                <p:cTn id="62" presetID="47" presetClass="entr" presetSubtype="0" fill="hold" grpId="0" nodeType="with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fade">
                                      <p:cBhvr>
                                        <p:cTn id="64" dur="1000"/>
                                        <p:tgtEl>
                                          <p:spTgt spid="8"/>
                                        </p:tgtEl>
                                      </p:cBhvr>
                                    </p:animEffect>
                                    <p:anim calcmode="lin" valueType="num">
                                      <p:cBhvr>
                                        <p:cTn id="65" dur="1000" fill="hold"/>
                                        <p:tgtEl>
                                          <p:spTgt spid="8"/>
                                        </p:tgtEl>
                                        <p:attrNameLst>
                                          <p:attrName>ppt_x</p:attrName>
                                        </p:attrNameLst>
                                      </p:cBhvr>
                                      <p:tavLst>
                                        <p:tav tm="0">
                                          <p:val>
                                            <p:strVal val="#ppt_x"/>
                                          </p:val>
                                        </p:tav>
                                        <p:tav tm="100000">
                                          <p:val>
                                            <p:strVal val="#ppt_x"/>
                                          </p:val>
                                        </p:tav>
                                      </p:tavLst>
                                    </p:anim>
                                    <p:anim calcmode="lin" valueType="num">
                                      <p:cBhvr>
                                        <p:cTn id="66" dur="1000" fill="hold"/>
                                        <p:tgtEl>
                                          <p:spTgt spid="8"/>
                                        </p:tgtEl>
                                        <p:attrNameLst>
                                          <p:attrName>ppt_y</p:attrName>
                                        </p:attrNameLst>
                                      </p:cBhvr>
                                      <p:tavLst>
                                        <p:tav tm="0">
                                          <p:val>
                                            <p:strVal val="#ppt_y-.1"/>
                                          </p:val>
                                        </p:tav>
                                        <p:tav tm="100000">
                                          <p:val>
                                            <p:strVal val="#ppt_y"/>
                                          </p:val>
                                        </p:tav>
                                      </p:tavLst>
                                    </p:anim>
                                  </p:childTnLst>
                                </p:cTn>
                              </p:par>
                              <p:par>
                                <p:cTn id="67" presetID="47" presetClass="entr" presetSubtype="0" fill="hold" nodeType="with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1000"/>
                                        <p:tgtEl>
                                          <p:spTgt spid="15"/>
                                        </p:tgtEl>
                                      </p:cBhvr>
                                    </p:animEffect>
                                    <p:anim calcmode="lin" valueType="num">
                                      <p:cBhvr>
                                        <p:cTn id="70" dur="1000" fill="hold"/>
                                        <p:tgtEl>
                                          <p:spTgt spid="15"/>
                                        </p:tgtEl>
                                        <p:attrNameLst>
                                          <p:attrName>ppt_x</p:attrName>
                                        </p:attrNameLst>
                                      </p:cBhvr>
                                      <p:tavLst>
                                        <p:tav tm="0">
                                          <p:val>
                                            <p:strVal val="#ppt_x"/>
                                          </p:val>
                                        </p:tav>
                                        <p:tav tm="100000">
                                          <p:val>
                                            <p:strVal val="#ppt_x"/>
                                          </p:val>
                                        </p:tav>
                                      </p:tavLst>
                                    </p:anim>
                                    <p:anim calcmode="lin" valueType="num">
                                      <p:cBhvr>
                                        <p:cTn id="7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9587060" y="0"/>
            <a:ext cx="2604940" cy="1446550"/>
          </a:xfrm>
          <a:prstGeom prst="rect">
            <a:avLst/>
          </a:prstGeom>
          <a:noFill/>
        </p:spPr>
        <p:txBody>
          <a:bodyPr wrap="square">
            <a:spAutoFit/>
            <a:scene3d>
              <a:camera prst="orthographicFront"/>
              <a:lightRig rig="threePt" dir="t"/>
            </a:scene3d>
            <a:sp3d extrusionH="57150">
              <a:bevelT w="38100" h="38100" prst="convex"/>
            </a:sp3d>
          </a:bodyPr>
          <a:lstStyle/>
          <a:p>
            <a:pPr algn="ctr" rtl="1"/>
            <a:r>
              <a:rPr lang="ur-PK" sz="4400" b="1" spc="50" dirty="0">
                <a:ln w="15875">
                  <a:solidFill>
                    <a:schemeClr val="accent1">
                      <a:lumMod val="75000"/>
                    </a:schemeClr>
                  </a:solidFill>
                </a:ln>
                <a:solidFill>
                  <a:srgbClr val="A5CA04"/>
                </a:solidFill>
                <a:effectLst>
                  <a:innerShdw blurRad="63500" dist="50800" dir="13500000">
                    <a:srgbClr val="000000">
                      <a:alpha val="84000"/>
                    </a:srgbClr>
                  </a:innerShdw>
                </a:effectLst>
                <a:latin typeface="Jameel Noori Nastaleeq" panose="02000503000000020004" pitchFamily="2" charset="-78"/>
                <a:cs typeface="Jameel Noori Nastaleeq" panose="02000503000000020004" pitchFamily="2" charset="-78"/>
              </a:rPr>
              <a:t>اندرونی مسائل سے نمٹا</a:t>
            </a:r>
            <a:endParaRPr lang="en" sz="4400" b="1" spc="50" dirty="0">
              <a:ln w="15875">
                <a:solidFill>
                  <a:schemeClr val="accent1">
                    <a:lumMod val="75000"/>
                  </a:schemeClr>
                </a:solidFill>
              </a:ln>
              <a:solidFill>
                <a:srgbClr val="A5CA04"/>
              </a:solidFill>
              <a:effectLst>
                <a:innerShdw blurRad="63500" dist="50800" dir="13500000">
                  <a:srgbClr val="000000">
                    <a:alpha val="84000"/>
                  </a:srgbClr>
                </a:inn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5F46C707-6B5F-6B56-B2E9-17D1EB249099}"/>
              </a:ext>
            </a:extLst>
          </p:cNvPr>
          <p:cNvSpPr txBox="1"/>
          <p:nvPr/>
        </p:nvSpPr>
        <p:spPr>
          <a:xfrm>
            <a:off x="249599" y="178595"/>
            <a:ext cx="8913256" cy="1077218"/>
          </a:xfrm>
          <a:prstGeom prst="rect">
            <a:avLst/>
          </a:prstGeom>
          <a:noFill/>
        </p:spPr>
        <p:txBody>
          <a:bodyPr wrap="square">
            <a:spAutoFit/>
            <a:scene3d>
              <a:camera prst="orthographicFront"/>
              <a:lightRig rig="threePt" dir="t"/>
            </a:scene3d>
            <a:sp3d extrusionH="57150">
              <a:bevelT w="38100" h="38100"/>
            </a:sp3d>
          </a:bodyPr>
          <a:lstStyle/>
          <a:p>
            <a:pPr algn="r" rtl="1"/>
            <a:r>
              <a:rPr lang="ur-PK" sz="3200" b="1" dirty="0">
                <a:solidFill>
                  <a:schemeClr val="accent4">
                    <a:lumMod val="50000"/>
                  </a:schemeClr>
                </a:solidFill>
                <a:latin typeface="Jameel Noori Nastaleeq" panose="02000503000000020004" pitchFamily="2" charset="-78"/>
                <a:cs typeface="Jameel Noori Nastaleeq" panose="02000503000000020004" pitchFamily="2" charset="-78"/>
              </a:rPr>
              <a:t>"کیا تم میں سے کسی کو یہ جرُات ہے کہ جب دوُسرے کے ساتھ مقدمہ ہو تو فیصلہ کے لئے      بے دینوں کے پا س جائے اور مقدسوں کے پا س نہ جائے" (1کرنتھیوں 1:6)۔ </a:t>
            </a:r>
            <a:endParaRPr lang="es-ES" sz="3200" b="1" dirty="0">
              <a:solidFill>
                <a:schemeClr val="accent4">
                  <a:lumMod val="50000"/>
                </a:schemeClr>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340729"/>
            <a:ext cx="7271088" cy="1692771"/>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کلیسیا کے اندر گناہ کے مسئلے کو کیسے حل کیا اس کی وضاحت کرنے کے بعد، پولس رسول انہیں صحیح رہنما اصولوں پر عمل نہ کرنے اور ایمانداروں کے درمیان تنازعات کو سیکولر عدالیوں میں لیجانے پر ملامت کرتا ہے(1کرنتھیوں 6: 1۔6)۔لیکن پولس رسول اس سے آگے بڑھتا ہے اور مسئلے کی جڑ  پر حملہ کرتا ہے ۔</a:t>
            </a:r>
            <a:endParaRPr lang="en" sz="2600" b="1" dirty="0">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80225" y="1436488"/>
            <a:ext cx="4420066" cy="2704911"/>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53350" y="4203202"/>
            <a:ext cx="4276725" cy="2446004"/>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0" y="4333000"/>
            <a:ext cx="6840920" cy="461665"/>
          </a:xfrm>
          <a:prstGeom prst="rect">
            <a:avLst/>
          </a:prstGeom>
          <a:noFill/>
        </p:spPr>
        <p:txBody>
          <a:bodyPr wrap="square">
            <a:spAutoFit/>
          </a:bodyPr>
          <a:lstStyle/>
          <a:p>
            <a:pPr algn="r" rtl="1">
              <a:spcBef>
                <a:spcPts val="600"/>
              </a:spcBef>
            </a:pPr>
            <a:r>
              <a:rPr lang="ur-PK" sz="2400" b="1" dirty="0">
                <a:latin typeface="Jameel Noori Nastaleeq" panose="02000503000000020004" pitchFamily="2" charset="-78"/>
                <a:cs typeface="Jameel Noori Nastaleeq" panose="02000503000000020004" pitchFamily="2" charset="-78"/>
              </a:rPr>
              <a:t> بھائیوں کو کسی دوسرے کے جرُم کو معاف کرنے کے لئے تیار رہنا چاہئے (1کرنتھیوں 6: 7بی)</a:t>
            </a:r>
            <a:endParaRPr lang="en" sz="2400" b="1" dirty="0">
              <a:latin typeface="Jameel Noori Nastaleeq" panose="02000503000000020004" pitchFamily="2" charset="-78"/>
              <a:cs typeface="Jameel Noori Nastaleeq" panose="02000503000000020004" pitchFamily="2" charset="-78"/>
            </a:endParaRPr>
          </a:p>
        </p:txBody>
      </p:sp>
      <p:sp>
        <p:nvSpPr>
          <p:cNvPr id="7" name="CuadroTexto 6">
            <a:extLst>
              <a:ext uri="{FF2B5EF4-FFF2-40B4-BE49-F238E27FC236}">
                <a16:creationId xmlns:a16="http://schemas.microsoft.com/office/drawing/2014/main" id="{22E020F3-A69B-8010-52A8-7FB4B138C366}"/>
              </a:ext>
            </a:extLst>
          </p:cNvPr>
          <p:cNvSpPr txBox="1"/>
          <p:nvPr/>
        </p:nvSpPr>
        <p:spPr>
          <a:xfrm>
            <a:off x="4485606" y="3024094"/>
            <a:ext cx="7271088" cy="1200329"/>
          </a:xfrm>
          <a:prstGeom prst="rect">
            <a:avLst/>
          </a:prstGeom>
          <a:noFill/>
        </p:spPr>
        <p:txBody>
          <a:bodyPr wrap="square">
            <a:spAutoFit/>
          </a:bodyPr>
          <a:lstStyle/>
          <a:p>
            <a:pPr algn="r" rtl="1">
              <a:spcBef>
                <a:spcPts val="600"/>
              </a:spcBef>
            </a:pPr>
            <a:r>
              <a:rPr lang="ur-PK" sz="2400" b="1" dirty="0">
                <a:latin typeface="Jameel Noori Nastaleeq" panose="02000503000000020004" pitchFamily="2" charset="-78"/>
                <a:cs typeface="Jameel Noori Nastaleeq" panose="02000503000000020004" pitchFamily="2" charset="-78"/>
              </a:rPr>
              <a:t>پہلی بات کہ کلیسیا کے اراکین کے درمیان کوئی اختلاف نہیں ہونا چاہئے(1کرنتھیوں 6: 7اے)۔ دوسری بات یہ کہ اراکین کلیسیا  کو کسی دوسرے رکن کو غلط نہیں کرنا چاہئے اور نہ ہی دھوکہ دینا</a:t>
            </a:r>
            <a:r>
              <a:rPr lang="es-ES" sz="2400" b="1" dirty="0">
                <a:latin typeface="Jameel Noori Nastaleeq" panose="02000503000000020004" pitchFamily="2" charset="-78"/>
                <a:cs typeface="Jameel Noori Nastaleeq" panose="02000503000000020004" pitchFamily="2" charset="-78"/>
              </a:rPr>
              <a:t> </a:t>
            </a:r>
            <a:r>
              <a:rPr lang="ur-PK" sz="2400" b="1" dirty="0">
                <a:latin typeface="Jameel Noori Nastaleeq" panose="02000503000000020004" pitchFamily="2" charset="-78"/>
                <a:cs typeface="Jameel Noori Nastaleeq" panose="02000503000000020004" pitchFamily="2" charset="-78"/>
              </a:rPr>
              <a:t> چاہئے (1کرنتھیوں 8:6)۔ </a:t>
            </a:r>
            <a:endParaRPr lang="en" sz="2400" b="1" dirty="0">
              <a:latin typeface="Jameel Noori Nastaleeq" panose="02000503000000020004" pitchFamily="2" charset="-78"/>
              <a:cs typeface="Jameel Noori Nastaleeq" panose="02000503000000020004" pitchFamily="2" charset="-78"/>
            </a:endParaRPr>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224" y="5941320"/>
            <a:ext cx="7271088" cy="830997"/>
          </a:xfrm>
          <a:prstGeom prst="rect">
            <a:avLst/>
          </a:prstGeom>
          <a:noFill/>
        </p:spPr>
        <p:txBody>
          <a:bodyPr wrap="square">
            <a:spAutoFit/>
          </a:bodyPr>
          <a:lstStyle/>
          <a:p>
            <a:pPr algn="r" rtl="1">
              <a:spcBef>
                <a:spcPts val="600"/>
              </a:spcBef>
            </a:pPr>
            <a:r>
              <a:rPr lang="ur-PK" sz="2400" b="1" dirty="0">
                <a:latin typeface="Jameel Noori Nastaleeq" panose="02000503000000020004" pitchFamily="2" charset="-78"/>
                <a:cs typeface="Jameel Noori Nastaleeq" panose="02000503000000020004" pitchFamily="2" charset="-78"/>
              </a:rPr>
              <a:t>جب تک کوئی مجرمانہ معاملہ نہیں ہے (رومیوں 13: 1۔5)کلیسیا کے اندرونی مسائل کو اندرونی طور پر حل ہونا چاہئے۔</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70716" y="4986266"/>
            <a:ext cx="6839702" cy="830997"/>
          </a:xfrm>
          <a:prstGeom prst="rect">
            <a:avLst/>
          </a:prstGeom>
          <a:noFill/>
        </p:spPr>
        <p:txBody>
          <a:bodyPr wrap="square">
            <a:spAutoFit/>
          </a:bodyPr>
          <a:lstStyle/>
          <a:p>
            <a:pPr algn="r" rtl="1">
              <a:spcBef>
                <a:spcPts val="600"/>
              </a:spcBef>
            </a:pPr>
            <a:r>
              <a:rPr lang="ur-PK" sz="2400" b="1" dirty="0">
                <a:latin typeface="Jameel Noori Nastaleeq" panose="02000503000000020004" pitchFamily="2" charset="-78"/>
                <a:cs typeface="Jameel Noori Nastaleeq" panose="02000503000000020004" pitchFamily="2" charset="-78"/>
              </a:rPr>
              <a:t>تیسرا، اگر اراکین کے درمیان کوئی معاہدہ نہیں ہوتا، تو کلیسیا کو ان کے درمیان فیصلہ کرنا یا ثالثی کرنا چاہیے (1 کرنتھیوں 2:6)۔ </a:t>
            </a:r>
            <a:endParaRPr lang="en" sz="2400" b="1" dirty="0">
              <a:latin typeface="Jameel Noori Nastaleeq" panose="02000503000000020004" pitchFamily="2" charset="-78"/>
              <a:cs typeface="Jameel Noori Nastaleeq" panose="02000503000000020004" pitchFamily="2" charset="-78"/>
            </a:endParaRP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0800000">
            <a:off x="11770433" y="3089929"/>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10800000">
            <a:off x="6940413" y="4439341"/>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0800000">
            <a:off x="6987052" y="5056766"/>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righ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2"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2"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righ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2"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2"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righ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2"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2"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righ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righ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634306" y="1552400"/>
            <a:ext cx="10186220" cy="4047262"/>
          </a:xfrm>
          <a:prstGeom prst="rect">
            <a:avLst/>
          </a:prstGeom>
          <a:noFill/>
        </p:spPr>
        <p:txBody>
          <a:bodyPr wrap="square">
            <a:spAutoFit/>
          </a:bodyPr>
          <a:lstStyle/>
          <a:p>
            <a:pPr algn="r" rtl="1">
              <a:spcBef>
                <a:spcPts val="600"/>
              </a:spcBef>
            </a:pPr>
            <a:r>
              <a:rPr lang="ur-PK" sz="3600" b="1" dirty="0">
                <a:latin typeface="Jameel Noori Nastaleeq" panose="02000503000000020004" pitchFamily="2" charset="-78"/>
                <a:cs typeface="Jameel Noori Nastaleeq" panose="02000503000000020004" pitchFamily="2" charset="-78"/>
              </a:rPr>
              <a:t>"دلچپ بات یہ ہے کہ 1کرنتھیوں 5: 10، 11 اور 1کرنتھیوں 6: 9، 10 آیات میں بت پرستی اور نشہ بازی بھی حرامکاری کے ساتھ گناہوں کی فہرست میں درج ہیں۔ بت پرستانہ تہوار ضرورت سے زیادہ کھانے پینے سے بھرپور ہوتے تھے، جو حرامکاری کا دروازہ کھولتے تھے (1کرنتھیوں 8:10)"</a:t>
            </a:r>
          </a:p>
          <a:p>
            <a:pPr algn="r" rtl="1">
              <a:spcBef>
                <a:spcPts val="600"/>
              </a:spcBef>
            </a:pPr>
            <a:r>
              <a:rPr lang="ur-PK" sz="3600" b="1" dirty="0">
                <a:latin typeface="Jameel Noori Nastaleeq" panose="02000503000000020004" pitchFamily="2" charset="-78"/>
                <a:cs typeface="Jameel Noori Nastaleeq" panose="02000503000000020004" pitchFamily="2" charset="-78"/>
              </a:rPr>
              <a:t> "خُدا ہمیں اپنے اعلیٰ، پاکیزہ اور آسمانی معیار تک سرفراز کرنا چاہتا ہے۔ اس کے لئے اُس کی روح مسلسل ہمارے ساتھ کوشش کر رہی ہے۔ ہمارے فطری رحجانات، جب تک رُوح القدس کے ذریعے درست نہ ہو جائیں، اپنے اندر اخلاقی موت کے بیج رکھتے ہیں" </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318135" y="1945005"/>
            <a:ext cx="7658100" cy="2029402"/>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rtl="1">
              <a:lnSpc>
                <a:spcPts val="17500"/>
              </a:lnSpc>
            </a:pPr>
            <a:r>
              <a:rPr lang="ur-PK" sz="6600" dirty="0">
                <a:pattFill prst="narHorz">
                  <a:fgClr>
                    <a:srgbClr val="FFFF00"/>
                  </a:fgClr>
                  <a:bgClr>
                    <a:schemeClr val="accent6">
                      <a:lumMod val="20000"/>
                      <a:lumOff val="80000"/>
                    </a:schemeClr>
                  </a:bgClr>
                </a:pattFill>
                <a:effectLst>
                  <a:innerShdw blurRad="177800">
                    <a:schemeClr val="accent6">
                      <a:lumMod val="50000"/>
                    </a:schemeClr>
                  </a:innerShdw>
                </a:effectLst>
                <a:latin typeface="Jameel Noori Nastaleeq" panose="02000503000000020004" pitchFamily="2" charset="-78"/>
                <a:cs typeface="Jameel Noori Nastaleeq" panose="02000503000000020004" pitchFamily="2" charset="-78"/>
              </a:rPr>
              <a:t>کلیسا  میں گناہ سے کیسے بچا جا سکتا ہے؟</a:t>
            </a:r>
            <a:endParaRPr lang="en" sz="6600" dirty="0">
              <a:pattFill prst="narHorz">
                <a:fgClr>
                  <a:srgbClr val="FFFF00"/>
                </a:fgClr>
                <a:bgClr>
                  <a:schemeClr val="accent6">
                    <a:lumMod val="20000"/>
                    <a:lumOff val="80000"/>
                  </a:schemeClr>
                </a:bgClr>
              </a:pattFill>
              <a:effectLst>
                <a:innerShdw blurRad="177800">
                  <a:schemeClr val="accent6">
                    <a:lumMod val="50000"/>
                  </a:schemeClr>
                </a:inn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1314</TotalTime>
  <Words>2717</Words>
  <Application>Microsoft Office PowerPoint</Application>
  <PresentationFormat>Panorámica</PresentationFormat>
  <Paragraphs>98</Paragraphs>
  <Slides>12</Slides>
  <Notes>7</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Calibri</vt:lpstr>
      <vt:lpstr>Aptos</vt:lpstr>
      <vt:lpstr>Jameel Noori Nastaleeq</vt:lpstr>
      <vt:lpstr>Arial</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139</cp:revision>
  <dcterms:created xsi:type="dcterms:W3CDTF">2026-06-19T16:27:56Z</dcterms:created>
  <dcterms:modified xsi:type="dcterms:W3CDTF">2026-07-24T13:17:07Z</dcterms:modified>
</cp:coreProperties>
</file>