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Jameel Noori Nastaleeq" panose="02000503000000000004" pitchFamily="2" charset="-78"/>
      <p:regular r:id="rId12"/>
      <p:italic r:id="rId1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custT="1"/>
      <dgm:spPr>
        <a:solidFill>
          <a:schemeClr val="accent4">
            <a:lumMod val="75000"/>
          </a:schemeClr>
        </a:solidFill>
      </dgm:spPr>
      <dgm:t>
        <a:bodyPr/>
        <a:lstStyle/>
        <a:p>
          <a:pPr rtl="1"/>
          <a:r>
            <a:rPr lang="ur-PK" sz="3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خُدا کی تسلی</a:t>
          </a:r>
          <a:endParaRPr lang="es-ES" sz="3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pPr rtl="1"/>
          <a:r>
            <a:rPr lang="ur-PK"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یہ ہمیں خوف سے آزاد کرتا ہے</a:t>
          </a:r>
          <a:endParaRPr lang="es-ES"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pPr rtl="1"/>
          <a:r>
            <a:rPr lang="ur-PK" sz="2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اُس وقت کو یاد دلاتا ہے جب اُس نے ہماری مدد کی</a:t>
          </a:r>
          <a:endParaRPr lang="es-ES" sz="2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pPr rtl="1"/>
          <a:r>
            <a:rPr lang="ur-PK" sz="2000" b="1" dirty="0">
              <a:solidFill>
                <a:schemeClr val="tx1"/>
              </a:solidFill>
              <a:effectLst/>
              <a:latin typeface="Jameel Noori Nastaleeq" panose="02000503000000020004" pitchFamily="2" charset="-78"/>
              <a:cs typeface="Jameel Noori Nastaleeq" panose="02000503000000020004" pitchFamily="2" charset="-78"/>
            </a:rPr>
            <a:t>یہ مصیبت کو برداشت کرنے میں ہماری مدد کرتا ہے۔</a:t>
          </a:r>
          <a:endParaRPr lang="es-ES" sz="2000" dirty="0">
            <a:solidFill>
              <a:schemeClr val="tx1"/>
            </a:solidFill>
            <a:effectLst/>
            <a:latin typeface="Jameel Noori Nastaleeq" panose="02000503000000020004" pitchFamily="2" charset="-78"/>
            <a:cs typeface="Jameel Noori Nastaleeq" panose="02000503000000020004" pitchFamily="2" charset="-78"/>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pPr rtl="1"/>
          <a:r>
            <a:rPr lang="ur-PK" sz="2400" b="1" dirty="0">
              <a:solidFill>
                <a:schemeClr val="tx1"/>
              </a:solidFill>
              <a:effectLst/>
              <a:latin typeface="Jameel Noori Nastaleeq" panose="02000503000000020004" pitchFamily="2" charset="-78"/>
              <a:cs typeface="Jameel Noori Nastaleeq" panose="02000503000000020004" pitchFamily="2" charset="-78"/>
            </a:rPr>
            <a:t>یہ ہمیں روحانی پختگی کی طرف لے جاتا ہے۔</a:t>
          </a:r>
          <a:endParaRPr lang="es-ES" sz="2400" dirty="0">
            <a:solidFill>
              <a:schemeClr val="tx1"/>
            </a:solidFill>
            <a:effectLst/>
            <a:latin typeface="Jameel Noori Nastaleeq" panose="02000503000000020004" pitchFamily="2" charset="-78"/>
            <a:cs typeface="Jameel Noori Nastaleeq" panose="02000503000000020004" pitchFamily="2" charset="-78"/>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pPr rtl="1">
            <a:lnSpc>
              <a:spcPts val="2500"/>
            </a:lnSpc>
            <a:spcAft>
              <a:spcPts val="0"/>
            </a:spcAft>
          </a:pPr>
          <a:r>
            <a:rPr lang="ur-PK" sz="2400" b="1" dirty="0">
              <a:solidFill>
                <a:schemeClr val="tx1"/>
              </a:solidFill>
              <a:effectLst/>
              <a:latin typeface="Jameel Noori Nastaleeq" panose="02000503000000020004" pitchFamily="2" charset="-78"/>
              <a:cs typeface="Jameel Noori Nastaleeq" panose="02000503000000020004" pitchFamily="2" charset="-78"/>
            </a:rPr>
            <a:t>یہ ہمیں دوسروں کے لیے شفاعت کرنے کی ترغیب دیتا ہے۔</a:t>
          </a:r>
          <a:endParaRPr lang="es-ES" sz="2400" dirty="0">
            <a:solidFill>
              <a:schemeClr val="tx1"/>
            </a:solidFill>
            <a:effectLst/>
            <a:latin typeface="Jameel Noori Nastaleeq" panose="02000503000000020004" pitchFamily="2" charset="-78"/>
            <a:cs typeface="Jameel Noori Nastaleeq" panose="02000503000000020004" pitchFamily="2" charset="-78"/>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pPr rtl="1">
            <a:lnSpc>
              <a:spcPts val="2500"/>
            </a:lnSpc>
            <a:spcAft>
              <a:spcPts val="0"/>
            </a:spcAft>
          </a:pPr>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ہم ایک دوسرے کو تسلی دیتے ہیں جیسا کہ ہمیں خدا نے تسلی دی تھی۔</a:t>
          </a:r>
          <a:endParaRPr lang="es-ES" sz="24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val="rev"/>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FlipHor="1" custLinFactX="37935" custLinFactNeighborX="100000" custLinFactNeighborY="-5902"/>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20514" custLinFactNeighborY="-7072">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FlipHor="1" custLinFactX="37935" custLinFactNeighborX="100000" custLinFactNeighborY="-5902"/>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20514" custLinFactNeighborY="-7072">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FlipHor="1" custLinFactX="37935" custLinFactNeighborX="100000" custLinFactNeighborY="-5902"/>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20514" custLinFactNeighborY="-7072">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FlipHor="1" custLinFactX="37935" custLinFactNeighborX="100000" custLinFactNeighborY="-5902"/>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20514" custLinFactNeighborY="-7072">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FlipHor="1" custLinFactX="37935" custLinFactNeighborX="100000" custLinFactNeighborY="-5902"/>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20514" custLinFactNeighborY="-2142">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FlipHor="1" custLinFactX="37935" custLinFactNeighborX="100000" custLinFactNeighborY="-4807"/>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20514" custLinFactNeighborY="1095">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pP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افسس</a:t>
          </a:r>
          <a:endParaRPr lang="en"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مقدونیہ</a:t>
          </a:r>
          <a:endParaRPr lang="en"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کرنتھس</a:t>
          </a:r>
          <a:endParaRPr lang="en"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pP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یہودایہ</a:t>
          </a:r>
          <a:endParaRPr lang="es-ES"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val="rev"/>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pPr rtl="1"/>
          <a:r>
            <a:rPr lang="ur-PK" sz="2000" b="1" dirty="0">
              <a:latin typeface="Jameel Noori Nastaleeq" panose="02000503000000020004" pitchFamily="2" charset="-78"/>
              <a:cs typeface="Jameel Noori Nastaleeq" panose="02000503000000020004" pitchFamily="2" charset="-78"/>
            </a:rPr>
            <a:t>افسس</a:t>
          </a:r>
          <a:endParaRPr lang="en" sz="2000" b="1" dirty="0">
            <a:latin typeface="Jameel Noori Nastaleeq" panose="02000503000000020004" pitchFamily="2" charset="-78"/>
            <a:cs typeface="Jameel Noori Nastaleeq" panose="02000503000000020004" pitchFamily="2" charset="-78"/>
          </a:endParaRP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مقدونیہ</a:t>
          </a:r>
          <a:endParaRPr lang="en"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کرنتھس</a:t>
          </a:r>
          <a:endParaRPr lang="en"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یہودایہ</a:t>
          </a:r>
          <a:endParaRPr lang="es-ES"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کرنتھس </a:t>
          </a:r>
          <a:endParaRPr lang="es-ES"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val="rev"/>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rtl="1">
            <a:lnSpc>
              <a:spcPct val="90000"/>
            </a:lnSpc>
            <a:spcBef>
              <a:spcPct val="0"/>
            </a:spcBef>
            <a:spcAft>
              <a:spcPct val="35000"/>
            </a:spcAft>
            <a:buNone/>
          </a:pPr>
          <a:r>
            <a:rPr lang="ur-PK" sz="32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خُدا کی تسلی</a:t>
          </a:r>
          <a:endParaRPr lang="es-ES" sz="32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23154" y="25975"/>
        <a:ext cx="4425677" cy="607688"/>
      </dsp:txXfrm>
    </dsp:sp>
    <dsp:sp modelId="{702B2A40-EF80-4F27-BB52-24C74085D3DA}">
      <dsp:nvSpPr>
        <dsp:cNvPr id="0" name=""/>
        <dsp:cNvSpPr/>
      </dsp:nvSpPr>
      <dsp:spPr>
        <a:xfrm flipH="1">
          <a:off x="3826486" y="730663"/>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13712" y="72311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یہ ہمیں خوف سے آزاد کرتا ہے</a:t>
          </a:r>
          <a:endParaRPr lang="es-ES"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45228" y="754626"/>
        <a:ext cx="3721579" cy="582468"/>
      </dsp:txXfrm>
    </dsp:sp>
    <dsp:sp modelId="{7DA5F745-1C74-4E02-BD4F-1919BAD9203F}">
      <dsp:nvSpPr>
        <dsp:cNvPr id="0" name=""/>
        <dsp:cNvSpPr/>
      </dsp:nvSpPr>
      <dsp:spPr>
        <a:xfrm flipH="1">
          <a:off x="3826486" y="1453624"/>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13712" y="144607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rtl="1">
            <a:lnSpc>
              <a:spcPct val="90000"/>
            </a:lnSpc>
            <a:spcBef>
              <a:spcPct val="0"/>
            </a:spcBef>
            <a:spcAft>
              <a:spcPct val="35000"/>
            </a:spcAft>
            <a:buNone/>
          </a:pPr>
          <a:r>
            <a:rPr lang="ur-PK" sz="22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اُس وقت کو یاد دلاتا ہے جب اُس نے ہماری مدد کی</a:t>
          </a:r>
          <a:endParaRPr lang="es-ES" sz="22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45228" y="1477587"/>
        <a:ext cx="3721579" cy="582468"/>
      </dsp:txXfrm>
    </dsp:sp>
    <dsp:sp modelId="{BF34FDA3-FEDE-4654-B83A-BB6765AA32CA}">
      <dsp:nvSpPr>
        <dsp:cNvPr id="0" name=""/>
        <dsp:cNvSpPr/>
      </dsp:nvSpPr>
      <dsp:spPr>
        <a:xfrm flipH="1">
          <a:off x="3826486" y="2176585"/>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13712" y="216903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ur-PK" sz="2000" b="1" kern="1200" dirty="0">
              <a:solidFill>
                <a:schemeClr val="tx1"/>
              </a:solidFill>
              <a:effectLst/>
              <a:latin typeface="Jameel Noori Nastaleeq" panose="02000503000000020004" pitchFamily="2" charset="-78"/>
              <a:cs typeface="Jameel Noori Nastaleeq" panose="02000503000000020004" pitchFamily="2" charset="-78"/>
            </a:rPr>
            <a:t>یہ مصیبت کو برداشت کرنے میں ہماری مدد کرتا ہے۔</a:t>
          </a:r>
          <a:endParaRPr lang="es-ES" sz="2000" kern="1200" dirty="0">
            <a:solidFill>
              <a:schemeClr val="tx1"/>
            </a:solidFill>
            <a:effectLst/>
            <a:latin typeface="Jameel Noori Nastaleeq" panose="02000503000000020004" pitchFamily="2" charset="-78"/>
            <a:cs typeface="Jameel Noori Nastaleeq" panose="02000503000000020004" pitchFamily="2" charset="-78"/>
          </a:endParaRPr>
        </a:p>
      </dsp:txBody>
      <dsp:txXfrm>
        <a:off x="45228" y="2200548"/>
        <a:ext cx="3721579" cy="582468"/>
      </dsp:txXfrm>
    </dsp:sp>
    <dsp:sp modelId="{EEC8F494-8BFB-4FF6-9CAA-4EE35282B786}">
      <dsp:nvSpPr>
        <dsp:cNvPr id="0" name=""/>
        <dsp:cNvSpPr/>
      </dsp:nvSpPr>
      <dsp:spPr>
        <a:xfrm flipH="1">
          <a:off x="3826486" y="2899546"/>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13712" y="289199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1">
            <a:lnSpc>
              <a:spcPct val="90000"/>
            </a:lnSpc>
            <a:spcBef>
              <a:spcPct val="0"/>
            </a:spcBef>
            <a:spcAft>
              <a:spcPct val="35000"/>
            </a:spcAft>
            <a:buNone/>
          </a:pPr>
          <a:r>
            <a:rPr lang="ur-PK" sz="2400" b="1" kern="1200" dirty="0">
              <a:solidFill>
                <a:schemeClr val="tx1"/>
              </a:solidFill>
              <a:effectLst/>
              <a:latin typeface="Jameel Noori Nastaleeq" panose="02000503000000020004" pitchFamily="2" charset="-78"/>
              <a:cs typeface="Jameel Noori Nastaleeq" panose="02000503000000020004" pitchFamily="2" charset="-78"/>
            </a:rPr>
            <a:t>یہ ہمیں روحانی پختگی کی طرف لے جاتا ہے۔</a:t>
          </a:r>
          <a:endParaRPr lang="es-ES" sz="2400" kern="1200" dirty="0">
            <a:solidFill>
              <a:schemeClr val="tx1"/>
            </a:solidFill>
            <a:effectLst/>
            <a:latin typeface="Jameel Noori Nastaleeq" panose="02000503000000020004" pitchFamily="2" charset="-78"/>
            <a:cs typeface="Jameel Noori Nastaleeq" panose="02000503000000020004" pitchFamily="2" charset="-78"/>
          </a:endParaRPr>
        </a:p>
      </dsp:txBody>
      <dsp:txXfrm>
        <a:off x="45228" y="2923509"/>
        <a:ext cx="3721579" cy="582468"/>
      </dsp:txXfrm>
    </dsp:sp>
    <dsp:sp modelId="{F0178A28-587B-4566-9F4C-42ACCB71AADD}">
      <dsp:nvSpPr>
        <dsp:cNvPr id="0" name=""/>
        <dsp:cNvSpPr/>
      </dsp:nvSpPr>
      <dsp:spPr>
        <a:xfrm flipH="1">
          <a:off x="3826486" y="3622507"/>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13712" y="3646777"/>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1">
            <a:lnSpc>
              <a:spcPts val="2500"/>
            </a:lnSpc>
            <a:spcBef>
              <a:spcPct val="0"/>
            </a:spcBef>
            <a:spcAft>
              <a:spcPts val="0"/>
            </a:spcAft>
            <a:buNone/>
          </a:pPr>
          <a:r>
            <a:rPr lang="ur-PK" sz="2400" b="1" kern="1200" dirty="0">
              <a:solidFill>
                <a:schemeClr val="tx1"/>
              </a:solidFill>
              <a:effectLst/>
              <a:latin typeface="Jameel Noori Nastaleeq" panose="02000503000000020004" pitchFamily="2" charset="-78"/>
              <a:cs typeface="Jameel Noori Nastaleeq" panose="02000503000000020004" pitchFamily="2" charset="-78"/>
            </a:rPr>
            <a:t>یہ ہمیں دوسروں کے لیے شفاعت کرنے کی ترغیب دیتا ہے۔</a:t>
          </a:r>
          <a:endParaRPr lang="es-ES" sz="2400" kern="1200" dirty="0">
            <a:solidFill>
              <a:schemeClr val="tx1"/>
            </a:solidFill>
            <a:effectLst/>
            <a:latin typeface="Jameel Noori Nastaleeq" panose="02000503000000020004" pitchFamily="2" charset="-78"/>
            <a:cs typeface="Jameel Noori Nastaleeq" panose="02000503000000020004" pitchFamily="2" charset="-78"/>
          </a:endParaRPr>
        </a:p>
      </dsp:txBody>
      <dsp:txXfrm>
        <a:off x="45228" y="3678293"/>
        <a:ext cx="3721579" cy="582468"/>
      </dsp:txXfrm>
    </dsp:sp>
    <dsp:sp modelId="{4870131D-BA17-429B-A251-A4FABFD6260C}">
      <dsp:nvSpPr>
        <dsp:cNvPr id="0" name=""/>
        <dsp:cNvSpPr/>
      </dsp:nvSpPr>
      <dsp:spPr>
        <a:xfrm flipH="1">
          <a:off x="3826486" y="4352536"/>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13712" y="4390633"/>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1">
            <a:lnSpc>
              <a:spcPts val="2500"/>
            </a:lnSpc>
            <a:spcBef>
              <a:spcPct val="0"/>
            </a:spcBef>
            <a:spcAft>
              <a:spcPts val="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ہم ایک دوسرے کو تسلی دیتے ہیں جیسا کہ ہمیں خدا نے تسلی دی تھی۔</a:t>
          </a:r>
          <a:endParaRPr lang="es-ES" sz="24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45228" y="4422149"/>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rot="10800000">
          <a:off x="4416610"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2004" tIns="64008" rIns="128016" bIns="64008"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افسس</a:t>
          </a:r>
          <a:endParaRPr lang="en"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4506610" y="0"/>
        <a:ext cx="1453068" cy="360000"/>
      </dsp:txXfrm>
    </dsp:sp>
    <dsp:sp modelId="{E43C1325-6628-438D-85B4-414782981C81}">
      <dsp:nvSpPr>
        <dsp:cNvPr id="0" name=""/>
        <dsp:cNvSpPr/>
      </dsp:nvSpPr>
      <dsp:spPr>
        <a:xfrm rot="10800000">
          <a:off x="2620817"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مقدونیہ</a:t>
          </a:r>
          <a:endParaRPr lang="en"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sp:txBody>
      <dsp:txXfrm rot="10800000">
        <a:off x="2800817" y="0"/>
        <a:ext cx="1744406" cy="360000"/>
      </dsp:txXfrm>
    </dsp:sp>
    <dsp:sp modelId="{DDBB88A2-37E8-4BD1-989A-89B36BE008DE}">
      <dsp:nvSpPr>
        <dsp:cNvPr id="0" name=""/>
        <dsp:cNvSpPr/>
      </dsp:nvSpPr>
      <dsp:spPr>
        <a:xfrm rot="10800000">
          <a:off x="1237426"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کرنتھس</a:t>
          </a:r>
          <a:endParaRPr lang="en"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sp:txBody>
      <dsp:txXfrm rot="10800000">
        <a:off x="1417426" y="0"/>
        <a:ext cx="1332005" cy="360000"/>
      </dsp:txXfrm>
    </dsp:sp>
    <dsp:sp modelId="{718914A1-0806-482B-8FF6-8AD86C4C3AAD}">
      <dsp:nvSpPr>
        <dsp:cNvPr id="0" name=""/>
        <dsp:cNvSpPr/>
      </dsp:nvSpPr>
      <dsp:spPr>
        <a:xfrm rot="10800000">
          <a:off x="2971"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2004" tIns="64008" rIns="96012" bIns="64008"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یہودایہ</a:t>
          </a:r>
          <a:endParaRPr lang="es-ES"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182971"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rot="10800000">
          <a:off x="568143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6670" tIns="53340" rIns="106680" bIns="53340" numCol="1" spcCol="1270" anchor="ctr" anchorCtr="0">
          <a:noAutofit/>
        </a:bodyPr>
        <a:lstStyle/>
        <a:p>
          <a:pPr marL="0" lvl="0" indent="0" algn="ctr" defTabSz="889000" rtl="1">
            <a:lnSpc>
              <a:spcPct val="90000"/>
            </a:lnSpc>
            <a:spcBef>
              <a:spcPct val="0"/>
            </a:spcBef>
            <a:spcAft>
              <a:spcPct val="35000"/>
            </a:spcAft>
            <a:buNone/>
          </a:pPr>
          <a:r>
            <a:rPr lang="ur-PK" sz="2000" b="1" kern="1200" dirty="0">
              <a:latin typeface="Jameel Noori Nastaleeq" panose="02000503000000020004" pitchFamily="2" charset="-78"/>
              <a:cs typeface="Jameel Noori Nastaleeq" panose="02000503000000020004" pitchFamily="2" charset="-78"/>
            </a:rPr>
            <a:t>افسس</a:t>
          </a:r>
          <a:endParaRPr lang="en" sz="2000" b="1" kern="1200" dirty="0">
            <a:latin typeface="Jameel Noori Nastaleeq" panose="02000503000000020004" pitchFamily="2" charset="-78"/>
            <a:cs typeface="Jameel Noori Nastaleeq" panose="02000503000000020004" pitchFamily="2" charset="-78"/>
          </a:endParaRPr>
        </a:p>
      </dsp:txBody>
      <dsp:txXfrm rot="10800000">
        <a:off x="5771439" y="0"/>
        <a:ext cx="1409141" cy="360000"/>
      </dsp:txXfrm>
    </dsp:sp>
    <dsp:sp modelId="{0DA6EFD4-AE4A-4AF1-810B-7D3258FA5D03}">
      <dsp:nvSpPr>
        <dsp:cNvPr id="0" name=""/>
        <dsp:cNvSpPr/>
      </dsp:nvSpPr>
      <dsp:spPr>
        <a:xfrm rot="10800000">
          <a:off x="428926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کرنتھس </a:t>
          </a:r>
          <a:endParaRPr lang="es-ES"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sp:txBody>
      <dsp:txXfrm rot="10800000">
        <a:off x="4469262" y="0"/>
        <a:ext cx="1332005" cy="360000"/>
      </dsp:txXfrm>
    </dsp:sp>
    <dsp:sp modelId="{E43C1325-6628-438D-85B4-414782981C81}">
      <dsp:nvSpPr>
        <dsp:cNvPr id="0" name=""/>
        <dsp:cNvSpPr/>
      </dsp:nvSpPr>
      <dsp:spPr>
        <a:xfrm rot="10800000">
          <a:off x="2544592"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مقدونیہ</a:t>
          </a:r>
          <a:endParaRPr lang="en"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sp:txBody>
      <dsp:txXfrm rot="10800000">
        <a:off x="2724592" y="0"/>
        <a:ext cx="1684498" cy="360000"/>
      </dsp:txXfrm>
    </dsp:sp>
    <dsp:sp modelId="{DDBB88A2-37E8-4BD1-989A-89B36BE008DE}">
      <dsp:nvSpPr>
        <dsp:cNvPr id="0" name=""/>
        <dsp:cNvSpPr/>
      </dsp:nvSpPr>
      <dsp:spPr>
        <a:xfrm rot="10800000">
          <a:off x="1200582"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کرنتھس</a:t>
          </a:r>
          <a:endParaRPr lang="en"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sp:txBody>
      <dsp:txXfrm rot="10800000">
        <a:off x="1380582" y="0"/>
        <a:ext cx="1283838" cy="360000"/>
      </dsp:txXfrm>
    </dsp:sp>
    <dsp:sp modelId="{718914A1-0806-482B-8FF6-8AD86C4C3AAD}">
      <dsp:nvSpPr>
        <dsp:cNvPr id="0" name=""/>
        <dsp:cNvSpPr/>
      </dsp:nvSpPr>
      <dsp:spPr>
        <a:xfrm rot="10800000">
          <a:off x="126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rPr>
            <a:t>یہودایہ</a:t>
          </a:r>
          <a:endParaRPr lang="es-ES" sz="2400" b="1" kern="1200" dirty="0">
            <a:solidFill>
              <a:prstClr val="white"/>
            </a:solidFill>
            <a:effectLst>
              <a:outerShdw blurRad="38100" dist="38100" dir="2700000" algn="tl">
                <a:srgbClr val="000000">
                  <a:alpha val="43137"/>
                </a:srgbClr>
              </a:outerShdw>
            </a:effectLst>
            <a:latin typeface="Jameel Noori Nastaleeq" panose="02000503000000020004" pitchFamily="2" charset="-78"/>
            <a:ea typeface="+mn-ea"/>
            <a:cs typeface="Jameel Noori Nastaleeq" panose="02000503000000020004" pitchFamily="2" charset="-78"/>
          </a:endParaRPr>
        </a:p>
      </dsp:txBody>
      <dsp:txXfrm rot="10800000">
        <a:off x="18126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2308324"/>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rtl="1"/>
            <a:r>
              <a:rPr lang="ur-PK" sz="72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سے بھرپور خدمت</a:t>
            </a:r>
            <a:endParaRPr lang="en" sz="72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8712818" y="6297299"/>
            <a:ext cx="3469218" cy="523220"/>
          </a:xfrm>
          <a:prstGeom prst="rect">
            <a:avLst/>
          </a:prstGeom>
          <a:noFill/>
        </p:spPr>
        <p:txBody>
          <a:bodyPr wrap="none" rtlCol="0">
            <a:spAutoFit/>
          </a:bodyPr>
          <a:lstStyle/>
          <a:p>
            <a:pPr algn="r" rtl="1"/>
            <a:r>
              <a:rPr lang="ur-PK" sz="2800" b="1" dirty="0">
                <a:solidFill>
                  <a:srgbClr val="D3C1AD"/>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سبق 9               22 تا 28 اگست</a:t>
            </a:r>
            <a:endParaRPr lang="en" sz="2800" b="1" dirty="0">
              <a:solidFill>
                <a:srgbClr val="D3C1AD"/>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609386" cy="3046988"/>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ur-PK" sz="3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Jameel Noori Nastaleeq" panose="02000503000000020004" pitchFamily="2" charset="-78"/>
                <a:cs typeface="Jameel Noori Nastaleeq" panose="02000503000000020004" pitchFamily="2" charset="-78"/>
              </a:rPr>
              <a:t>"کیونکہ میں نے بڑی مصیبت اور دل گیری کی حالت میں بہت آنسو بہا بہا کر تم کو لکھا تھا لیکن اس واسطے نہیں کہ تم کو غم ہو بلکہ اس واسطے کہ تم اُس بڑی محبت کو معلوم کرو جو مجھے تم سے ہے" (2کرنتھیوں 4:2)۔ </a:t>
            </a:r>
            <a:endParaRPr kumimoji="0" lang="es-ES" sz="3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01369" y="4011531"/>
            <a:ext cx="2312115" cy="2554545"/>
          </a:xfrm>
          <a:prstGeom prst="rect">
            <a:avLst/>
          </a:prstGeom>
          <a:noFill/>
        </p:spPr>
        <p:txBody>
          <a:bodyPr wrap="square" rtlCol="0">
            <a:spAutoFit/>
          </a:bodyPr>
          <a:lstStyle/>
          <a:p>
            <a:pPr algn="r" rtl="1">
              <a:spcBef>
                <a:spcPts val="1800"/>
              </a:spcBef>
            </a:pPr>
            <a:r>
              <a:rPr lang="en" sz="2000" b="1" dirty="0">
                <a:solidFill>
                  <a:schemeClr val="bg1"/>
                </a:solidFill>
                <a:highlight>
                  <a:srgbClr val="C51F23"/>
                </a:highlight>
                <a:latin typeface="Jameel Noori Nastaleeq" panose="02000503000000020004" pitchFamily="2" charset="-78"/>
                <a:cs typeface="Jameel Noori Nastaleeq" panose="02000503000000020004" pitchFamily="2" charset="-78"/>
              </a:rPr>
              <a:t> </a:t>
            </a:r>
            <a:r>
              <a:rPr lang="ur-PK" sz="2000" b="1" dirty="0">
                <a:solidFill>
                  <a:schemeClr val="bg1"/>
                </a:solidFill>
                <a:highlight>
                  <a:srgbClr val="C51F23"/>
                </a:highlight>
                <a:latin typeface="Jameel Noori Nastaleeq" panose="02000503000000020004" pitchFamily="2" charset="-78"/>
                <a:cs typeface="Jameel Noori Nastaleeq" panose="02000503000000020004" pitchFamily="2" charset="-78"/>
              </a:rPr>
              <a:t>ایذارسانی میں خُداکی تسلی</a:t>
            </a:r>
            <a:endParaRPr lang="en" sz="2000" b="1" dirty="0">
              <a:solidFill>
                <a:schemeClr val="bg1"/>
              </a:solidFill>
              <a:highlight>
                <a:srgbClr val="C51F23"/>
              </a:highlight>
              <a:latin typeface="Jameel Noori Nastaleeq" panose="02000503000000020004" pitchFamily="2" charset="-78"/>
              <a:cs typeface="Jameel Noori Nastaleeq" panose="02000503000000020004" pitchFamily="2" charset="-78"/>
            </a:endParaRPr>
          </a:p>
          <a:p>
            <a:pPr algn="r" rtl="1">
              <a:spcBef>
                <a:spcPts val="1800"/>
              </a:spcBef>
            </a:pPr>
            <a:r>
              <a:rPr lang="en" sz="2000" b="1" dirty="0">
                <a:solidFill>
                  <a:schemeClr val="bg1"/>
                </a:solidFill>
                <a:highlight>
                  <a:srgbClr val="6E20B5"/>
                </a:highlight>
                <a:latin typeface="Jameel Noori Nastaleeq" panose="02000503000000020004" pitchFamily="2" charset="-78"/>
                <a:cs typeface="Jameel Noori Nastaleeq" panose="02000503000000020004" pitchFamily="2" charset="-78"/>
              </a:rPr>
              <a:t> </a:t>
            </a:r>
            <a:r>
              <a:rPr lang="ur-PK" sz="2000" b="1" dirty="0">
                <a:solidFill>
                  <a:schemeClr val="bg1"/>
                </a:solidFill>
                <a:highlight>
                  <a:srgbClr val="6E20B5"/>
                </a:highlight>
                <a:latin typeface="Jameel Noori Nastaleeq" panose="02000503000000020004" pitchFamily="2" charset="-78"/>
                <a:cs typeface="Jameel Noori Nastaleeq" panose="02000503000000020004" pitchFamily="2" charset="-78"/>
              </a:rPr>
              <a:t>خدمت میں پاکیزگی اور سنجیدگی</a:t>
            </a:r>
            <a:endParaRPr lang="en" sz="2000" b="1" dirty="0">
              <a:solidFill>
                <a:schemeClr val="bg1"/>
              </a:solidFill>
              <a:highlight>
                <a:srgbClr val="6E20B5"/>
              </a:highlight>
              <a:latin typeface="Jameel Noori Nastaleeq" panose="02000503000000020004" pitchFamily="2" charset="-78"/>
              <a:cs typeface="Jameel Noori Nastaleeq" panose="02000503000000020004" pitchFamily="2" charset="-78"/>
            </a:endParaRPr>
          </a:p>
          <a:p>
            <a:pPr algn="r" rtl="1">
              <a:spcBef>
                <a:spcPts val="1800"/>
              </a:spcBef>
            </a:pPr>
            <a:r>
              <a:rPr lang="en" sz="2000" b="1" dirty="0">
                <a:solidFill>
                  <a:schemeClr val="bg1"/>
                </a:solidFill>
                <a:highlight>
                  <a:srgbClr val="0975A4"/>
                </a:highlight>
                <a:latin typeface="Jameel Noori Nastaleeq" panose="02000503000000020004" pitchFamily="2" charset="-78"/>
                <a:cs typeface="Jameel Noori Nastaleeq" panose="02000503000000020004" pitchFamily="2" charset="-78"/>
              </a:rPr>
              <a:t> </a:t>
            </a:r>
            <a:r>
              <a:rPr lang="ur-PK" sz="2000" b="1" dirty="0">
                <a:solidFill>
                  <a:schemeClr val="bg1"/>
                </a:solidFill>
                <a:highlight>
                  <a:srgbClr val="0975A4"/>
                </a:highlight>
                <a:latin typeface="Jameel Noori Nastaleeq" panose="02000503000000020004" pitchFamily="2" charset="-78"/>
                <a:cs typeface="Jameel Noori Nastaleeq" panose="02000503000000020004" pitchFamily="2" charset="-78"/>
              </a:rPr>
              <a:t>عقل مندی سے باتاؤ کرنا</a:t>
            </a:r>
            <a:endParaRPr lang="en" sz="2000" b="1" dirty="0">
              <a:solidFill>
                <a:schemeClr val="bg1"/>
              </a:solidFill>
              <a:highlight>
                <a:srgbClr val="0975A4"/>
              </a:highlight>
              <a:latin typeface="Jameel Noori Nastaleeq" panose="02000503000000020004" pitchFamily="2" charset="-78"/>
              <a:cs typeface="Jameel Noori Nastaleeq" panose="02000503000000020004" pitchFamily="2" charset="-78"/>
            </a:endParaRPr>
          </a:p>
          <a:p>
            <a:pPr algn="r" rtl="1">
              <a:spcBef>
                <a:spcPts val="1800"/>
              </a:spcBef>
            </a:pPr>
            <a:r>
              <a:rPr lang="en" sz="2000" b="1" dirty="0">
                <a:solidFill>
                  <a:schemeClr val="bg1"/>
                </a:solidFill>
                <a:highlight>
                  <a:srgbClr val="099E3D"/>
                </a:highlight>
                <a:latin typeface="Jameel Noori Nastaleeq" panose="02000503000000020004" pitchFamily="2" charset="-78"/>
                <a:cs typeface="Jameel Noori Nastaleeq" panose="02000503000000020004" pitchFamily="2" charset="-78"/>
              </a:rPr>
              <a:t> </a:t>
            </a:r>
            <a:r>
              <a:rPr lang="ur-PK" sz="2000" b="1" dirty="0">
                <a:solidFill>
                  <a:schemeClr val="bg1"/>
                </a:solidFill>
                <a:highlight>
                  <a:srgbClr val="099E3D"/>
                </a:highlight>
                <a:latin typeface="Jameel Noori Nastaleeq" panose="02000503000000020004" pitchFamily="2" charset="-78"/>
                <a:cs typeface="Jameel Noori Nastaleeq" panose="02000503000000020004" pitchFamily="2" charset="-78"/>
              </a:rPr>
              <a:t>معافی اور بحالی</a:t>
            </a:r>
            <a:endParaRPr lang="en" sz="2000" b="1" dirty="0">
              <a:solidFill>
                <a:schemeClr val="bg1"/>
              </a:solidFill>
              <a:highlight>
                <a:srgbClr val="099E3D"/>
              </a:highlight>
              <a:latin typeface="Jameel Noori Nastaleeq" panose="02000503000000020004" pitchFamily="2" charset="-78"/>
              <a:cs typeface="Jameel Noori Nastaleeq" panose="02000503000000020004" pitchFamily="2" charset="-78"/>
            </a:endParaRPr>
          </a:p>
          <a:p>
            <a:pPr algn="r" rtl="1">
              <a:spcBef>
                <a:spcPts val="1800"/>
              </a:spcBef>
            </a:pPr>
            <a:r>
              <a:rPr lang="en" sz="2000" b="1" dirty="0">
                <a:solidFill>
                  <a:schemeClr val="bg1"/>
                </a:solidFill>
                <a:highlight>
                  <a:srgbClr val="CB7B2B"/>
                </a:highlight>
                <a:latin typeface="Jameel Noori Nastaleeq" panose="02000503000000020004" pitchFamily="2" charset="-78"/>
                <a:cs typeface="Jameel Noori Nastaleeq" panose="02000503000000020004" pitchFamily="2" charset="-78"/>
              </a:rPr>
              <a:t> </a:t>
            </a:r>
            <a:r>
              <a:rPr lang="ur-PK" sz="2000" b="1" dirty="0">
                <a:solidFill>
                  <a:schemeClr val="bg1"/>
                </a:solidFill>
                <a:highlight>
                  <a:srgbClr val="CB7B2B"/>
                </a:highlight>
                <a:latin typeface="Jameel Noori Nastaleeq" panose="02000503000000020004" pitchFamily="2" charset="-78"/>
                <a:cs typeface="Jameel Noori Nastaleeq" panose="02000503000000020004" pitchFamily="2" charset="-78"/>
              </a:rPr>
              <a:t>مسیح کی خوشبو</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2245970" y="162343"/>
            <a:ext cx="6619875" cy="3447098"/>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جب ہم پولس رسول کے کرنتھیوں کے نام دوسرے خط کا مطالعہ  کرنے پر غور کرتے ہیں تو ہمیں پتہ چلتا ہے کہ وہ کلیسیا کی بھلائی میں بڑی دلچسپی رکھتا تھا۔</a:t>
            </a:r>
          </a:p>
          <a:p>
            <a:pPr algn="r" rtl="1">
              <a:spcBef>
                <a:spcPts val="600"/>
              </a:spcBef>
            </a:pPr>
            <a:r>
              <a:rPr lang="ur-PK" sz="2600" b="1" dirty="0">
                <a:latin typeface="Jameel Noori Nastaleeq" panose="02000503000000020004" pitchFamily="2" charset="-78"/>
                <a:cs typeface="Jameel Noori Nastaleeq" panose="02000503000000020004" pitchFamily="2" charset="-78"/>
              </a:rPr>
              <a:t>اگرچہ اس گناہ بھری دنیا میں خُدا کی راہوں پر چلنا کبھی بھی آسان نہیں تھا لیکن پہلی صدی میں اپنے آپ کو مسیحی قرار دینے میں سنگین مشکلات کا سامنا کرنا پڑ سکتا تھا۔ </a:t>
            </a:r>
          </a:p>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پولس رسول کلیسیا کو ان مشکلات کا سامنا کرنے کے لئے تیار کرتا ہے ، اندرونی اور بیرونی طور پر، اور انہیں تعلیم دیتا ہے کہ وہ باہم بے غرض بدن میں متحدہو جائیں۔اُس کے اس مشورے سے ہم آج سیکھ سکتے ہیں کہ "زندگی کی بو، زندگی میں رہنمائی کرنے کے لئے ہے " (2کرنتھیوں 16:2)۔  </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57174" y="162343"/>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987742"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9313484" y="6001087"/>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rot="10800000">
            <a:off x="9313484" y="5468714"/>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rot="10800000">
            <a:off x="9313484" y="4936341"/>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rot="10800000">
            <a:off x="9313484" y="4403968"/>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rot="10800000">
            <a:off x="9313484" y="3871595"/>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right)">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right)">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2" fill="hold" grpId="0" nodeType="after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wipe(right)">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2"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righ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2"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righ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2"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righ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2"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righ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2"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righ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Jameel Noori Nastaleeq" panose="02000503000000020004" pitchFamily="2" charset="-78"/>
              <a:cs typeface="Jameel Noori Nastaleeq" panose="02000503000000020004" pitchFamily="2" charset="-78"/>
            </a:endParaRPr>
          </a:p>
        </p:txBody>
      </p:sp>
      <p:sp>
        <p:nvSpPr>
          <p:cNvPr id="3" name="CuadroTexto 2">
            <a:extLst>
              <a:ext uri="{FF2B5EF4-FFF2-40B4-BE49-F238E27FC236}">
                <a16:creationId xmlns:a16="http://schemas.microsoft.com/office/drawing/2014/main" id="{F669FE24-B012-F4C1-F522-FB1E4097FD7F}"/>
              </a:ext>
            </a:extLst>
          </p:cNvPr>
          <p:cNvSpPr txBox="1"/>
          <p:nvPr/>
        </p:nvSpPr>
        <p:spPr>
          <a:xfrm>
            <a:off x="8550111" y="197967"/>
            <a:ext cx="3641888"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rtl="1"/>
            <a:r>
              <a:rPr lang="ur-PK" sz="4400" b="1"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ایذارسانی میں خُدا کی تسلی</a:t>
            </a:r>
            <a:endPar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295274" y="150698"/>
            <a:ext cx="7767246" cy="954107"/>
          </a:xfrm>
          <a:prstGeom prst="rect">
            <a:avLst/>
          </a:prstGeom>
          <a:noFill/>
        </p:spPr>
        <p:txBody>
          <a:bodyPr wrap="square">
            <a:spAutoFit/>
          </a:bodyPr>
          <a:lstStyle/>
          <a:p>
            <a:pPr algn="r" rtl="1"/>
            <a:r>
              <a:rPr lang="ur-PK" sz="2800" b="1" dirty="0">
                <a:solidFill>
                  <a:schemeClr val="accent4">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ہماری سب مصیبتوں میں  ہم کو تسلی دیتا ہے تاکہ ہم اُس تسلی کے سبب سے جو خُدا  ہمیں بخشتا ہے اُن کو بھی تسلی دے سکیں جو کسی طرح کی مصیبت میں ہیں"  (2کرنتھیوں 4:1)۔ </a:t>
            </a:r>
            <a:endParaRPr lang="en" sz="2000" b="1" dirty="0">
              <a:solidFill>
                <a:schemeClr val="accent4">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8" name="CuadroTexto 7">
            <a:extLst>
              <a:ext uri="{FF2B5EF4-FFF2-40B4-BE49-F238E27FC236}">
                <a16:creationId xmlns:a16="http://schemas.microsoft.com/office/drawing/2014/main" id="{615C3EDF-2495-F981-2B77-FAAA042A7418}"/>
              </a:ext>
            </a:extLst>
          </p:cNvPr>
          <p:cNvSpPr txBox="1"/>
          <p:nvPr/>
        </p:nvSpPr>
        <p:spPr>
          <a:xfrm>
            <a:off x="4902568" y="1699270"/>
            <a:ext cx="7212430" cy="1692771"/>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کرنتھیوں کے دوسرے خط میں پولس رسول  نے سکون کے بارے میں  سب سے زیادہ وسیع پیمانے پر بات کی ہے۔  کلیسیا ایک مشکل وقت سے گزر رہی تھی،  اور پولس رسول کے پیچھلے خط نے انہیں اداسی کی حالت میں ڈال دیا تھا۔ وہ دکھ دینی تھا جو توبہ کا باعث بنتا تھا (2 کرنتھیوں 10:7)۔ لہذا پولس رسول نہیں چاہتا کہ وہ غم اُن پر حاوی ہو جائے بلکہ اُن کو تسلی   ملے۔ </a:t>
            </a:r>
            <a:endParaRPr lang="en" sz="2600" b="1" dirty="0">
              <a:solidFill>
                <a:prstClr val="black"/>
              </a:solidFill>
              <a:latin typeface="Jameel Noori Nastaleeq" panose="02000503000000020004" pitchFamily="2" charset="-78"/>
              <a:cs typeface="Jameel Noori Nastaleeq" panose="02000503000000020004" pitchFamily="2" charset="-78"/>
            </a:endParaRP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1124999338"/>
              </p:ext>
            </p:extLst>
          </p:nvPr>
        </p:nvGraphicFramePr>
        <p:xfrm>
          <a:off x="110691" y="1468452"/>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466449" y="3663026"/>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631733" y="3712180"/>
            <a:ext cx="2781700" cy="2893100"/>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وہ خود ایسے وقت سے گزرا تھا جب اس کی اپنی جان خطرے میں پڑ گئی تھی اور وہ حوصلہ شکن ہو گیا تھا (2 کرنتھیوں 1: 8۔10)۔  لیکن خُدا نے اُسے تسلی دی، اور اب وہ اِس تسلی کو کلیسیا تک پہنچاتا ہے (2 کرنتھیوں 6:1)َ </a:t>
            </a:r>
            <a:endParaRPr lang="en" sz="2600" b="1"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righ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900" decel="100000" fill="hold"/>
                                        <p:tgtEl>
                                          <p:spTgt spid="4"/>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39"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0"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1" dur="500"/>
                                        <p:tgtEl>
                                          <p:spTgt spid="9">
                                            <p:graphicEl>
                                              <a:dgm id="{8677BA38-946B-4787-91B9-A03B5407DEBB}"/>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46"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47"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48" dur="500"/>
                                        <p:tgtEl>
                                          <p:spTgt spid="9">
                                            <p:graphicEl>
                                              <a:dgm id="{702B2A40-EF80-4F27-BB52-24C74085D3DA}"/>
                                            </p:graphicEl>
                                          </p:spTgt>
                                        </p:tgtEl>
                                      </p:cBhvr>
                                    </p:animEffect>
                                  </p:childTnLst>
                                </p:cTn>
                              </p:par>
                            </p:childTnLst>
                          </p:cTn>
                        </p:par>
                        <p:par>
                          <p:cTn id="49" fill="hold">
                            <p:stCondLst>
                              <p:cond delay="500"/>
                            </p:stCondLst>
                            <p:childTnLst>
                              <p:par>
                                <p:cTn id="50" presetID="22" presetClass="entr" presetSubtype="2" fill="hold" grpId="0" nodeType="afterEffect">
                                  <p:stCondLst>
                                    <p:cond delay="0"/>
                                  </p:stCondLst>
                                  <p:childTnLst>
                                    <p:set>
                                      <p:cBhvr>
                                        <p:cTn id="51"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right)">
                                      <p:cBhvr>
                                        <p:cTn id="52" dur="500"/>
                                        <p:tgtEl>
                                          <p:spTgt spid="9">
                                            <p:graphicEl>
                                              <a:dgm id="{F8693373-BE51-47F1-ADB0-3BD13286B498}"/>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57"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58"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59" dur="500"/>
                                        <p:tgtEl>
                                          <p:spTgt spid="9">
                                            <p:graphicEl>
                                              <a:dgm id="{7DA5F745-1C74-4E02-BD4F-1919BAD9203F}"/>
                                            </p:graphicEl>
                                          </p:spTgt>
                                        </p:tgtEl>
                                      </p:cBhvr>
                                    </p:animEffect>
                                  </p:childTnLst>
                                </p:cTn>
                              </p:par>
                            </p:childTnLst>
                          </p:cTn>
                        </p:par>
                        <p:par>
                          <p:cTn id="60" fill="hold">
                            <p:stCondLst>
                              <p:cond delay="500"/>
                            </p:stCondLst>
                            <p:childTnLst>
                              <p:par>
                                <p:cTn id="61" presetID="22" presetClass="entr" presetSubtype="2" fill="hold" grpId="0" nodeType="afterEffect">
                                  <p:stCondLst>
                                    <p:cond delay="0"/>
                                  </p:stCondLst>
                                  <p:childTnLst>
                                    <p:set>
                                      <p:cBhvr>
                                        <p:cTn id="62"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right)">
                                      <p:cBhvr>
                                        <p:cTn id="63" dur="500"/>
                                        <p:tgtEl>
                                          <p:spTgt spid="9">
                                            <p:graphicEl>
                                              <a:dgm id="{9D00E0F3-92A8-48FB-9D1D-AA20AEA074AF}"/>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68"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69"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0" dur="500"/>
                                        <p:tgtEl>
                                          <p:spTgt spid="9">
                                            <p:graphicEl>
                                              <a:dgm id="{BF34FDA3-FEDE-4654-B83A-BB6765AA32CA}"/>
                                            </p:graphicEl>
                                          </p:spTgt>
                                        </p:tgtEl>
                                      </p:cBhvr>
                                    </p:animEffect>
                                  </p:childTnLst>
                                </p:cTn>
                              </p:par>
                            </p:childTnLst>
                          </p:cTn>
                        </p:par>
                        <p:par>
                          <p:cTn id="71" fill="hold">
                            <p:stCondLst>
                              <p:cond delay="500"/>
                            </p:stCondLst>
                            <p:childTnLst>
                              <p:par>
                                <p:cTn id="72" presetID="22" presetClass="entr" presetSubtype="2" fill="hold" grpId="0" nodeType="afterEffect">
                                  <p:stCondLst>
                                    <p:cond delay="0"/>
                                  </p:stCondLst>
                                  <p:childTnLst>
                                    <p:set>
                                      <p:cBhvr>
                                        <p:cTn id="73"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right)">
                                      <p:cBhvr>
                                        <p:cTn id="74" dur="500"/>
                                        <p:tgtEl>
                                          <p:spTgt spid="9">
                                            <p:graphicEl>
                                              <a:dgm id="{8ACD26B5-AA09-4388-B23E-9C809FE40103}"/>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79"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0"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1" dur="500"/>
                                        <p:tgtEl>
                                          <p:spTgt spid="9">
                                            <p:graphicEl>
                                              <a:dgm id="{EEC8F494-8BFB-4FF6-9CAA-4EE35282B786}"/>
                                            </p:graphicEl>
                                          </p:spTgt>
                                        </p:tgtEl>
                                      </p:cBhvr>
                                    </p:animEffect>
                                  </p:childTnLst>
                                </p:cTn>
                              </p:par>
                            </p:childTnLst>
                          </p:cTn>
                        </p:par>
                        <p:par>
                          <p:cTn id="82" fill="hold">
                            <p:stCondLst>
                              <p:cond delay="500"/>
                            </p:stCondLst>
                            <p:childTnLst>
                              <p:par>
                                <p:cTn id="83" presetID="22" presetClass="entr" presetSubtype="2" fill="hold" grpId="0" nodeType="afterEffect">
                                  <p:stCondLst>
                                    <p:cond delay="0"/>
                                  </p:stCondLst>
                                  <p:childTnLst>
                                    <p:set>
                                      <p:cBhvr>
                                        <p:cTn id="84"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right)">
                                      <p:cBhvr>
                                        <p:cTn id="85" dur="500"/>
                                        <p:tgtEl>
                                          <p:spTgt spid="9">
                                            <p:graphicEl>
                                              <a:dgm id="{87850F6D-2B8B-404D-A19D-094EBF7E5257}"/>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0"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1"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2" dur="500"/>
                                        <p:tgtEl>
                                          <p:spTgt spid="9">
                                            <p:graphicEl>
                                              <a:dgm id="{F0178A28-587B-4566-9F4C-42ACCB71AADD}"/>
                                            </p:graphicEl>
                                          </p:spTgt>
                                        </p:tgtEl>
                                      </p:cBhvr>
                                    </p:animEffect>
                                  </p:childTnLst>
                                </p:cTn>
                              </p:par>
                            </p:childTnLst>
                          </p:cTn>
                        </p:par>
                        <p:par>
                          <p:cTn id="93" fill="hold">
                            <p:stCondLst>
                              <p:cond delay="500"/>
                            </p:stCondLst>
                            <p:childTnLst>
                              <p:par>
                                <p:cTn id="94" presetID="22" presetClass="entr" presetSubtype="2" fill="hold" grpId="0" nodeType="afterEffect">
                                  <p:stCondLst>
                                    <p:cond delay="0"/>
                                  </p:stCondLst>
                                  <p:childTnLst>
                                    <p:set>
                                      <p:cBhvr>
                                        <p:cTn id="95"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right)">
                                      <p:cBhvr>
                                        <p:cTn id="96" dur="500"/>
                                        <p:tgtEl>
                                          <p:spTgt spid="9">
                                            <p:graphicEl>
                                              <a:dgm id="{BCBC9458-7DD1-4193-AC64-4E7A19A2E4E0}"/>
                                            </p:graphicEl>
                                          </p:spTgt>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1"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2"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3" dur="500"/>
                                        <p:tgtEl>
                                          <p:spTgt spid="9">
                                            <p:graphicEl>
                                              <a:dgm id="{4870131D-BA17-429B-A251-A4FABFD6260C}"/>
                                            </p:graphicEl>
                                          </p:spTgt>
                                        </p:tgtEl>
                                      </p:cBhvr>
                                    </p:animEffect>
                                  </p:childTnLst>
                                </p:cTn>
                              </p:par>
                            </p:childTnLst>
                          </p:cTn>
                        </p:par>
                        <p:par>
                          <p:cTn id="104" fill="hold">
                            <p:stCondLst>
                              <p:cond delay="500"/>
                            </p:stCondLst>
                            <p:childTnLst>
                              <p:par>
                                <p:cTn id="105" presetID="22" presetClass="entr" presetSubtype="2" fill="hold" grpId="0" nodeType="afterEffect">
                                  <p:stCondLst>
                                    <p:cond delay="0"/>
                                  </p:stCondLst>
                                  <p:childTnLst>
                                    <p:set>
                                      <p:cBhvr>
                                        <p:cTn id="106"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right)">
                                      <p:cBhvr>
                                        <p:cTn id="107"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Jameel Noori Nastaleeq" panose="02000503000000020004" pitchFamily="2" charset="-78"/>
              <a:cs typeface="Jameel Noori Nastaleeq" panose="02000503000000020004" pitchFamily="2" charset="-78"/>
            </a:endParaRPr>
          </a:p>
        </p:txBody>
      </p:sp>
      <p:sp>
        <p:nvSpPr>
          <p:cNvPr id="3" name="CuadroTexto 2">
            <a:extLst>
              <a:ext uri="{FF2B5EF4-FFF2-40B4-BE49-F238E27FC236}">
                <a16:creationId xmlns:a16="http://schemas.microsoft.com/office/drawing/2014/main" id="{D107CA3F-6E84-063C-05FF-06442ADED793}"/>
              </a:ext>
            </a:extLst>
          </p:cNvPr>
          <p:cNvSpPr txBox="1"/>
          <p:nvPr/>
        </p:nvSpPr>
        <p:spPr>
          <a:xfrm>
            <a:off x="8029280" y="491836"/>
            <a:ext cx="4207497"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ur-PK" sz="4400" b="1" dirty="0">
                <a:ln/>
                <a:solidFill>
                  <a:schemeClr val="accent3"/>
                </a:solidFill>
                <a:latin typeface="Jameel Noori Nastaleeq" panose="02000503000000020004" pitchFamily="2" charset="-78"/>
                <a:cs typeface="Jameel Noori Nastaleeq" panose="02000503000000020004" pitchFamily="2" charset="-78"/>
              </a:rPr>
              <a:t>خدمت میں پاکیزگی اور سنجیدگی</a:t>
            </a:r>
            <a:endParaRPr lang="en" sz="4400" b="1" dirty="0">
              <a:ln/>
              <a:solidFill>
                <a:schemeClr val="accent3"/>
              </a:solidFill>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89554" y="61555"/>
            <a:ext cx="7805394" cy="1384995"/>
          </a:xfrm>
          <a:prstGeom prst="rect">
            <a:avLst/>
          </a:prstGeom>
          <a:noFill/>
        </p:spPr>
        <p:txBody>
          <a:bodyPr wrap="square">
            <a:spAutoFit/>
            <a:scene3d>
              <a:camera prst="orthographicFront"/>
              <a:lightRig rig="threePt" dir="t"/>
            </a:scene3d>
            <a:sp3d extrusionH="57150">
              <a:bevelT w="38100" h="38100"/>
            </a:sp3d>
          </a:bodyPr>
          <a:lstStyle/>
          <a:p>
            <a:pPr algn="r" rtl="1"/>
            <a:r>
              <a:rPr lang="ur-PK" sz="2800" b="1" dirty="0">
                <a:solidFill>
                  <a:schemeClr val="accent1">
                    <a:lumMod val="75000"/>
                  </a:schemeClr>
                </a:solidFill>
                <a:latin typeface="Jameel Noori Nastaleeq" panose="02000503000000020004" pitchFamily="2" charset="-78"/>
                <a:cs typeface="Jameel Noori Nastaleeq" panose="02000503000000020004" pitchFamily="2" charset="-78"/>
              </a:rPr>
              <a:t>"کیونکہ ہم کو اپنے دل کی اس گواہی پر فخر ہے کہ ہمارا چال چلن دنیا میں اور کاس کر تم مین جسمانی حکمت کے ساتھ نہیں بلکی خُدا کے فضل کے ساتھ یعنی ایسی  پاکیزگی  اور صفائی کے ساتھ رہا جو خُدا کے لائق ہے" (2 کرنتھیوں 12:1)۔  </a:t>
            </a:r>
            <a:endParaRPr lang="es-ES" sz="2800" b="1" dirty="0">
              <a:solidFill>
                <a:schemeClr val="accent1">
                  <a:lumMod val="75000"/>
                </a:schemeClr>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4749595" y="1768989"/>
            <a:ext cx="7309055" cy="2092881"/>
          </a:xfrm>
          <a:prstGeom prst="rect">
            <a:avLst/>
          </a:prstGeom>
          <a:noFill/>
        </p:spPr>
        <p:txBody>
          <a:bodyPr wrap="square" rtlCol="0">
            <a:spAutoFit/>
          </a:bodyPr>
          <a:lstStyle/>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کچھ لوگ پولس رسول  کو کمزور اور غیر فیصلہ کن ہونے کا الزام لگاتے ہوئے اسے حقیر سمجھتے تھے (2 کرنتھیوں 10:10)۔ اس وجہ سے،وہ چاہتا تھا کہ اُس کے مشورے کو حاصل اور قبول کیا جائے۔ جس کی وجہ سے رسول کے لئے ضروری تھا کہ وہ ایسے الزامات کے خلاف اپنا دفاع کرے۔   ایک آدمی کے طور پر، وہ خود کو معمولی سمجھتا تھا (افسیوں 8:3)۔  لیکن، خُدا کے فضل سے، وہ صاف ضمیر رکھنے پر فخر کر سکتا تھا (2 کرنتھیوں 12:!)۔ </a:t>
            </a:r>
            <a:endParaRPr lang="en" sz="2600" b="1" dirty="0">
              <a:solidFill>
                <a:prstClr val="black"/>
              </a:solidFill>
              <a:latin typeface="Jameel Noori Nastaleeq" panose="02000503000000020004" pitchFamily="2" charset="-78"/>
              <a:cs typeface="Jameel Noori Nastaleeq" panose="02000503000000020004" pitchFamily="2" charset="-78"/>
            </a:endParaRP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4132" y="1759192"/>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6474251" y="4252210"/>
            <a:ext cx="2277702" cy="2492990"/>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وہ اور اس کے ساتھی پورے اعتماد کے ساتھ کہہ سکتے تھے کہ اس کا طرز عمل کلیسیا میں اور اس کے باہر دونوں طرح سے مقدس اور مخلص [پاک] تھا۔</a:t>
            </a:r>
            <a:endParaRPr lang="en" sz="2600" b="1" dirty="0">
              <a:latin typeface="Jameel Noori Nastaleeq" panose="02000503000000020004" pitchFamily="2" charset="-78"/>
              <a:cs typeface="Jameel Noori Nastaleeq" panose="02000503000000020004" pitchFamily="2" charset="-78"/>
            </a:endParaRPr>
          </a:p>
        </p:txBody>
      </p:sp>
      <p:sp>
        <p:nvSpPr>
          <p:cNvPr id="10" name="CuadroTexto 9">
            <a:extLst>
              <a:ext uri="{FF2B5EF4-FFF2-40B4-BE49-F238E27FC236}">
                <a16:creationId xmlns:a16="http://schemas.microsoft.com/office/drawing/2014/main" id="{91BDFD08-4191-F7E7-A6DC-81DFC9B295EC}"/>
              </a:ext>
            </a:extLst>
          </p:cNvPr>
          <p:cNvSpPr txBox="1"/>
          <p:nvPr/>
        </p:nvSpPr>
        <p:spPr>
          <a:xfrm>
            <a:off x="-198429" y="4549676"/>
            <a:ext cx="4758813" cy="2246769"/>
          </a:xfrm>
          <a:prstGeom prst="rect">
            <a:avLst/>
          </a:prstGeom>
          <a:noFill/>
        </p:spPr>
        <p:txBody>
          <a:bodyPr wrap="square">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اس وجہ سے پولس  رسول کی تحریریں پوشیدہ ارادوں سے پاک تھیں۔ اس نے امید ظاہر کی کہ یہ خطوط تقدس اور خلوص کے اس تناظر میں پڑھے اور سمجھے جائیں گے — جو کہ ان کے لیے محبت اور صرف ان کی بھلائی کے لیے لکھے گئے ہیں (2 کرنتھیوں 1: 13۔14)۔ </a:t>
            </a:r>
            <a:endParaRPr lang="en" sz="2800" b="1" dirty="0">
              <a:latin typeface="Jameel Noori Nastaleeq" panose="02000503000000020004" pitchFamily="2" charset="-78"/>
              <a:cs typeface="Jameel Noori Nastaleeq" panose="02000503000000020004" pitchFamily="2" charset="-78"/>
            </a:endParaRP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799870" y="4190655"/>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62504" y="3965058"/>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900" decel="100000" fill="hold"/>
                                        <p:tgtEl>
                                          <p:spTgt spid="12"/>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900" decel="100000" fill="hold"/>
                                        <p:tgtEl>
                                          <p:spTgt spid="8"/>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900" decel="100000" fill="hold"/>
                                        <p:tgtEl>
                                          <p:spTgt spid="14"/>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48" presetID="37"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0"/>
                                        <p:tgtEl>
                                          <p:spTgt spid="10"/>
                                        </p:tgtEl>
                                      </p:cBhvr>
                                    </p:animEffect>
                                    <p:anim calcmode="lin" valueType="num">
                                      <p:cBhvr>
                                        <p:cTn id="51" dur="1000" fill="hold"/>
                                        <p:tgtEl>
                                          <p:spTgt spid="10"/>
                                        </p:tgtEl>
                                        <p:attrNameLst>
                                          <p:attrName>ppt_x</p:attrName>
                                        </p:attrNameLst>
                                      </p:cBhvr>
                                      <p:tavLst>
                                        <p:tav tm="0">
                                          <p:val>
                                            <p:strVal val="#ppt_x"/>
                                          </p:val>
                                        </p:tav>
                                        <p:tav tm="100000">
                                          <p:val>
                                            <p:strVal val="#ppt_x"/>
                                          </p:val>
                                        </p:tav>
                                      </p:tavLst>
                                    </p:anim>
                                    <p:anim calcmode="lin" valueType="num">
                                      <p:cBhvr>
                                        <p:cTn id="52" dur="900" decel="100000" fill="hold"/>
                                        <p:tgtEl>
                                          <p:spTgt spid="10"/>
                                        </p:tgtEl>
                                        <p:attrNameLst>
                                          <p:attrName>ppt_y</p:attrName>
                                        </p:attrNameLst>
                                      </p:cBhvr>
                                      <p:tavLst>
                                        <p:tav tm="0">
                                          <p:val>
                                            <p:strVal val="#ppt_y+1"/>
                                          </p:val>
                                        </p:tav>
                                        <p:tav tm="100000">
                                          <p:val>
                                            <p:strVal val="#ppt_y-.03"/>
                                          </p:val>
                                        </p:tav>
                                      </p:tavLst>
                                    </p:anim>
                                    <p:anim calcmode="lin" valueType="num">
                                      <p:cBhvr>
                                        <p:cTn id="53"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rtl="1"/>
            <a:r>
              <a:rPr lang="ur-PK"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latin typeface="Jameel Noori Nastaleeq" panose="02000503000000020004" pitchFamily="2" charset="-78"/>
                <a:cs typeface="Jameel Noori Nastaleeq" panose="02000503000000020004" pitchFamily="2" charset="-78"/>
              </a:rPr>
              <a:t>عقل مندی سے برتاؤ کرنا</a:t>
            </a:r>
            <a:endParaRPr lang="e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954107"/>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rtl="1"/>
            <a:r>
              <a:rPr lang="ur-PK" sz="2800" b="1" dirty="0">
                <a:solidFill>
                  <a:schemeClr val="accent4">
                    <a:lumMod val="50000"/>
                  </a:schemeClr>
                </a:solidFill>
                <a:latin typeface="Jameel Noori Nastaleeq" panose="02000503000000020004" pitchFamily="2" charset="-78"/>
                <a:cs typeface="Jameel Noori Nastaleeq" panose="02000503000000020004" pitchFamily="2" charset="-78"/>
              </a:rPr>
              <a:t>"میں خُدا کو گواہ کرتا ہوں کہ میں اب تک کرنتھس میں اس واسطے نہیں آیا کہ مجھے تم پر رحمم آتا تھا" (2کرنتھیوں 23:1)۔ </a:t>
            </a:r>
            <a:endParaRPr lang="en" sz="2800" b="1" dirty="0">
              <a:solidFill>
                <a:schemeClr val="accent4">
                  <a:lumMod val="50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830997"/>
          </a:xfrm>
          <a:prstGeom prst="rect">
            <a:avLst/>
          </a:prstGeom>
          <a:noFill/>
        </p:spPr>
        <p:txBody>
          <a:bodyPr wrap="square" rtlCol="0">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اپنے پہلے خط میں، پولس نے کرنتھیوں کو اُس راستے کے بارے میں مطلع کیا جو اُس نے اختیار کرنا تھا (1 کرنتھیوں 16: 5۔11):</a:t>
            </a:r>
            <a:endParaRPr lang="en" sz="2400" b="1" dirty="0">
              <a:latin typeface="Jameel Noori Nastaleeq" panose="02000503000000020004" pitchFamily="2" charset="-78"/>
              <a:cs typeface="Jameel Noori Nastaleeq" panose="02000503000000020004" pitchFamily="2" charset="-78"/>
            </a:endParaRP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4111782411"/>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073039"/>
            <a:ext cx="11296651" cy="523220"/>
          </a:xfrm>
          <a:prstGeom prst="rect">
            <a:avLst/>
          </a:prstGeom>
          <a:noFill/>
        </p:spPr>
        <p:txBody>
          <a:bodyPr wrap="square" rtlCol="0">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اس خط میں  (2کرنتھیوں 8:7) وہ انہیں اطلاح کرتا ہے کہ وہ انہیں دوبارہ ملنے آئے گا (2کرنتھیوں 1: 15۔16): </a:t>
            </a:r>
            <a:endParaRPr lang="en" sz="2800" b="1" dirty="0">
              <a:latin typeface="Jameel Noori Nastaleeq" panose="02000503000000020004" pitchFamily="2" charset="-78"/>
              <a:cs typeface="Jameel Noori Nastaleeq" panose="02000503000000020004" pitchFamily="2" charset="-78"/>
            </a:endParaRP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1691381057"/>
              </p:ext>
            </p:extLst>
          </p:nvPr>
        </p:nvGraphicFramePr>
        <p:xfrm>
          <a:off x="914400" y="3694196"/>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281239" y="4187160"/>
            <a:ext cx="6677025" cy="2569934"/>
          </a:xfrm>
          <a:prstGeom prst="rect">
            <a:avLst/>
          </a:prstGeom>
          <a:noFill/>
        </p:spPr>
        <p:txBody>
          <a:bodyPr wrap="square" rtlCol="0">
            <a:spAutoFit/>
          </a:bodyPr>
          <a:lstStyle/>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تاہم، اس نے اپنے منصوبے میں تبدیلی کر لی اور فیصلہ کیا کہ وہ پہلا دورہ نہیں کرے گا (2 کرنتھیوں 23:1)۔ ان تبدیلیوں کی وجہ سے کچھ لوگوں نے اسے غیر مستحکم اور                                               بے چین ہونے پر تنقید کا نشانہ بنایا۔ اس نے اپنا ارادہ کیوں بدلا؟</a:t>
            </a:r>
          </a:p>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کرنتھس میں پولس  رسول کی موجودگی وہاں کے مسائل کی وجہ سے ضروری معلوم ہوتی تھی۔ لیکن وہ جس مخالفت کا سامنا کر رہا تھا اس کا مطلب ایک تصادم ہے جس سے وہ گریز کرنا چاہتا تھا، کیونکہ وہ ان کے لیے بے پناہ محبت رکھتا تھا (2 کرنتھیوں 2: 1۔4)۔ </a:t>
            </a:r>
            <a:endParaRPr lang="en" sz="2600" b="1" dirty="0">
              <a:solidFill>
                <a:prstClr val="black"/>
              </a:solidFill>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wipe(right)">
                                      <p:cBhvr>
                                        <p:cTn id="25" dur="500"/>
                                        <p:tgtEl>
                                          <p:spTgt spid="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2"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2"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2"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9">
                                            <p:txEl>
                                              <p:pRg st="0" end="0"/>
                                            </p:txEl>
                                          </p:spTgt>
                                        </p:tgtEl>
                                        <p:attrNameLst>
                                          <p:attrName>style.visibility</p:attrName>
                                        </p:attrNameLst>
                                      </p:cBhvr>
                                      <p:to>
                                        <p:strVal val="visible"/>
                                      </p:to>
                                    </p:set>
                                    <p:animEffect transition="in" filter="wipe(right)">
                                      <p:cBhvr>
                                        <p:cTn id="51" dur="500"/>
                                        <p:tgtEl>
                                          <p:spTgt spid="9">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2"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2"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2"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2"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1+#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grpId="0" nodeType="clickEffect">
                                  <p:stCondLst>
                                    <p:cond delay="0"/>
                                  </p:stCondLst>
                                  <p:childTnLst>
                                    <p:set>
                                      <p:cBhvr>
                                        <p:cTn id="81" dur="1" fill="hold">
                                          <p:stCondLst>
                                            <p:cond delay="0"/>
                                          </p:stCondLst>
                                        </p:cTn>
                                        <p:tgtEl>
                                          <p:spTgt spid="13">
                                            <p:txEl>
                                              <p:pRg st="0" end="0"/>
                                            </p:txEl>
                                          </p:spTgt>
                                        </p:tgtEl>
                                        <p:attrNameLst>
                                          <p:attrName>style.visibility</p:attrName>
                                        </p:attrNameLst>
                                      </p:cBhvr>
                                      <p:to>
                                        <p:strVal val="visible"/>
                                      </p:to>
                                    </p:set>
                                    <p:animEffect transition="in" filter="wipe(right)">
                                      <p:cBhvr>
                                        <p:cTn id="82" dur="500"/>
                                        <p:tgtEl>
                                          <p:spTgt spid="13">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2" fill="hold" grpId="0" nodeType="afterEffect">
                                  <p:stCondLst>
                                    <p:cond delay="0"/>
                                  </p:stCondLst>
                                  <p:childTnLst>
                                    <p:set>
                                      <p:cBhvr>
                                        <p:cTn id="93" dur="1" fill="hold">
                                          <p:stCondLst>
                                            <p:cond delay="0"/>
                                          </p:stCondLst>
                                        </p:cTn>
                                        <p:tgtEl>
                                          <p:spTgt spid="13">
                                            <p:txEl>
                                              <p:pRg st="1" end="1"/>
                                            </p:txEl>
                                          </p:spTgt>
                                        </p:tgtEl>
                                        <p:attrNameLst>
                                          <p:attrName>style.visibility</p:attrName>
                                        </p:attrNameLst>
                                      </p:cBhvr>
                                      <p:to>
                                        <p:strVal val="visible"/>
                                      </p:to>
                                    </p:set>
                                    <p:animEffect transition="in" filter="wipe(right)">
                                      <p:cBhvr>
                                        <p:cTn id="94"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build="p"/>
      <p:bldGraphic spid="7" grpId="0" uiExpand="1">
        <p:bldSub>
          <a:bldDgm bld="one"/>
        </p:bldSub>
      </p:bldGraphic>
      <p:bldP spid="9" grpId="0" build="p"/>
      <p:bldGraphic spid="11" grpId="0" uiExpand="1">
        <p:bldSub>
          <a:bldDgm bld="one"/>
        </p:bldSub>
      </p:bldGraphic>
      <p:bldP spid="1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Jameel Noori Nastaleeq" panose="02000503000000020004" pitchFamily="2" charset="-78"/>
              <a:cs typeface="Jameel Noori Nastaleeq" panose="02000503000000020004" pitchFamily="2" charset="-78"/>
            </a:endParaRPr>
          </a:p>
        </p:txBody>
      </p:sp>
      <p:sp>
        <p:nvSpPr>
          <p:cNvPr id="3" name="CuadroTexto 2">
            <a:extLst>
              <a:ext uri="{FF2B5EF4-FFF2-40B4-BE49-F238E27FC236}">
                <a16:creationId xmlns:a16="http://schemas.microsoft.com/office/drawing/2014/main" id="{550B503B-FB59-0264-1737-A4C5FB4990B2}"/>
              </a:ext>
            </a:extLst>
          </p:cNvPr>
          <p:cNvSpPr txBox="1"/>
          <p:nvPr/>
        </p:nvSpPr>
        <p:spPr>
          <a:xfrm>
            <a:off x="9547683" y="269587"/>
            <a:ext cx="2482391"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ur-PK" sz="4400" b="1" spc="300" dirty="0">
                <a:ln/>
                <a:solidFill>
                  <a:schemeClr val="bg2">
                    <a:lumMod val="75000"/>
                  </a:schemeClr>
                </a:solidFill>
                <a:latin typeface="Jameel Noori Nastaleeq" panose="02000503000000020004" pitchFamily="2" charset="-78"/>
                <a:cs typeface="Jameel Noori Nastaleeq" panose="02000503000000020004" pitchFamily="2" charset="-78"/>
              </a:rPr>
              <a:t>معافی اور بحالی</a:t>
            </a:r>
            <a:endParaRPr lang="en" sz="4400" b="1" spc="300" dirty="0">
              <a:ln/>
              <a:solidFill>
                <a:schemeClr val="bg2">
                  <a:lumMod val="75000"/>
                </a:schemeClr>
              </a:solidFill>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65989" y="150156"/>
            <a:ext cx="8842342" cy="1077218"/>
          </a:xfrm>
          <a:prstGeom prst="rect">
            <a:avLst/>
          </a:prstGeom>
          <a:noFill/>
        </p:spPr>
        <p:txBody>
          <a:bodyPr wrap="square">
            <a:spAutoFit/>
            <a:scene3d>
              <a:camera prst="orthographicFront"/>
              <a:lightRig rig="threePt" dir="t"/>
            </a:scene3d>
            <a:sp3d extrusionH="57150">
              <a:bevelT w="38100" h="38100"/>
            </a:sp3d>
          </a:bodyPr>
          <a:lstStyle/>
          <a:p>
            <a:pPr algn="r" rtl="1"/>
            <a:r>
              <a:rPr lang="ur-PK" sz="3200" b="1" dirty="0">
                <a:solidFill>
                  <a:schemeClr val="accent3">
                    <a:lumMod val="75000"/>
                  </a:schemeClr>
                </a:solidFill>
                <a:latin typeface="Jameel Noori Nastaleeq" panose="02000503000000020004" pitchFamily="2" charset="-78"/>
                <a:cs typeface="Jameel Noori Nastaleeq" panose="02000503000000020004" pitchFamily="2" charset="-78"/>
              </a:rPr>
              <a:t>"جسے تم کچھ معاف کرتے ہو اُسے میں بھی معاف کرتا ہوں کیونکہ جو کچھ میں نے  معاف کیا اگر کیا تو مسیح کا قائم مقام ہو کر تمہاری خاطر معاف کیا" (2کرنتھیوں 10:2)۔ </a:t>
            </a:r>
            <a:endParaRPr lang="en" sz="3200" b="1" dirty="0">
              <a:solidFill>
                <a:schemeClr val="accent3">
                  <a:lumMod val="75000"/>
                </a:schemeClr>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3046988"/>
          </a:xfrm>
          <a:prstGeom prst="rect">
            <a:avLst/>
          </a:prstGeom>
          <a:noFill/>
        </p:spPr>
        <p:txBody>
          <a:bodyPr wrap="square" rtlCol="0">
            <a:spAutoFit/>
          </a:bodyPr>
          <a:lstStyle/>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جب پولس رسول  تروآس جا رہا تھا تو ططس کو  کرنتھس بھیجا۔ تروآس سے پولس مقدونیہ چلا گیا۔ لیکن وہ بہت پریشان تھا کیونکہ ططس نے تروآس میں کرنتھس کی کلیسیا کے بارے میں خبر دینے کے لیے اس سے ملاقات نہیں کی تھی </a:t>
            </a:r>
          </a:p>
          <a:p>
            <a:pP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(2 کرنتھیوں 2: 12۔13)۔ </a:t>
            </a:r>
          </a:p>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تھوڑے ہی عرصے کے بعد، ططس نے بالآخر پولس رسول  سے مقدونیہ میں ملاقات کی۔ اُس نے اُسے بتایا کہ کس طرح کلیسیا نے رسول کی نصیحتوں پر بہت اچھا ردعمل ظاہر کیا تھا (2 کرنتھیوں 7: 5۔9؛ 13۔16)۔ </a:t>
            </a:r>
            <a:endParaRPr lang="en" sz="2600" b="1" dirty="0">
              <a:solidFill>
                <a:prstClr val="black"/>
              </a:solidFill>
              <a:latin typeface="Jameel Noori Nastaleeq" panose="02000503000000020004" pitchFamily="2" charset="-78"/>
              <a:cs typeface="Jameel Noori Nastaleeq" panose="02000503000000020004" pitchFamily="2" charset="-78"/>
            </a:endParaRP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29488"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830377" y="4830553"/>
            <a:ext cx="6096000" cy="1815882"/>
          </a:xfrm>
          <a:prstGeom prst="rect">
            <a:avLst/>
          </a:prstGeom>
          <a:noFill/>
        </p:spPr>
        <p:txBody>
          <a:bodyPr wrap="square">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متعلقہ کلیسیائی نظم و ضبط کو حل کرنے کے لیے ضروری مسائل میں سے ایک۔ رسول کی اطاعت کرتے ہوئے، مجرم فریق کو ملامت کی گئی تھی، اور انہوں نے سرزنش قبول کر لی تھی۔ اب، پولس رسول  ان سے اگلا قدم اٹھانے کے لیے کہتا ہے: معافی اور بحالی (2 کرنتھیوں 2: 5۔11)۔ </a:t>
            </a:r>
            <a:endParaRPr lang="en" sz="2800" b="1" dirty="0">
              <a:latin typeface="Jameel Noori Nastaleeq" panose="02000503000000020004" pitchFamily="2" charset="-78"/>
              <a:cs typeface="Jameel Noori Nastaleeq" panose="02000503000000020004" pitchFamily="2" charset="-78"/>
            </a:endParaRP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2" fill="hold" grpId="0" nodeType="after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right)">
                                      <p:cBhvr>
                                        <p:cTn id="32" dur="500"/>
                                        <p:tgtEl>
                                          <p:spTgt spid="5">
                                            <p:txEl>
                                              <p:pRg st="0" end="0"/>
                                            </p:txEl>
                                          </p:spTgt>
                                        </p:tgtEl>
                                      </p:cBhvr>
                                    </p:animEffect>
                                  </p:childTnLst>
                                </p:cTn>
                              </p:par>
                              <p:par>
                                <p:cTn id="33" presetID="22" presetClass="entr" presetSubtype="2" fill="hold" grpId="0" nodeType="with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wipe(right)">
                                      <p:cBhvr>
                                        <p:cTn id="35" dur="500"/>
                                        <p:tgtEl>
                                          <p:spTgt spid="5">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9" presetClass="entr" presetSubtype="0" decel="100000"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 calcmode="lin" valueType="num">
                                      <p:cBhvr>
                                        <p:cTn id="42" dur="500" fill="hold"/>
                                        <p:tgtEl>
                                          <p:spTgt spid="8"/>
                                        </p:tgtEl>
                                        <p:attrNameLst>
                                          <p:attrName>style.rotation</p:attrName>
                                        </p:attrNameLst>
                                      </p:cBhvr>
                                      <p:tavLst>
                                        <p:tav tm="0">
                                          <p:val>
                                            <p:fltVal val="360"/>
                                          </p:val>
                                        </p:tav>
                                        <p:tav tm="100000">
                                          <p:val>
                                            <p:fltVal val="0"/>
                                          </p:val>
                                        </p:tav>
                                      </p:tavLst>
                                    </p:anim>
                                    <p:animEffect transition="in" filter="fade">
                                      <p:cBhvr>
                                        <p:cTn id="43" dur="500"/>
                                        <p:tgtEl>
                                          <p:spTgt spid="8"/>
                                        </p:tgtEl>
                                      </p:cBhvr>
                                    </p:animEffect>
                                  </p:childTnLst>
                                </p:cTn>
                              </p:par>
                            </p:childTnLst>
                          </p:cTn>
                        </p:par>
                        <p:par>
                          <p:cTn id="44" fill="hold">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animEffect transition="in" filter="wipe(right)">
                                      <p:cBhvr>
                                        <p:cTn id="47" dur="500"/>
                                        <p:tgtEl>
                                          <p:spTgt spid="5">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12"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0-#ppt_w/2"/>
                                          </p:val>
                                        </p:tav>
                                        <p:tav tm="100000">
                                          <p:val>
                                            <p:strVal val="#ppt_x"/>
                                          </p:val>
                                        </p:tav>
                                      </p:tavLst>
                                    </p:anim>
                                    <p:anim calcmode="lin" valueType="num">
                                      <p:cBhvr additive="base">
                                        <p:cTn id="53" dur="500" fill="hold"/>
                                        <p:tgtEl>
                                          <p:spTgt spid="13"/>
                                        </p:tgtEl>
                                        <p:attrNameLst>
                                          <p:attrName>ppt_y</p:attrName>
                                        </p:attrNameLst>
                                      </p:cBhvr>
                                      <p:tavLst>
                                        <p:tav tm="0">
                                          <p:val>
                                            <p:strVal val="1+#ppt_h/2"/>
                                          </p:val>
                                        </p:tav>
                                        <p:tav tm="100000">
                                          <p:val>
                                            <p:strVal val="#ppt_y"/>
                                          </p:val>
                                        </p:tav>
                                      </p:tavLst>
                                    </p:anim>
                                  </p:childTnLst>
                                </p:cTn>
                              </p:par>
                              <p:par>
                                <p:cTn id="54" presetID="2" presetClass="entr" presetSubtype="12" fill="hold" grpId="0" nodeType="with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additive="base">
                                        <p:cTn id="56" dur="500" fill="hold"/>
                                        <p:tgtEl>
                                          <p:spTgt spid="10"/>
                                        </p:tgtEl>
                                        <p:attrNameLst>
                                          <p:attrName>ppt_x</p:attrName>
                                        </p:attrNameLst>
                                      </p:cBhvr>
                                      <p:tavLst>
                                        <p:tav tm="0">
                                          <p:val>
                                            <p:strVal val="0-#ppt_w/2"/>
                                          </p:val>
                                        </p:tav>
                                        <p:tav tm="100000">
                                          <p:val>
                                            <p:strVal val="#ppt_x"/>
                                          </p:val>
                                        </p:tav>
                                      </p:tavLst>
                                    </p:anim>
                                    <p:anim calcmode="lin" valueType="num">
                                      <p:cBhvr additive="base">
                                        <p:cTn id="5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uiExpand="1" build="p"/>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Jameel Noori Nastaleeq" panose="02000503000000020004" pitchFamily="2" charset="-78"/>
              <a:cs typeface="Jameel Noori Nastaleeq" panose="02000503000000020004" pitchFamily="2" charset="-78"/>
            </a:endParaRPr>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rtl="1"/>
            <a:r>
              <a:rPr lang="ur-PK"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مسیح کی خوشبو</a:t>
            </a:r>
            <a:endPar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617297"/>
            <a:ext cx="7037959" cy="954107"/>
          </a:xfrm>
          <a:prstGeom prst="rect">
            <a:avLst/>
          </a:prstGeom>
          <a:noFill/>
        </p:spPr>
        <p:txBody>
          <a:bodyPr wrap="square">
            <a:spAutoFit/>
          </a:bodyPr>
          <a:lstStyle/>
          <a:p>
            <a:pPr algn="r" rtl="1"/>
            <a:r>
              <a:rPr lang="ur-PK" sz="2800" b="1" dirty="0">
                <a:solidFill>
                  <a:srgbClr val="BEE395"/>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"کیونکہ ہم خُدا کے نزدیک نجات پانے والوں اور ہلاک ہونے والوں دونوں کے لئے مسیح کی خوشبو ہیں"  (2کرنتھیوں 15:2)۔ </a:t>
            </a:r>
            <a:endParaRPr lang="es-ES" sz="2800" b="1" dirty="0">
              <a:solidFill>
                <a:srgbClr val="BEE395"/>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507529"/>
            <a:ext cx="6853542" cy="1692771"/>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اس پر تبصرہ کرتے ہوئے کہ کس طرح خُدا نے تروآس میں خوشخبری کو کامیابی کے ساتھ منادی کرنے کے لیے "ایک دروازہ کھولا"، پولس رسول نے تعریف اور فتح کا نعرہ لگایا: "مگر خُدا کا شکر ہے جو مسیح میں ہم کو ہمیشہ اسیروں کی طرح گشت کراتا ہے  اور اپنے علم کی خوشبو ہمارے وسیلہ سے ہر جگہ پھیلاتا ہے" (2کرنتھیوں 14:2)۔ </a:t>
            </a:r>
            <a:endParaRPr lang="en" sz="2600" b="1" dirty="0">
              <a:latin typeface="Jameel Noori Nastaleeq" panose="02000503000000020004" pitchFamily="2" charset="-78"/>
              <a:cs typeface="Jameel Noori Nastaleeq" panose="02000503000000020004" pitchFamily="2" charset="-78"/>
            </a:endParaRP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92771"/>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ہر طرف پھیلی ہوئی خوشبو کی طرح مسیح کا علم ہر ذی روح تک پہنچتا ہے۔ کرنتھیوں کے لیے،  اور جیسا کہ ہمارے نزدیک، یہ خوشبو ابدی زندگی کی ہے۔ تاہم، ان لوگوں کے لیے جو بلاہٹ کو مسترد کرتے ہیں، یہ موت کی بو ہے (2 کرنتھیوں 2: 151۔16)۔ </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065912" y="4892755"/>
            <a:ext cx="4432165" cy="1815882"/>
          </a:xfrm>
          <a:prstGeom prst="rect">
            <a:avLst/>
          </a:prstGeom>
          <a:noFill/>
        </p:spPr>
        <p:txBody>
          <a:bodyPr wrap="square">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اس ذمہ داری پر توجہ مرکوز کرتے ہوئے، پولس وضاحت کرتا ہے کہ پیغام کو مخلصانہ طور پر دیا جانا چاہیے، بغیر کسی ذاتی فائدے کے، بلکہ سننے والوں کی نجات کے لیے (2 کرنتھیوں 17:2)۔ </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2"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righ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2"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righ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1313036"/>
            <a:ext cx="10715320" cy="4231928"/>
          </a:xfrm>
          <a:prstGeom prst="rect">
            <a:avLst/>
          </a:prstGeom>
          <a:noFill/>
        </p:spPr>
        <p:txBody>
          <a:bodyPr wrap="square">
            <a:spAutoFit/>
          </a:bodyPr>
          <a:lstStyle/>
          <a:p>
            <a:pPr algn="r" rtl="1">
              <a:spcBef>
                <a:spcPts val="600"/>
              </a:spcBef>
            </a:pPr>
            <a:r>
              <a:rPr lang="ur-PK" sz="4400" b="1" dirty="0">
                <a:latin typeface="Jameel Noori Nastaleeq" panose="02000503000000020004" pitchFamily="2" charset="-78"/>
                <a:cs typeface="Jameel Noori Nastaleeq" panose="02000503000000020004" pitchFamily="2" charset="-78"/>
              </a:rPr>
              <a:t>"پولس رسول کو کلیسیا میں غلطی کی سرزنش کرنا ضروری ہوا، مگر اُس نے خود پر ضبط نہ کھویا۔ اُس نے اپنے اقدام کی وجہ احتیاط سے بیان کی۔ اُس نے بڑی احتیاط سے کام کیا تاکہ خطاکار پر یہ تاثر چھوڑے کہ وہ اُس کا دوست ہے۔ اُس نے اُنہیں  سمجھایا کہ اُنہیں تکلیف دینا اُس کے لئے بھی تکلیف دہ تھا۔ اُس نے اُن کے ذہنوں پر یہ نقش چھوڑ کہ اُس کی دلچسپی اُن کی دلچسپی سے جڑی ہوئی ہے۔ </a:t>
            </a:r>
          </a:p>
          <a:p>
            <a:pPr rtl="1">
              <a:spcBef>
                <a:spcPts val="600"/>
              </a:spcBef>
            </a:pPr>
            <a:r>
              <a:rPr lang="ur-PK" sz="4400" b="1" dirty="0">
                <a:latin typeface="Jameel Noori Nastaleeq" panose="02000503000000020004" pitchFamily="2" charset="-78"/>
                <a:cs typeface="Jameel Noori Nastaleeq" panose="02000503000000020004" pitchFamily="2" charset="-78"/>
              </a:rPr>
              <a:t>(ایس ڈی اے بائبل کمنڑی جلدی 6 صفحہ 1094)۔ </a:t>
            </a:r>
            <a:endParaRPr lang="en" sz="4400" b="1"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869</TotalTime>
  <Words>1428</Words>
  <Application>Microsoft Office PowerPoint</Application>
  <PresentationFormat>Panorámica</PresentationFormat>
  <Paragraphs>55</Paragraphs>
  <Slides>9</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9</vt:i4>
      </vt:variant>
    </vt:vector>
  </HeadingPairs>
  <TitlesOfParts>
    <vt:vector size="15" baseType="lpstr">
      <vt:lpstr>Arial</vt:lpstr>
      <vt:lpstr>Aptos Display</vt:lpstr>
      <vt:lpstr>Aptos</vt:lpstr>
      <vt:lpstr>Jameel Noori Nastaleeq</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86</cp:revision>
  <dcterms:created xsi:type="dcterms:W3CDTF">2026-07-22T06:08:40Z</dcterms:created>
  <dcterms:modified xsi:type="dcterms:W3CDTF">2026-08-28T14:42:11Z</dcterms:modified>
</cp:coreProperties>
</file>