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Jameel Noori Nastaleeq" panose="02000503000000000004" pitchFamily="2" charset="-78"/>
      <p:regular r:id="rId16"/>
      <p:italic r:id="rId17"/>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pPr rtl="1"/>
          <a:r>
            <a:rPr lang="ur-PK" sz="3200" b="1" dirty="0">
              <a:solidFill>
                <a:schemeClr val="bg1"/>
              </a:solidFill>
              <a:latin typeface="Jameel Noori Nastaleeq" panose="02000503000000020004" pitchFamily="2" charset="-78"/>
              <a:cs typeface="Jameel Noori Nastaleeq" panose="02000503000000020004" pitchFamily="2" charset="-78"/>
            </a:rPr>
            <a:t>ہم</a:t>
          </a:r>
          <a:endParaRPr lang="en" sz="3200" b="1" dirty="0">
            <a:solidFill>
              <a:schemeClr val="bg1"/>
            </a:solidFill>
            <a:latin typeface="Jameel Noori Nastaleeq" panose="02000503000000020004" pitchFamily="2" charset="-78"/>
            <a:cs typeface="Jameel Noori Nastaleeq" panose="02000503000000020004" pitchFamily="2" charset="-78"/>
          </a:endParaRP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pPr rtl="1"/>
          <a:r>
            <a:rPr lang="ur-PK" sz="2800" b="1" dirty="0">
              <a:solidFill>
                <a:schemeClr val="bg1"/>
              </a:solidFill>
              <a:latin typeface="Jameel Noori Nastaleeq" panose="02000503000000020004" pitchFamily="2" charset="-78"/>
              <a:cs typeface="Jameel Noori Nastaleeq" panose="02000503000000020004" pitchFamily="2" charset="-78"/>
            </a:rPr>
            <a:t>لیکن</a:t>
          </a:r>
          <a:endParaRPr lang="en" sz="2800" b="1" dirty="0">
            <a:solidFill>
              <a:schemeClr val="bg1"/>
            </a:solidFill>
            <a:latin typeface="Jameel Noori Nastaleeq" panose="02000503000000020004" pitchFamily="2" charset="-78"/>
            <a:cs typeface="Jameel Noori Nastaleeq" panose="02000503000000020004" pitchFamily="2" charset="-78"/>
          </a:endParaRP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سخت دباؤ</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کچلے نہیں جاتے</a:t>
          </a:r>
          <a:endParaRPr lang="en" sz="2400" b="1" kern="1200" dirty="0">
            <a:solidFill>
              <a:prstClr val="black"/>
            </a:solidFill>
            <a:latin typeface="Jameel Noori Nastaleeq" panose="02000503000000020004" pitchFamily="2" charset="-78"/>
            <a:ea typeface="+mn-ea"/>
            <a:cs typeface="Jameel Noori Nastaleeq" panose="02000503000000020004" pitchFamily="2" charset="-78"/>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پریشان</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مایوسی میں نہیں</a:t>
          </a:r>
          <a:endParaRPr lang="en" sz="2400" b="1" kern="1200" dirty="0">
            <a:solidFill>
              <a:prstClr val="black"/>
            </a:solidFill>
            <a:latin typeface="Jameel Noori Nastaleeq" panose="02000503000000020004" pitchFamily="2" charset="-78"/>
            <a:ea typeface="+mn-ea"/>
            <a:cs typeface="Jameel Noori Nastaleeq" panose="02000503000000020004" pitchFamily="2" charset="-78"/>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ستائے</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ترک نہیں کیے گئے</a:t>
          </a:r>
          <a:endParaRPr lang="en" sz="2400" b="1" kern="1200" dirty="0">
            <a:solidFill>
              <a:prstClr val="black"/>
            </a:solidFill>
            <a:latin typeface="Jameel Noori Nastaleeq" panose="02000503000000020004" pitchFamily="2" charset="-78"/>
            <a:ea typeface="+mn-ea"/>
            <a:cs typeface="Jameel Noori Nastaleeq" panose="02000503000000020004" pitchFamily="2" charset="-78"/>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مارکھاتے ہیں</a:t>
          </a:r>
          <a:endParaRPr lang="es-ES" sz="2400" b="1" dirty="0">
            <a:solidFill>
              <a:schemeClr val="tx1"/>
            </a:solidFill>
            <a:latin typeface="Jameel Noori Nastaleeq" panose="02000503000000020004" pitchFamily="2" charset="-78"/>
            <a:cs typeface="Jameel Noori Nastaleeq" panose="02000503000000020004" pitchFamily="2" charset="-78"/>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تباہ نہیں ہوئے</a:t>
          </a:r>
          <a:endParaRPr lang="es-ES" sz="2400" b="1" kern="1200" dirty="0">
            <a:solidFill>
              <a:prstClr val="black"/>
            </a:solidFill>
            <a:latin typeface="Jameel Noori Nastaleeq" panose="02000503000000020004" pitchFamily="2" charset="-78"/>
            <a:ea typeface="+mn-ea"/>
            <a:cs typeface="Jameel Noori Nastaleeq" panose="02000503000000020004" pitchFamily="2" charset="-78"/>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val="rev"/>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pPr algn="ctr" rtl="1"/>
          <a:r>
            <a:rPr lang="ur-PK" sz="2400" b="1" dirty="0">
              <a:solidFill>
                <a:schemeClr val="tx1"/>
              </a:solidFill>
              <a:latin typeface="Jameel Noori Nastaleeq" panose="02000503000000020004" pitchFamily="2" charset="-78"/>
              <a:cs typeface="Jameel Noori Nastaleeq" panose="02000503000000020004" pitchFamily="2" charset="-78"/>
            </a:rPr>
            <a:t>مسیح نے محبت کے تحت اپنی زندگی ہمارے لئے دے دی۔ یہ ہمیں اُس کی محبت کے لئے مجبور کرتی ہے</a:t>
          </a:r>
          <a:r>
            <a:rPr lang="es-ES" sz="2400" b="1" dirty="0">
              <a:solidFill>
                <a:schemeClr val="tx1"/>
              </a:solidFill>
              <a:latin typeface="Jameel Noori Nastaleeq" panose="02000503000000020004" pitchFamily="2" charset="-78"/>
              <a:cs typeface="Jameel Noori Nastaleeq" panose="02000503000000020004" pitchFamily="2" charset="-78"/>
            </a:rPr>
            <a:t> </a:t>
          </a:r>
          <a:r>
            <a:rPr lang="ur-PK" sz="2400" b="1" dirty="0">
              <a:solidFill>
                <a:schemeClr val="tx1"/>
              </a:solidFill>
              <a:latin typeface="Jameel Noori Nastaleeq" panose="02000503000000020004" pitchFamily="2" charset="-78"/>
              <a:cs typeface="Jameel Noori Nastaleeq" panose="02000503000000020004" pitchFamily="2" charset="-78"/>
            </a:rPr>
            <a:t> (2کرنتھیوں 5: 14۔15)۔ </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5770F4D9-D5B0-4FBF-BE52-B92475A044D1}" type="parTrans" cxnId="{00F59F24-AFF1-4615-8E3C-1C6A046F3B8A}">
      <dgm:prSet/>
      <dgm:spPr/>
      <dgm:t>
        <a:bodyPr/>
        <a:lstStyle/>
        <a:p>
          <a:pPr rtl="1"/>
          <a:endParaRPr lang="es-ES" sz="2000" b="1"/>
        </a:p>
      </dgm:t>
    </dgm:pt>
    <dgm:pt modelId="{08181F92-39F7-48F5-BB02-19DBD0905F3D}" type="sibTrans" cxnId="{00F59F24-AFF1-4615-8E3C-1C6A046F3B8A}">
      <dgm:prSet custT="1"/>
      <dgm:spPr/>
      <dgm:t>
        <a:bodyPr/>
        <a:lstStyle/>
        <a:p>
          <a:pPr rtl="1"/>
          <a:endParaRPr lang="es-ES" sz="2000" b="1"/>
        </a:p>
      </dgm:t>
    </dgm:pt>
    <dgm:pt modelId="{9B0AA878-5358-4D6B-99CC-9D38D507EB6C}">
      <dgm:prSet custT="1"/>
      <dgm:spPr/>
      <dgm:t>
        <a:bodyPr/>
        <a:lstStyle/>
        <a:p>
          <a:pPr algn="ctr" rtl="1"/>
          <a:r>
            <a:rPr lang="ur-PK" sz="2400" b="1" dirty="0">
              <a:solidFill>
                <a:schemeClr val="tx1"/>
              </a:solidFill>
              <a:latin typeface="Jameel Noori Nastaleeq" panose="02000503000000020004" pitchFamily="2" charset="-78"/>
              <a:cs typeface="Jameel Noori Nastaleeq" panose="02000503000000020004" pitchFamily="2" charset="-78"/>
            </a:rPr>
            <a:t>مسیح نے ہمیں نئی مخلوق بنایا ہے۔ یہ ہمیں مجبور کرتی ہے کہ ہم اپنی پرانی زندگی کو ترک کر دیں (2کرنتھیوں 17:2)۔</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73657E0D-2A51-4588-BB5A-C8D68D05A1EF}" type="parTrans" cxnId="{2C1F66EA-2766-4FF9-B5BC-00C53A22276A}">
      <dgm:prSet/>
      <dgm:spPr/>
      <dgm:t>
        <a:bodyPr/>
        <a:lstStyle/>
        <a:p>
          <a:pPr rtl="1"/>
          <a:endParaRPr lang="es-ES" sz="2000" b="1"/>
        </a:p>
      </dgm:t>
    </dgm:pt>
    <dgm:pt modelId="{45ADAD47-6875-4FCF-87D6-6667B1508F15}" type="sibTrans" cxnId="{2C1F66EA-2766-4FF9-B5BC-00C53A22276A}">
      <dgm:prSet custT="1"/>
      <dgm:spPr/>
      <dgm:t>
        <a:bodyPr/>
        <a:lstStyle/>
        <a:p>
          <a:pPr rtl="1"/>
          <a:endParaRPr lang="es-ES" sz="2000" b="1"/>
        </a:p>
      </dgm:t>
    </dgm:pt>
    <dgm:pt modelId="{4A059A37-598B-40AB-9005-589EC61DDDC7}">
      <dgm:prSet custT="1"/>
      <dgm:spPr/>
      <dgm:t>
        <a:bodyPr/>
        <a:lstStyle/>
        <a:p>
          <a:pPr algn="ct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مسیح نے ہمیں خُدا کے ساتھ ملایا ہے۔ یہ ہمیں مفاہمت کے سفیر بننے پر مجبور کرتا ہے</a:t>
          </a:r>
          <a:br>
            <a:rPr lang="es-ES"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br>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(2کرنتھیوں 5: 8-20)۔</a:t>
          </a:r>
          <a:endParaRPr lang="en"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7AD20E96-5ADC-4B4B-8B31-CBFE79336741}" type="parTrans" cxnId="{CC3FC033-0BC9-41DC-8545-1A6B2F53FCEA}">
      <dgm:prSet/>
      <dgm:spPr/>
      <dgm:t>
        <a:bodyPr/>
        <a:lstStyle/>
        <a:p>
          <a:pPr rtl="1"/>
          <a:endParaRPr lang="es-ES" sz="2000" b="1"/>
        </a:p>
      </dgm:t>
    </dgm:pt>
    <dgm:pt modelId="{88B7E986-0808-4D5F-A0C8-BF029419FA48}" type="sibTrans" cxnId="{CC3FC033-0BC9-41DC-8545-1A6B2F53FCEA}">
      <dgm:prSet/>
      <dgm:spPr/>
      <dgm:t>
        <a:bodyPr/>
        <a:lstStyle/>
        <a:p>
          <a:pPr rtl="1"/>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مشکلات کو برداشت کرنا (2کرنتھیوں 6: 4۔5)</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روح کا پھل ہونا چاہئے (2کرنتھیوں 6:6) </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سچا اور انصاف پسند ہونا (2 کرنتھیوں 7:6)۔ </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ہر حال میں ثابت قدم رہنا (2کرنتھیوں 6: 8۔10)۔ </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اپنے دلوں کو دوسروں کے لیے کھولنا (2کرنتھیوں6: 11۔13)۔</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pPr rtl="1"/>
          <a:r>
            <a:rPr lang="ur-PK" sz="2400" b="1" dirty="0">
              <a:solidFill>
                <a:schemeClr val="tx1"/>
              </a:solidFill>
              <a:latin typeface="Jameel Noori Nastaleeq" panose="02000503000000020004" pitchFamily="2" charset="-78"/>
              <a:cs typeface="Jameel Noori Nastaleeq" panose="02000503000000020004" pitchFamily="2" charset="-78"/>
            </a:rPr>
            <a:t>اپنے آپ کو بے ایمان والوں کے نقصان دہ اثر سے الگ کرنا (2کرنتھیوں 6: 14۔15)۔ </a:t>
          </a:r>
          <a:endParaRPr lang="en" sz="2400" b="1" dirty="0">
            <a:solidFill>
              <a:schemeClr val="tx1"/>
            </a:solidFill>
            <a:latin typeface="Jameel Noori Nastaleeq" panose="02000503000000020004" pitchFamily="2" charset="-78"/>
            <a:cs typeface="Jameel Noori Nastaleeq" panose="02000503000000020004" pitchFamily="2" charset="-78"/>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val="rev"/>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FlipHor="1" custLinFactX="100000" custLinFactNeighborX="169002"/>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113">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FlipHor="1" custLinFactX="100000" custLinFactNeighborX="169002"/>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113">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FlipHor="1" custLinFactX="100000" custLinFactNeighborX="169002"/>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113">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FlipHor="1" custScaleX="120002" custScaleY="147695" custLinFactX="100000" custLinFactNeighborX="169002"/>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113">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FlipHor="1" custLinFactX="100000" custLinFactNeighborX="169002"/>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113">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FlipHor="1" custScaleX="120002" custScaleY="147695" custLinFactX="100000" custLinFactNeighborX="169002"/>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113">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val="rev"/>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255474"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ur-PK" sz="3200" b="1" kern="1200" dirty="0">
              <a:solidFill>
                <a:schemeClr val="bg1"/>
              </a:solidFill>
              <a:latin typeface="Jameel Noori Nastaleeq" panose="02000503000000020004" pitchFamily="2" charset="-78"/>
              <a:cs typeface="Jameel Noori Nastaleeq" panose="02000503000000020004" pitchFamily="2" charset="-78"/>
            </a:rPr>
            <a:t>ہم</a:t>
          </a:r>
          <a:endParaRPr lang="en" sz="3200" b="1" kern="1200" dirty="0">
            <a:solidFill>
              <a:schemeClr val="bg1"/>
            </a:solidFill>
            <a:latin typeface="Jameel Noori Nastaleeq" panose="02000503000000020004" pitchFamily="2" charset="-78"/>
            <a:cs typeface="Jameel Noori Nastaleeq" panose="02000503000000020004" pitchFamily="2" charset="-78"/>
          </a:endParaRPr>
        </a:p>
      </dsp:txBody>
      <dsp:txXfrm>
        <a:off x="3255474" y="0"/>
        <a:ext cx="3025422" cy="533479"/>
      </dsp:txXfrm>
    </dsp:sp>
    <dsp:sp modelId="{C6857168-8733-46E3-8C7A-8C0A36C41D42}">
      <dsp:nvSpPr>
        <dsp:cNvPr id="0" name=""/>
        <dsp:cNvSpPr/>
      </dsp:nvSpPr>
      <dsp:spPr>
        <a:xfrm>
          <a:off x="3558016"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سخت دباؤ</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3565603" y="541109"/>
        <a:ext cx="2405164" cy="243881"/>
      </dsp:txXfrm>
    </dsp:sp>
    <dsp:sp modelId="{76C8D22E-4B2E-4251-9C3E-817A7114C566}">
      <dsp:nvSpPr>
        <dsp:cNvPr id="0" name=""/>
        <dsp:cNvSpPr/>
      </dsp:nvSpPr>
      <dsp:spPr>
        <a:xfrm>
          <a:off x="3558016"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پریشان</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3565603" y="840019"/>
        <a:ext cx="2405164" cy="243881"/>
      </dsp:txXfrm>
    </dsp:sp>
    <dsp:sp modelId="{4A46A151-8DAB-484D-87F3-2A3CDE652251}">
      <dsp:nvSpPr>
        <dsp:cNvPr id="0" name=""/>
        <dsp:cNvSpPr/>
      </dsp:nvSpPr>
      <dsp:spPr>
        <a:xfrm>
          <a:off x="3558016"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ستائے</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3565603" y="1138929"/>
        <a:ext cx="2405164" cy="243881"/>
      </dsp:txXfrm>
    </dsp:sp>
    <dsp:sp modelId="{12672D78-DFBA-49D1-83A4-5A8DECC0F1D9}">
      <dsp:nvSpPr>
        <dsp:cNvPr id="0" name=""/>
        <dsp:cNvSpPr/>
      </dsp:nvSpPr>
      <dsp:spPr>
        <a:xfrm>
          <a:off x="3558016"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مارکھاتے ہیں</a:t>
          </a:r>
          <a:endParaRPr lang="es-ES"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3565603" y="1437839"/>
        <a:ext cx="2405164" cy="243881"/>
      </dsp:txXfrm>
    </dsp:sp>
    <dsp:sp modelId="{E7AE57C8-7BED-4BFC-AEEA-458ED617BDD9}">
      <dsp:nvSpPr>
        <dsp:cNvPr id="0" name=""/>
        <dsp:cNvSpPr/>
      </dsp:nvSpPr>
      <dsp:spPr>
        <a:xfrm>
          <a:off x="3145"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ur-PK" sz="2800" b="1" kern="1200" dirty="0">
              <a:solidFill>
                <a:schemeClr val="bg1"/>
              </a:solidFill>
              <a:latin typeface="Jameel Noori Nastaleeq" panose="02000503000000020004" pitchFamily="2" charset="-78"/>
              <a:cs typeface="Jameel Noori Nastaleeq" panose="02000503000000020004" pitchFamily="2" charset="-78"/>
            </a:rPr>
            <a:t>لیکن</a:t>
          </a:r>
          <a:endParaRPr lang="en" sz="2800" b="1" kern="1200" dirty="0">
            <a:solidFill>
              <a:schemeClr val="bg1"/>
            </a:solidFill>
            <a:latin typeface="Jameel Noori Nastaleeq" panose="02000503000000020004" pitchFamily="2" charset="-78"/>
            <a:cs typeface="Jameel Noori Nastaleeq" panose="02000503000000020004" pitchFamily="2" charset="-78"/>
          </a:endParaRPr>
        </a:p>
      </dsp:txBody>
      <dsp:txXfrm>
        <a:off x="3145" y="0"/>
        <a:ext cx="3025422" cy="533479"/>
      </dsp:txXfrm>
    </dsp:sp>
    <dsp:sp modelId="{E0457EA9-81B3-4EFD-BD45-F69A92A48A81}">
      <dsp:nvSpPr>
        <dsp:cNvPr id="0" name=""/>
        <dsp:cNvSpPr/>
      </dsp:nvSpPr>
      <dsp:spPr>
        <a:xfrm>
          <a:off x="305687"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کچلے نہیں جاتے</a:t>
          </a:r>
          <a:endParaRPr lang="en" sz="2400" b="1" kern="1200" dirty="0">
            <a:solidFill>
              <a:prstClr val="black"/>
            </a:solidFill>
            <a:latin typeface="Jameel Noori Nastaleeq" panose="02000503000000020004" pitchFamily="2" charset="-78"/>
            <a:ea typeface="+mn-ea"/>
            <a:cs typeface="Jameel Noori Nastaleeq" panose="02000503000000020004" pitchFamily="2" charset="-78"/>
          </a:endParaRPr>
        </a:p>
      </dsp:txBody>
      <dsp:txXfrm>
        <a:off x="313274" y="541109"/>
        <a:ext cx="2405164" cy="243881"/>
      </dsp:txXfrm>
    </dsp:sp>
    <dsp:sp modelId="{75EA5EF2-FBEB-4C81-A73B-23AF18853AE0}">
      <dsp:nvSpPr>
        <dsp:cNvPr id="0" name=""/>
        <dsp:cNvSpPr/>
      </dsp:nvSpPr>
      <dsp:spPr>
        <a:xfrm>
          <a:off x="305687"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مایوسی میں نہیں</a:t>
          </a:r>
          <a:endParaRPr lang="en" sz="2400" b="1" kern="1200" dirty="0">
            <a:solidFill>
              <a:prstClr val="black"/>
            </a:solidFill>
            <a:latin typeface="Jameel Noori Nastaleeq" panose="02000503000000020004" pitchFamily="2" charset="-78"/>
            <a:ea typeface="+mn-ea"/>
            <a:cs typeface="Jameel Noori Nastaleeq" panose="02000503000000020004" pitchFamily="2" charset="-78"/>
          </a:endParaRPr>
        </a:p>
      </dsp:txBody>
      <dsp:txXfrm>
        <a:off x="313274" y="840019"/>
        <a:ext cx="2405164" cy="243881"/>
      </dsp:txXfrm>
    </dsp:sp>
    <dsp:sp modelId="{C853E4C3-BBD3-4127-9854-F66980A0323F}">
      <dsp:nvSpPr>
        <dsp:cNvPr id="0" name=""/>
        <dsp:cNvSpPr/>
      </dsp:nvSpPr>
      <dsp:spPr>
        <a:xfrm>
          <a:off x="305687"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ترک نہیں کیے گئے</a:t>
          </a:r>
          <a:endParaRPr lang="en" sz="2400" b="1" kern="1200" dirty="0">
            <a:solidFill>
              <a:prstClr val="black"/>
            </a:solidFill>
            <a:latin typeface="Jameel Noori Nastaleeq" panose="02000503000000020004" pitchFamily="2" charset="-78"/>
            <a:ea typeface="+mn-ea"/>
            <a:cs typeface="Jameel Noori Nastaleeq" panose="02000503000000020004" pitchFamily="2" charset="-78"/>
          </a:endParaRPr>
        </a:p>
      </dsp:txBody>
      <dsp:txXfrm>
        <a:off x="313274" y="1138929"/>
        <a:ext cx="2405164" cy="243881"/>
      </dsp:txXfrm>
    </dsp:sp>
    <dsp:sp modelId="{AB48885F-7674-40A2-8850-B9CEF1C4612B}">
      <dsp:nvSpPr>
        <dsp:cNvPr id="0" name=""/>
        <dsp:cNvSpPr/>
      </dsp:nvSpPr>
      <dsp:spPr>
        <a:xfrm>
          <a:off x="305687"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black"/>
              </a:solidFill>
              <a:latin typeface="Jameel Noori Nastaleeq" panose="02000503000000020004" pitchFamily="2" charset="-78"/>
              <a:ea typeface="+mn-ea"/>
              <a:cs typeface="Jameel Noori Nastaleeq" panose="02000503000000020004" pitchFamily="2" charset="-78"/>
            </a:rPr>
            <a:t>تباہ نہیں ہوئے</a:t>
          </a:r>
          <a:endParaRPr lang="es-ES" sz="2400" b="1" kern="1200" dirty="0">
            <a:solidFill>
              <a:prstClr val="black"/>
            </a:solidFill>
            <a:latin typeface="Jameel Noori Nastaleeq" panose="02000503000000020004" pitchFamily="2" charset="-78"/>
            <a:ea typeface="+mn-ea"/>
            <a:cs typeface="Jameel Noori Nastaleeq" panose="02000503000000020004" pitchFamily="2" charset="-78"/>
          </a:endParaRPr>
        </a:p>
      </dsp:txBody>
      <dsp:txXfrm>
        <a:off x="313274"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مسیح نے محبت کے تحت اپنی زندگی ہمارے لئے دے دی۔ یہ ہمیں اُس کی محبت کے لئے مجبور کرتی ہے</a:t>
          </a:r>
          <a:r>
            <a:rPr lang="es-ES" sz="2400" b="1" kern="1200" dirty="0">
              <a:solidFill>
                <a:schemeClr val="tx1"/>
              </a:solidFill>
              <a:latin typeface="Jameel Noori Nastaleeq" panose="02000503000000020004" pitchFamily="2" charset="-78"/>
              <a:cs typeface="Jameel Noori Nastaleeq" panose="02000503000000020004" pitchFamily="2" charset="-78"/>
            </a:rPr>
            <a:t> </a:t>
          </a:r>
          <a:r>
            <a:rPr lang="ur-PK" sz="2400" b="1" kern="1200" dirty="0">
              <a:solidFill>
                <a:schemeClr val="tx1"/>
              </a:solidFill>
              <a:latin typeface="Jameel Noori Nastaleeq" panose="02000503000000020004" pitchFamily="2" charset="-78"/>
              <a:cs typeface="Jameel Noori Nastaleeq" panose="02000503000000020004" pitchFamily="2" charset="-78"/>
            </a:rPr>
            <a:t> (2کرنتھیوں 5: 14۔15)۔ </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rtl="1">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مسیح نے ہمیں نئی مخلوق بنایا ہے۔ یہ ہمیں مجبور کرتی ہے کہ ہم اپنی پرانی زندگی کو ترک کر دیں (2کرنتھیوں 17:2)۔</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rtl="1">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مسیح نے ہمیں خُدا کے ساتھ ملایا ہے۔ یہ ہمیں مفاہمت کے سفیر بننے پر مجبور کرتا ہے</a:t>
          </a:r>
          <a:br>
            <a:rPr lang="es-ES"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b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(2کرنتھیوں 5: 8-20)۔</a:t>
          </a:r>
          <a:endParaRPr lang="en"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a:off x="2954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1440" rIns="162659"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مشکلات کو برداشت کرنا (2کرنتھیوں 6: 4۔5)</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29548" y="1202"/>
        <a:ext cx="6851549" cy="368865"/>
      </dsp:txXfrm>
    </dsp:sp>
    <dsp:sp modelId="{79904BE4-3EA1-467C-8C11-21D6E331142E}">
      <dsp:nvSpPr>
        <dsp:cNvPr id="0" name=""/>
        <dsp:cNvSpPr/>
      </dsp:nvSpPr>
      <dsp:spPr>
        <a:xfrm flipH="1">
          <a:off x="6623488"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a:off x="2954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1440" rIns="162659"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روح کا پھل ہونا چاہئے (2کرنتھیوں 6:6) </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29548" y="480177"/>
        <a:ext cx="6851549" cy="368865"/>
      </dsp:txXfrm>
    </dsp:sp>
    <dsp:sp modelId="{E68F01B2-6202-4E90-87C1-4DB2C6FD563A}">
      <dsp:nvSpPr>
        <dsp:cNvPr id="0" name=""/>
        <dsp:cNvSpPr/>
      </dsp:nvSpPr>
      <dsp:spPr>
        <a:xfrm flipH="1">
          <a:off x="6623488"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a:off x="2954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1440" rIns="162659"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سچا اور انصاف پسند ہونا (2 کرنتھیوں 7:6)۔ </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29548" y="959151"/>
        <a:ext cx="6851549" cy="368865"/>
      </dsp:txXfrm>
    </dsp:sp>
    <dsp:sp modelId="{3FFDF7A2-9E8E-42F2-AB2A-7B0A61FA3D02}">
      <dsp:nvSpPr>
        <dsp:cNvPr id="0" name=""/>
        <dsp:cNvSpPr/>
      </dsp:nvSpPr>
      <dsp:spPr>
        <a:xfrm flipH="1">
          <a:off x="6623488"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a:off x="2954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1440" rIns="162659"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ہر حال میں ثابت قدم رہنا (2کرنتھیوں 6: 8۔10)۔ </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29548" y="1438126"/>
        <a:ext cx="6799054" cy="578845"/>
      </dsp:txXfrm>
    </dsp:sp>
    <dsp:sp modelId="{E990696D-941A-4BDF-8259-524C7D2BA339}">
      <dsp:nvSpPr>
        <dsp:cNvPr id="0" name=""/>
        <dsp:cNvSpPr/>
      </dsp:nvSpPr>
      <dsp:spPr>
        <a:xfrm flipH="1">
          <a:off x="6549708"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a:off x="2954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1440" rIns="162659"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اپنے دلوں کو دوسروں کے لیے کھولنا (2کرنتھیوں6: 11۔13)۔</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29548" y="2127081"/>
        <a:ext cx="6851549" cy="368865"/>
      </dsp:txXfrm>
    </dsp:sp>
    <dsp:sp modelId="{C68AB9F9-BA63-4FCA-B987-B232B3A01648}">
      <dsp:nvSpPr>
        <dsp:cNvPr id="0" name=""/>
        <dsp:cNvSpPr/>
      </dsp:nvSpPr>
      <dsp:spPr>
        <a:xfrm flipH="1">
          <a:off x="6623488"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a:off x="2954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1440" rIns="162659"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latin typeface="Jameel Noori Nastaleeq" panose="02000503000000020004" pitchFamily="2" charset="-78"/>
              <a:cs typeface="Jameel Noori Nastaleeq" panose="02000503000000020004" pitchFamily="2" charset="-78"/>
            </a:rPr>
            <a:t>اپنے آپ کو بے ایمان والوں کے نقصان دہ اثر سے الگ کرنا (2کرنتھیوں 6: 14۔15)۔ </a:t>
          </a:r>
          <a:endParaRPr lang="en" sz="2400" b="1" kern="1200" dirty="0">
            <a:solidFill>
              <a:schemeClr val="tx1"/>
            </a:solidFill>
            <a:latin typeface="Jameel Noori Nastaleeq" panose="02000503000000020004" pitchFamily="2" charset="-78"/>
            <a:cs typeface="Jameel Noori Nastaleeq" panose="02000503000000020004" pitchFamily="2" charset="-78"/>
          </a:endParaRPr>
        </a:p>
      </dsp:txBody>
      <dsp:txXfrm>
        <a:off x="29548" y="2606055"/>
        <a:ext cx="6799054" cy="578845"/>
      </dsp:txXfrm>
    </dsp:sp>
    <dsp:sp modelId="{5F452347-F09D-45D8-B426-1599978D50DC}">
      <dsp:nvSpPr>
        <dsp:cNvPr id="0" name=""/>
        <dsp:cNvSpPr/>
      </dsp:nvSpPr>
      <dsp:spPr>
        <a:xfrm flipH="1">
          <a:off x="6549708"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2945400"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 modelId="{FABB1DBC-9396-4BEA-9014-DE353D59D6F0}">
      <dsp:nvSpPr>
        <dsp:cNvPr id="0" name=""/>
        <dsp:cNvSpPr/>
      </dsp:nvSpPr>
      <dsp:spPr>
        <a:xfrm>
          <a:off x="1968124"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C15E7034-C7F8-4CCB-8B59-A9FA072C0D19}">
      <dsp:nvSpPr>
        <dsp:cNvPr id="0" name=""/>
        <dsp:cNvSpPr/>
      </dsp:nvSpPr>
      <dsp:spPr>
        <a:xfrm>
          <a:off x="990847"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91CACE5B-F3BA-49B8-982E-A7F1E8F82B84}">
      <dsp:nvSpPr>
        <dsp:cNvPr id="0" name=""/>
        <dsp:cNvSpPr/>
      </dsp:nvSpPr>
      <dsp:spPr>
        <a:xfrm flipH="1">
          <a:off x="13571"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E1057F-2E56-45E2-817D-A3688AB79C8E}" type="datetimeFigureOut">
              <a:rPr lang="en-US" smtClean="0"/>
              <a:t>9/3/2026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3692C-813B-4C7C-A1F9-019E4E530D57}" type="slidenum">
              <a:rPr lang="en-US" smtClean="0"/>
              <a:t>‹Nº›</a:t>
            </a:fld>
            <a:endParaRPr lang="en-US"/>
          </a:p>
        </p:txBody>
      </p:sp>
    </p:spTree>
    <p:extLst>
      <p:ext uri="{BB962C8B-B14F-4D97-AF65-F5344CB8AC3E}">
        <p14:creationId xmlns:p14="http://schemas.microsoft.com/office/powerpoint/2010/main" val="1330367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53692C-813B-4C7C-A1F9-019E4E530D57}" type="slidenum">
              <a:rPr lang="en-US" smtClean="0"/>
              <a:t>5</a:t>
            </a:fld>
            <a:endParaRPr lang="en-US"/>
          </a:p>
        </p:txBody>
      </p:sp>
    </p:spTree>
    <p:extLst>
      <p:ext uri="{BB962C8B-B14F-4D97-AF65-F5344CB8AC3E}">
        <p14:creationId xmlns:p14="http://schemas.microsoft.com/office/powerpoint/2010/main" val="2483060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03/09/2026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03/09/2026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6.jpeg"/><Relationship Id="rId7" Type="http://schemas.openxmlformats.org/officeDocument/2006/relationships/diagramQuickStyle" Target="../diagrams/quickStyle4.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7.jpeg"/><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1.wdp"/><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899200"/>
            <a:ext cx="6257925" cy="1015663"/>
          </a:xfrm>
          <a:prstGeom prst="rect">
            <a:avLst/>
          </a:prstGeom>
          <a:noFill/>
        </p:spPr>
        <p:txBody>
          <a:bodyPr wrap="square" rtlCol="0">
            <a:spAutoFit/>
          </a:bodyPr>
          <a:lstStyle/>
          <a:p>
            <a:pPr rtl="1"/>
            <a:r>
              <a:rPr lang="ur-PK" sz="6000" b="1" dirty="0">
                <a:ln w="6600">
                  <a:solidFill>
                    <a:schemeClr val="accent2"/>
                  </a:solidFill>
                  <a:prstDash val="solid"/>
                </a:ln>
                <a:solidFill>
                  <a:srgbClr val="FFFFFF"/>
                </a:solidFill>
                <a:effectLst>
                  <a:outerShdw dist="38100" dir="2700000" algn="tl" rotWithShape="0">
                    <a:schemeClr val="accent2"/>
                  </a:outerShdw>
                </a:effectLst>
                <a:latin typeface="Jameel Noori Nastaleeq" panose="02000503000000020004" pitchFamily="2" charset="-78"/>
                <a:cs typeface="Jameel Noori Nastaleeq" panose="02000503000000020004" pitchFamily="2" charset="-78"/>
              </a:rPr>
              <a:t>حقیقی مسیحی خدمت گزاری</a:t>
            </a:r>
            <a:endParaRPr lang="en" sz="6000" b="1" dirty="0">
              <a:ln w="6600">
                <a:solidFill>
                  <a:schemeClr val="accent2"/>
                </a:solidFill>
                <a:prstDash val="solid"/>
              </a:ln>
              <a:solidFill>
                <a:srgbClr val="FFFFFF"/>
              </a:solidFill>
              <a:effectLst>
                <a:outerShdw dist="38100" dir="2700000" algn="tl" rotWithShape="0">
                  <a:schemeClr val="accent2"/>
                </a:outerShdw>
              </a:effectLst>
              <a:latin typeface="Jameel Noori Nastaleeq" panose="02000503000000020004" pitchFamily="2" charset="-78"/>
              <a:cs typeface="Jameel Noori Nastaleeq" panose="02000503000000020004" pitchFamily="2" charset="-78"/>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760937"/>
            <a:ext cx="1513047" cy="1569660"/>
          </a:xfrm>
          <a:prstGeom prst="rect">
            <a:avLst/>
          </a:prstGeom>
          <a:noFill/>
        </p:spPr>
        <p:txBody>
          <a:bodyPr wrap="square" rtlCol="0">
            <a:spAutoFit/>
            <a:scene3d>
              <a:camera prst="isometricOffAxis2Left"/>
              <a:lightRig rig="threePt" dir="t"/>
            </a:scene3d>
            <a:sp3d/>
          </a:bodyPr>
          <a:lstStyle/>
          <a:p>
            <a:pPr algn="ctr" rtl="1"/>
            <a:r>
              <a:rPr lang="ur-PK" sz="3200" b="1" dirty="0">
                <a:solidFill>
                  <a:srgbClr val="543F22"/>
                </a:solidFill>
                <a:latin typeface="Jameel Noori Nastaleeq" panose="02000503000000020004" pitchFamily="2" charset="-78"/>
                <a:cs typeface="Jameel Noori Nastaleeq" panose="02000503000000020004" pitchFamily="2" charset="-78"/>
              </a:rPr>
              <a:t>سبق 10</a:t>
            </a:r>
          </a:p>
          <a:p>
            <a:pPr algn="ctr" rtl="1"/>
            <a:r>
              <a:rPr lang="ur-PK" sz="3200" b="1" dirty="0">
                <a:solidFill>
                  <a:srgbClr val="543F22"/>
                </a:solidFill>
                <a:latin typeface="Jameel Noori Nastaleeq" panose="02000503000000020004" pitchFamily="2" charset="-78"/>
                <a:cs typeface="Jameel Noori Nastaleeq" panose="02000503000000020004" pitchFamily="2" charset="-78"/>
              </a:rPr>
              <a:t>29 اگست تا 4 ستمبر</a:t>
            </a:r>
            <a:endParaRPr lang="en" sz="3200" b="1" dirty="0">
              <a:solidFill>
                <a:srgbClr val="543F22"/>
              </a:solidFill>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rtl="1"/>
            <a:r>
              <a:rPr lang="ur-PK"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Jameel Noori Nastaleeq" panose="02000503000000020004" pitchFamily="2" charset="-78"/>
                <a:cs typeface="Jameel Noori Nastaleeq" panose="02000503000000020004" pitchFamily="2" charset="-78"/>
              </a:rPr>
              <a:t>مشترکہ کوششوں کا نتیجہ</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9076890" y="188841"/>
            <a:ext cx="3115110" cy="830997"/>
          </a:xfrm>
          <a:prstGeom prst="rect">
            <a:avLst/>
          </a:prstGeom>
          <a:noFill/>
        </p:spPr>
        <p:txBody>
          <a:bodyPr wrap="square">
            <a:spAutoFit/>
          </a:bodyPr>
          <a:lstStyle/>
          <a:p>
            <a:pPr algn="ctr" rtl="1"/>
            <a:r>
              <a:rPr lang="ur-PK" sz="4800" b="1" spc="600" dirty="0">
                <a:ln w="13462">
                  <a:solidFill>
                    <a:schemeClr val="bg1"/>
                  </a:solidFill>
                  <a:prstDash val="solid"/>
                </a:ln>
                <a:solidFill>
                  <a:schemeClr val="accent3">
                    <a:lumMod val="50000"/>
                  </a:schemeClr>
                </a:solidFill>
                <a:effectLst>
                  <a:outerShdw dist="38100" dir="2700000" algn="bl" rotWithShape="0">
                    <a:srgbClr val="00B050"/>
                  </a:outerShdw>
                </a:effectLst>
                <a:latin typeface="Jameel Noori Nastaleeq" panose="02000503000000020004" pitchFamily="2" charset="-78"/>
                <a:cs typeface="Jameel Noori Nastaleeq" panose="02000503000000020004" pitchFamily="2" charset="-78"/>
              </a:rPr>
              <a:t>سکون اور خوشی</a:t>
            </a:r>
            <a:endParaRPr lang="en" sz="4800" b="1" spc="600" dirty="0">
              <a:ln w="13462">
                <a:solidFill>
                  <a:schemeClr val="bg1"/>
                </a:solidFill>
                <a:prstDash val="solid"/>
              </a:ln>
              <a:solidFill>
                <a:schemeClr val="accent3">
                  <a:lumMod val="50000"/>
                </a:schemeClr>
              </a:solidFill>
              <a:effectLst>
                <a:outerShdw dist="38100" dir="2700000" algn="bl" rotWithShape="0">
                  <a:srgbClr val="00B050"/>
                </a:outerShdw>
              </a:effectLst>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183180" y="65904"/>
            <a:ext cx="8424107" cy="954107"/>
          </a:xfrm>
          <a:prstGeom prst="rect">
            <a:avLst/>
          </a:prstGeom>
          <a:noFill/>
        </p:spPr>
        <p:txBody>
          <a:bodyPr wrap="square">
            <a:spAutoFit/>
            <a:scene3d>
              <a:camera prst="orthographicFront"/>
              <a:lightRig rig="threePt" dir="t"/>
            </a:scene3d>
            <a:sp3d extrusionH="57150">
              <a:bevelT w="38100" h="38100"/>
            </a:sp3d>
          </a:bodyPr>
          <a:lstStyle/>
          <a:p>
            <a:pPr algn="r" rtl="1"/>
            <a:r>
              <a:rPr lang="ur-PK" sz="2800" b="1" dirty="0">
                <a:solidFill>
                  <a:schemeClr val="accent2">
                    <a:lumMod val="50000"/>
                  </a:schemeClr>
                </a:solidFill>
                <a:latin typeface="Jameel Noori Nastaleeq" panose="02000503000000020004" pitchFamily="2" charset="-78"/>
                <a:cs typeface="Jameel Noori Nastaleeq" panose="02000503000000020004" pitchFamily="2" charset="-78"/>
              </a:rPr>
              <a:t>"میں تم سے بڑی دلیری کے ساتھ باتیں کرتا ہوں۔ مجھے تم پر بڑا فخر ہے۔ مجھ کو پوری تسلی  ہو گئی ہے۔ جتنی مصیبتیں ہم پر آتی ہیں اُن سب میں میرا دل خوشی سے لبریز رہتا ہے" (2کرنتھیوں 4:7)۔ </a:t>
            </a:r>
            <a:endParaRPr lang="en" sz="2800" b="1" dirty="0">
              <a:solidFill>
                <a:schemeClr val="accent2">
                  <a:lumMod val="50000"/>
                </a:schemeClr>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4" cy="954107"/>
          </a:xfrm>
          <a:prstGeom prst="rect">
            <a:avLst/>
          </a:prstGeom>
          <a:noFill/>
        </p:spPr>
        <p:txBody>
          <a:bodyPr wrap="square" rtlCol="0">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ان مشکلات کے باوجود پولس رسول بڑا خوش تھا (2کرنتھیوں 4:7) اس خوشی کا سبب کیا تھا؟ </a:t>
            </a:r>
            <a:endParaRPr lang="en" sz="2800" b="1" dirty="0">
              <a:latin typeface="Jameel Noori Nastaleeq" panose="02000503000000020004" pitchFamily="2" charset="-78"/>
              <a:cs typeface="Jameel Noori Nastaleeq" panose="02000503000000020004" pitchFamily="2" charset="-78"/>
            </a:endParaRP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365746329"/>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722891" y="4609423"/>
            <a:ext cx="9143198" cy="129266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اس طرح سب کے لئے سکون تھا۔ پولس رسول کے ساتھی ططس کو اس سے تسلی ہوئی (2کرنتھیوں 7:7)پولس رسول کو ططس کی آمد سے تسلی ملی (2کرنتھیوں 6:7)کرنتھیوں کی کلیسیا کو تسلی دی گئی تھی، جس سے پولس رسول کو بھی سکون ملا (2کرنتھیوں 13:7)۔</a:t>
            </a:r>
            <a:endParaRPr lang="en" sz="2600" b="1" dirty="0">
              <a:latin typeface="Jameel Noori Nastaleeq" panose="02000503000000020004" pitchFamily="2" charset="-78"/>
              <a:cs typeface="Jameel Noori Nastaleeq" panose="02000503000000020004" pitchFamily="2" charset="-78"/>
            </a:endParaRP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331817"/>
            <a:ext cx="6570043" cy="1569660"/>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lang="ur-PK" sz="2400" b="1" dirty="0">
                <a:solidFill>
                  <a:prstClr val="black"/>
                </a:solidFill>
                <a:latin typeface="Jameel Noori Nastaleeq" panose="02000503000000020004" pitchFamily="2" charset="-78"/>
                <a:cs typeface="Jameel Noori Nastaleeq" panose="02000503000000020004" pitchFamily="2" charset="-78"/>
              </a:rPr>
              <a:t>پولس رسول نے کرنتھیویں کو ایک سخت خط لکھا تھا جس نے انہیں دکھی کر دیا تھا (2کرنتھیوں 8:7) لیکن اس دکھ نے انہیں توبہ کی طرف مائل کیا (2کرنتھیوں 7: 9۔10)۔ اس نے پولس رسول کے ساتھ اور ایک دوسرے کے ساتھ ان کے تعلقات میں مکمل تبدیلی پیدا کر دی (2کرنتھیوں 7: 11۔12) ۔</a:t>
            </a:r>
            <a:endParaRPr kumimoji="0" lang="en"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874623"/>
            <a:ext cx="9143198" cy="89255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لیکن پولس رسول نے اس کا کوئی کریڈٹ نہیں لیا۔ اگر پادری اور ممبران خوشی اور سکون سے لطف اندوز ہو سکتے ہیں، تو یہ اس لیے ہے کہ خُدا ’’حاجت مندوں کو تسلی دیتا ہے" (2کرنتھیوں 6:7اے)۔ </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righ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2"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righ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6"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1+#ppt_h/2"/>
                                          </p:val>
                                        </p:tav>
                                        <p:tav tm="100000">
                                          <p:val>
                                            <p:strVal val="#ppt_y"/>
                                          </p:val>
                                        </p:tav>
                                      </p:tavLst>
                                    </p:anim>
                                  </p:childTnLst>
                                </p:cTn>
                              </p:par>
                              <p:par>
                                <p:cTn id="53" presetID="2" presetClass="entr" presetSubtype="6"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 presetClass="entr" presetSubtype="6"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1+#ppt_h/2"/>
                                          </p:val>
                                        </p:tav>
                                        <p:tav tm="100000">
                                          <p:val>
                                            <p:strVal val="#ppt_y"/>
                                          </p:val>
                                        </p:tav>
                                      </p:tavLst>
                                    </p:anim>
                                  </p:childTnLst>
                                </p:cTn>
                              </p:par>
                              <p:par>
                                <p:cTn id="62" presetID="2" presetClass="entr" presetSubtype="6"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1+#ppt_h/2"/>
                                          </p:val>
                                        </p:tav>
                                        <p:tav tm="100000">
                                          <p:val>
                                            <p:strVal val="#ppt_y"/>
                                          </p:val>
                                        </p:tav>
                                      </p:tavLst>
                                    </p:anim>
                                  </p:childTnLst>
                                </p:cTn>
                              </p:par>
                            </p:childTnLst>
                          </p:cTn>
                        </p:par>
                        <p:par>
                          <p:cTn id="66" fill="hold">
                            <p:stCondLst>
                              <p:cond delay="1000"/>
                            </p:stCondLst>
                            <p:childTnLst>
                              <p:par>
                                <p:cTn id="67" presetID="2" presetClass="entr" presetSubtype="6"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1+#ppt_h/2"/>
                                          </p:val>
                                        </p:tav>
                                        <p:tav tm="100000">
                                          <p:val>
                                            <p:strVal val="#ppt_y"/>
                                          </p:val>
                                        </p:tav>
                                      </p:tavLst>
                                    </p:anim>
                                  </p:childTnLst>
                                </p:cTn>
                              </p:par>
                              <p:par>
                                <p:cTn id="71" presetID="2" presetClass="entr" presetSubtype="6"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1+#ppt_h/2"/>
                                          </p:val>
                                        </p:tav>
                                        <p:tav tm="100000">
                                          <p:val>
                                            <p:strVal val="#ppt_y"/>
                                          </p:val>
                                        </p:tav>
                                      </p:tavLst>
                                    </p:anim>
                                  </p:childTnLst>
                                </p:cTn>
                              </p:par>
                            </p:childTnLst>
                          </p:cTn>
                        </p:par>
                        <p:par>
                          <p:cTn id="75" fill="hold">
                            <p:stCondLst>
                              <p:cond delay="1500"/>
                            </p:stCondLst>
                            <p:childTnLst>
                              <p:par>
                                <p:cTn id="76" presetID="2" presetClass="entr" presetSubtype="6"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1+#ppt_h/2"/>
                                          </p:val>
                                        </p:tav>
                                        <p:tav tm="100000">
                                          <p:val>
                                            <p:strVal val="#ppt_y"/>
                                          </p:val>
                                        </p:tav>
                                      </p:tavLst>
                                    </p:anim>
                                  </p:childTnLst>
                                </p:cTn>
                              </p:par>
                              <p:par>
                                <p:cTn id="80" presetID="2" presetClass="entr" presetSubtype="6"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1+#ppt_h/2"/>
                                          </p:val>
                                        </p:tav>
                                        <p:tav tm="100000">
                                          <p:val>
                                            <p:strVal val="#ppt_y"/>
                                          </p:val>
                                        </p:tav>
                                      </p:tavLst>
                                    </p:anim>
                                  </p:childTnLst>
                                </p:cTn>
                              </p:par>
                            </p:childTnLst>
                          </p:cTn>
                        </p:par>
                        <p:par>
                          <p:cTn id="84" fill="hold">
                            <p:stCondLst>
                              <p:cond delay="2000"/>
                            </p:stCondLst>
                            <p:childTnLst>
                              <p:par>
                                <p:cTn id="85" presetID="22" presetClass="entr" presetSubtype="2"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righ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2"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righ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1127335"/>
            <a:ext cx="8582025" cy="4339650"/>
          </a:xfrm>
          <a:prstGeom prst="rect">
            <a:avLst/>
          </a:prstGeom>
          <a:noFill/>
        </p:spPr>
        <p:txBody>
          <a:bodyPr wrap="square">
            <a:spAutoFit/>
          </a:bodyPr>
          <a:lstStyle/>
          <a:p>
            <a:pPr algn="r" rtl="1">
              <a:spcBef>
                <a:spcPts val="600"/>
              </a:spcBef>
            </a:pPr>
            <a:r>
              <a:rPr lang="ur-PK" sz="3200" b="1" dirty="0">
                <a:latin typeface="Jameel Noori Nastaleeq" panose="02000503000000020004" pitchFamily="2" charset="-78"/>
                <a:cs typeface="Jameel Noori Nastaleeq" panose="02000503000000020004" pitchFamily="2" charset="-78"/>
              </a:rPr>
              <a:t>"س ہفتے کتاب کا حوالہ پڑھتے ہوئے خاص طور پر اُن حصوں پر غور کریں جو پولس رسول کے سخت خط لکھتے وقت اُس کے جذبات اور سچی توبہ کی خوشخبری سننے پر اُس کی خوش سے متعلق ہیں۔ پھر غور کریں کہ یہ پولس رسول کی خدمت کی سچائی کے متعلق ہمیں کیا سکھاتے ہیں اور ان اسباق کا ہماری خدمت میں کیا اطلاق ہو سکتا ہے۔ </a:t>
            </a:r>
          </a:p>
          <a:p>
            <a:pPr algn="r" rtl="1">
              <a:spcBef>
                <a:spcPts val="600"/>
              </a:spcBef>
            </a:pPr>
            <a:r>
              <a:rPr lang="ur-PK" sz="3200" b="1" dirty="0">
                <a:latin typeface="Jameel Noori Nastaleeq" panose="02000503000000020004" pitchFamily="2" charset="-78"/>
                <a:cs typeface="Jameel Noori Nastaleeq" panose="02000503000000020004" pitchFamily="2" charset="-78"/>
              </a:rPr>
              <a:t>ہمیں کائنات ، دنیا اور ٓسمان کے سامنے خُدا کی معافی کو ظاہر کرنا ہے کہ اس کی محبت کے وسیلہ ہم خدا سے میل ملاپ کر سکتے ہیں۔ انسان توبہ کرتا ہے، دل سے پشیمان ہوتا ہے ، مسیح کو اپنا کفارہ قبول کرتا ہے اور جان لیتا ہے کہ خُدا اُس کے ساتھ میل ملاپ کر رہا ہے" </a:t>
            </a:r>
          </a:p>
          <a:p>
            <a:pPr rtl="1">
              <a:spcBef>
                <a:spcPts val="1800"/>
              </a:spcBef>
            </a:pPr>
            <a:r>
              <a:rPr lang="ur-PK" sz="3200" b="1" dirty="0">
                <a:latin typeface="Jameel Noori Nastaleeq" panose="02000503000000020004" pitchFamily="2" charset="-78"/>
                <a:cs typeface="Jameel Noori Nastaleeq" panose="02000503000000020004" pitchFamily="2" charset="-78"/>
              </a:rPr>
              <a:t>(تعلیم پر خصوصی شہادتیں، صفحہ ۲۲۳) </a:t>
            </a:r>
            <a:endParaRPr lang="en" sz="32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81588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ur-PK" sz="2800" b="1" dirty="0">
                <a:solidFill>
                  <a:prstClr val="black"/>
                </a:solidFill>
                <a:effectLst>
                  <a:glow rad="101600">
                    <a:srgbClr val="EEF1F5"/>
                  </a:glow>
                </a:effectLst>
                <a:latin typeface="Jameel Noori Nastaleeq" panose="02000503000000020004" pitchFamily="2" charset="-78"/>
                <a:cs typeface="Jameel Noori Nastaleeq" panose="02000503000000020004" pitchFamily="2" charset="-78"/>
              </a:rPr>
              <a:t>"ہم ہر طرح سے مصیبت تو اُٹھاتے ہیں  لیکن لاچار نہیں ہوتے۔ حیران تو ہوتے ہیں مگر نااُمید نہیں ہوتے۔ ستائے تو جاتے ہیں مگر اکیلے نہیں چھوڑے جاتے۔ گرائے تو جاتے ہیں لیکن ہلاک نہیں ہوتے۔ تاہم ہر وقت اپنے بدن میں یسوع کی موت لئے پھرتے ہیں تاکہ یسوع کی زندگی بھی ہمارے بدن میں ظاہر ہو" (2کرنتھیوں 4: 8۔10)۔ </a:t>
            </a:r>
            <a:endParaRPr kumimoji="0" lang="es-ES" sz="2800" b="1" i="0" u="none" strike="noStrike" kern="1200" cap="none" spc="0" normalizeH="0" baseline="0" noProof="0" dirty="0">
              <a:ln>
                <a:noFill/>
              </a:ln>
              <a:solidFill>
                <a:prstClr val="black"/>
              </a:solidFill>
              <a:effectLst>
                <a:glow rad="101600">
                  <a:srgbClr val="EEF1F5"/>
                </a:glow>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8478077" y="3554647"/>
            <a:ext cx="1942239" cy="3093154"/>
          </a:xfrm>
          <a:prstGeom prst="rect">
            <a:avLst/>
          </a:prstGeom>
          <a:noFill/>
        </p:spPr>
        <p:txBody>
          <a:bodyPr wrap="square" rtlCol="0">
            <a:spAutoFit/>
            <a:scene3d>
              <a:camera prst="orthographicFront"/>
              <a:lightRig rig="threePt" dir="t"/>
            </a:scene3d>
            <a:sp3d extrusionH="57150">
              <a:bevelT w="38100" h="38100"/>
            </a:sp3d>
          </a:bodyPr>
          <a:lstStyle/>
          <a:p>
            <a:pPr algn="r" rtl="1">
              <a:spcBef>
                <a:spcPts val="600"/>
              </a:spcBef>
            </a:pPr>
            <a:r>
              <a:rPr lang="ur-PK" sz="2000" b="1" dirty="0">
                <a:solidFill>
                  <a:srgbClr val="35559D"/>
                </a:solidFill>
                <a:latin typeface="Jameel Noori Nastaleeq" panose="02000503000000020004" pitchFamily="2" charset="-78"/>
                <a:cs typeface="Jameel Noori Nastaleeq" panose="02000503000000020004" pitchFamily="2" charset="-78"/>
              </a:rPr>
              <a:t>پادری کا کام</a:t>
            </a:r>
            <a:endParaRPr lang="en" sz="2000" b="1" dirty="0">
              <a:solidFill>
                <a:srgbClr val="35559D"/>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مقابل خدماتیں</a:t>
            </a:r>
            <a:endParaRPr lang="en" sz="2000" b="1" dirty="0">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خدمت کے خطرات</a:t>
            </a:r>
            <a:endParaRPr lang="en" sz="2000" b="1" dirty="0">
              <a:latin typeface="Jameel Noori Nastaleeq" panose="02000503000000020004" pitchFamily="2" charset="-78"/>
              <a:cs typeface="Jameel Noori Nastaleeq" panose="02000503000000020004" pitchFamily="2" charset="-78"/>
            </a:endParaRPr>
          </a:p>
          <a:p>
            <a:pPr algn="r" rtl="1">
              <a:spcBef>
                <a:spcPts val="600"/>
              </a:spcBef>
            </a:pPr>
            <a:r>
              <a:rPr lang="ur-PK" sz="2000" b="1" dirty="0">
                <a:solidFill>
                  <a:srgbClr val="BA4242"/>
                </a:solidFill>
                <a:latin typeface="Jameel Noori Nastaleeq" panose="02000503000000020004" pitchFamily="2" charset="-78"/>
                <a:cs typeface="Jameel Noori Nastaleeq" panose="02000503000000020004" pitchFamily="2" charset="-78"/>
              </a:rPr>
              <a:t>ممبران کے فرائض</a:t>
            </a:r>
          </a:p>
          <a:p>
            <a:pPr lvl="1" algn="r" rtl="1">
              <a:spcBef>
                <a:spcPts val="600"/>
              </a:spcBef>
            </a:pPr>
            <a:r>
              <a:rPr lang="ur-PK" sz="2000" b="1" dirty="0">
                <a:latin typeface="Jameel Noori Nastaleeq" panose="02000503000000020004" pitchFamily="2" charset="-78"/>
                <a:cs typeface="Jameel Noori Nastaleeq" panose="02000503000000020004" pitchFamily="2" charset="-78"/>
              </a:rPr>
              <a:t>مفاہمت کے سفیر</a:t>
            </a:r>
            <a:endParaRPr lang="en" sz="2000" b="1" dirty="0">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تقدیس کی بلاہٹ</a:t>
            </a:r>
            <a:endParaRPr lang="en" sz="2000" b="1" dirty="0">
              <a:latin typeface="Jameel Noori Nastaleeq" panose="02000503000000020004" pitchFamily="2" charset="-78"/>
              <a:cs typeface="Jameel Noori Nastaleeq" panose="02000503000000020004" pitchFamily="2" charset="-78"/>
            </a:endParaRPr>
          </a:p>
          <a:p>
            <a:pPr algn="r" rtl="1">
              <a:spcBef>
                <a:spcPts val="600"/>
              </a:spcBef>
            </a:pPr>
            <a:r>
              <a:rPr lang="ur-PK" sz="2000" b="1" dirty="0">
                <a:solidFill>
                  <a:srgbClr val="6B9B32"/>
                </a:solidFill>
                <a:latin typeface="Jameel Noori Nastaleeq" panose="02000503000000020004" pitchFamily="2" charset="-78"/>
                <a:cs typeface="Jameel Noori Nastaleeq" panose="02000503000000020004" pitchFamily="2" charset="-78"/>
              </a:rPr>
              <a:t>مشترکہ کوششوں کا نتجہ</a:t>
            </a:r>
            <a:endParaRPr lang="en" sz="2000" b="1" dirty="0">
              <a:solidFill>
                <a:srgbClr val="6B9B32"/>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راحت اور خوشی</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کون سوچتا ہے کہ پادری کی زندگی بڑی آرام دہ ہوتی ہے؟ انجیل کے منادوں پر ایک بہت بڑی ذمہ داری عائد ہوتی ہے، اور اُن کی کوششیں خطرے سے خالی نہیں ہوتیں۔</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0420316" y="3524333"/>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468840" y="5799268"/>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flipH="1">
            <a:off x="10420511" y="4658552"/>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9967338" y="5103736"/>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0800000">
            <a:off x="9967338" y="4329523"/>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800000">
            <a:off x="9967338" y="3964226"/>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0800000">
            <a:off x="9967338" y="5487952"/>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0800000">
            <a:off x="9967338" y="6252260"/>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547940"/>
            <a:ext cx="8159240" cy="89255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جب کلیسیا اپنے خادموں کے ساتھ تعاون کرتی ہےاور اپنے طرز</a:t>
            </a:r>
            <a:r>
              <a:rPr kumimoji="0" lang="ur-PK" sz="26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زندگی میں فیصلہ کن تبدیلیاں لاتی ہے ، تو یہ ایک مفاہمت کا عنصر بن جاتا ہے جو سب کو سکون اور خوشی دیتا ہے۔ </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5" y="1127378"/>
            <a:ext cx="8159239" cy="129266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فنا ہونے والی روحوں کے لئے محبت،</a:t>
            </a:r>
            <a:r>
              <a:rPr kumimoji="0" lang="ur-PK" sz="26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اور ان کو جو پہلے ہی خوشخبری کو قبول کر چکے ہیں اُن کو برقرار رکھنے اور ان کی تعمیر کے لئے انہیں حقیقی تعلیم سے آراستہ کرنا ضروری ہے اور خُدا کے حقیقی خادموں کو بھیڑوں سے ممتاز کرتا ہے۔  </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2"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2"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right)">
                                      <p:cBhvr>
                                        <p:cTn id="45" dur="500"/>
                                        <p:tgtEl>
                                          <p:spTgt spid="2">
                                            <p:txEl>
                                              <p:pRg st="0" end="0"/>
                                            </p:txEl>
                                          </p:spTgt>
                                        </p:tgtEl>
                                      </p:cBhvr>
                                    </p:animEffect>
                                  </p:childTnLst>
                                </p:cTn>
                              </p:par>
                            </p:childTnLst>
                          </p:cTn>
                        </p:par>
                        <p:par>
                          <p:cTn id="46" fill="hold">
                            <p:stCondLst>
                              <p:cond delay="1000"/>
                            </p:stCondLst>
                            <p:childTnLst>
                              <p:par>
                                <p:cTn id="47" presetID="17" presetClass="entr" presetSubtype="2"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2"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right)">
                                      <p:cBhvr>
                                        <p:cTn id="56" dur="500"/>
                                        <p:tgtEl>
                                          <p:spTgt spid="2">
                                            <p:txEl>
                                              <p:pRg st="1" end="1"/>
                                            </p:txEl>
                                          </p:spTgt>
                                        </p:tgtEl>
                                      </p:cBhvr>
                                    </p:animEffect>
                                  </p:childTnLst>
                                </p:cTn>
                              </p:par>
                            </p:childTnLst>
                          </p:cTn>
                        </p:par>
                        <p:par>
                          <p:cTn id="57" fill="hold">
                            <p:stCondLst>
                              <p:cond delay="2000"/>
                            </p:stCondLst>
                            <p:childTnLst>
                              <p:par>
                                <p:cTn id="58" presetID="17" presetClass="entr" presetSubtype="2"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2"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righ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2"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right)">
                                      <p:cBhvr>
                                        <p:cTn id="79" dur="500"/>
                                        <p:tgtEl>
                                          <p:spTgt spid="2">
                                            <p:txEl>
                                              <p:pRg st="3" end="3"/>
                                            </p:txEl>
                                          </p:spTgt>
                                        </p:tgtEl>
                                      </p:cBhvr>
                                    </p:animEffect>
                                  </p:childTnLst>
                                </p:cTn>
                              </p:par>
                            </p:childTnLst>
                          </p:cTn>
                        </p:par>
                        <p:par>
                          <p:cTn id="80" fill="hold">
                            <p:stCondLst>
                              <p:cond delay="1000"/>
                            </p:stCondLst>
                            <p:childTnLst>
                              <p:par>
                                <p:cTn id="81" presetID="17" presetClass="entr" presetSubtype="2"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2"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right)">
                                      <p:cBhvr>
                                        <p:cTn id="90" dur="500"/>
                                        <p:tgtEl>
                                          <p:spTgt spid="2">
                                            <p:txEl>
                                              <p:pRg st="4" end="4"/>
                                            </p:txEl>
                                          </p:spTgt>
                                        </p:tgtEl>
                                      </p:cBhvr>
                                    </p:animEffect>
                                  </p:childTnLst>
                                </p:cTn>
                              </p:par>
                            </p:childTnLst>
                          </p:cTn>
                        </p:par>
                        <p:par>
                          <p:cTn id="91" fill="hold">
                            <p:stCondLst>
                              <p:cond delay="2000"/>
                            </p:stCondLst>
                            <p:childTnLst>
                              <p:par>
                                <p:cTn id="92" presetID="17" presetClass="entr" presetSubtype="2"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2"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righ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2"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righ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2"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2"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righ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473493"/>
            <a:ext cx="10702413" cy="2365207"/>
          </a:xfrm>
          <a:prstGeom prst="rect">
            <a:avLst/>
          </a:prstGeom>
          <a:noFill/>
        </p:spPr>
        <p:txBody>
          <a:bodyPr wrap="square">
            <a:prstTxWarp prst="textTriangleInverted">
              <a:avLst/>
            </a:prstTxWarp>
            <a:spAutoFit/>
          </a:bodyPr>
          <a:lstStyle/>
          <a:p>
            <a:pPr algn="ctr" rtl="1"/>
            <a:r>
              <a:rPr lang="ur-PK"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Jameel Noori Nastaleeq" panose="02000503000000020004" pitchFamily="2" charset="-78"/>
                <a:cs typeface="Jameel Noori Nastaleeq" panose="02000503000000020004" pitchFamily="2" charset="-78"/>
              </a:rPr>
              <a:t>پادری کا کام</a:t>
            </a:r>
            <a:endParaRPr lang="en"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6">
                <a:shade val="45000"/>
                <a:satMod val="135000"/>
              </a:schemeClr>
              <a:prstClr val="white"/>
            </a:duotone>
            <a:extLst>
              <a:ext uri="{BEBA8EAE-BF5A-486C-A8C5-ECC9F3942E4B}">
                <a14:imgProps xmlns:a14="http://schemas.microsoft.com/office/drawing/2010/main">
                  <a14:imgLayer r:embed="rId4">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8816667" y="270427"/>
            <a:ext cx="3435626"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rtl="1"/>
            <a:r>
              <a:rPr lang="ur-PK" sz="4400" b="1" spc="600" dirty="0">
                <a:ln w="13462">
                  <a:noFill/>
                  <a:prstDash val="solid"/>
                </a:ln>
                <a:solidFill>
                  <a:schemeClr val="accent2">
                    <a:lumMod val="75000"/>
                  </a:schemeClr>
                </a:solidFill>
                <a:effectLst>
                  <a:outerShdw dist="25400" dir="2700000" algn="bl" rotWithShape="0">
                    <a:srgbClr val="FFFF00"/>
                  </a:outerShdw>
                </a:effectLst>
                <a:latin typeface="Jameel Noori Nastaleeq" panose="02000503000000020004" pitchFamily="2" charset="-78"/>
                <a:cs typeface="Jameel Noori Nastaleeq" panose="02000503000000020004" pitchFamily="2" charset="-78"/>
              </a:rPr>
              <a:t>قابل خدمات</a:t>
            </a:r>
            <a:endParaRPr lang="en" sz="4400" b="1" spc="600" dirty="0">
              <a:ln w="13462">
                <a:noFill/>
                <a:prstDash val="solid"/>
              </a:ln>
              <a:solidFill>
                <a:schemeClr val="accent2">
                  <a:lumMod val="75000"/>
                </a:schemeClr>
              </a:solidFill>
              <a:effectLst>
                <a:outerShdw dist="25400" dir="2700000" algn="bl" rotWithShape="0">
                  <a:srgbClr val="FFFF00"/>
                </a:outerShdw>
              </a:effectLst>
              <a:latin typeface="Jameel Noori Nastaleeq" panose="02000503000000020004" pitchFamily="2" charset="-78"/>
              <a:cs typeface="Jameel Noori Nastaleeq" panose="02000503000000020004" pitchFamily="2" charset="-78"/>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398110"/>
            <a:ext cx="6664717" cy="1200329"/>
          </a:xfrm>
          <a:prstGeom prst="rect">
            <a:avLst/>
          </a:prstGeom>
          <a:noFill/>
        </p:spPr>
        <p:txBody>
          <a:bodyPr wrap="square" rtlCol="0">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کچھ چیزیں وقت کے ساتھ زیادہ نہیں بدلتی ہیں۔ سفارش کے خطوط آج بھی دروازے کھولتے ہیں، بالکل اسی طرح جیسے انہوں نے پہلی صدی میں کیا تھا۔ کیا پولس رسول  کو کرنتھس کی کلیسیا کی طرف سے قبول کرنے کے لیے سفارشی خط کی ضرورت تھی؟ (2 کرنتھیوں 1:3)</a:t>
            </a:r>
            <a:endParaRPr lang="en" sz="2400" b="1" dirty="0">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07D7612D-EB89-8A24-5E7C-01418387F883}"/>
              </a:ext>
            </a:extLst>
          </p:cNvPr>
          <p:cNvSpPr txBox="1"/>
          <p:nvPr/>
        </p:nvSpPr>
        <p:spPr>
          <a:xfrm>
            <a:off x="2466266" y="173526"/>
            <a:ext cx="6160899" cy="954107"/>
          </a:xfrm>
          <a:prstGeom prst="rect">
            <a:avLst/>
          </a:prstGeom>
          <a:noFill/>
        </p:spPr>
        <p:txBody>
          <a:bodyPr wrap="square">
            <a:spAutoFit/>
            <a:scene3d>
              <a:camera prst="orthographicFront"/>
              <a:lightRig rig="threePt" dir="t"/>
            </a:scene3d>
            <a:sp3d extrusionH="57150">
              <a:bevelT w="38100" h="38100"/>
            </a:sp3d>
          </a:bodyPr>
          <a:lstStyle/>
          <a:p>
            <a:pPr algn="r" rtl="1"/>
            <a:r>
              <a:rPr lang="ur-PK" sz="2800" b="1" dirty="0">
                <a:solidFill>
                  <a:srgbClr val="7030A0"/>
                </a:solidFill>
                <a:latin typeface="Jameel Noori Nastaleeq" panose="02000503000000020004" pitchFamily="2" charset="-78"/>
                <a:cs typeface="Jameel Noori Nastaleeq" panose="02000503000000020004" pitchFamily="2" charset="-78"/>
              </a:rPr>
              <a:t>"ہمارا جو خط ہمارے دلوں پر لکھا ہوُا ہے وہ تم ہو اور اُسے سب آدمی جانتے اور پڑھتے ہیں" (2کرنتھیوں 3:2)۔ </a:t>
            </a:r>
            <a:endParaRPr lang="en" sz="2800" b="1" dirty="0">
              <a:solidFill>
                <a:srgbClr val="7030A0"/>
              </a:solidFill>
              <a:latin typeface="Jameel Noori Nastaleeq" panose="02000503000000020004" pitchFamily="2" charset="-78"/>
              <a:cs typeface="Jameel Noori Nastaleeq" panose="02000503000000020004" pitchFamily="2" charset="-78"/>
            </a:endParaRP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124183"/>
            <a:ext cx="5230762" cy="129266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پول رسول اور اُس کے معاونین "نئے عہد کے خادم کے  لائق بھی کیا" (2کرنتھیوں 6:3)۔ ایک شاندار عہد ، جو روح نے ابدی زندگی کے لئے دل پر لکھا۔ </a:t>
            </a:r>
            <a:endParaRPr lang="en" sz="2600" b="1" dirty="0">
              <a:latin typeface="Jameel Noori Nastaleeq" panose="02000503000000020004" pitchFamily="2" charset="-78"/>
              <a:cs typeface="Jameel Noori Nastaleeq" panose="02000503000000020004" pitchFamily="2" charset="-78"/>
            </a:endParaRP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9"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714980"/>
            <a:ext cx="6705597" cy="129266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اس کے پاس سفارش کا بہترین خط دستیاب تھا: خود کرنتھس کے لوگ (2 کرنتھیوں 2:3) اُن کے دل خُدا کے فضل سے، رسول اور اُس کے ساتھیوں کی منادی کے ذریعے بدل گئے تھے (2 کرنتھیوں 3:3)۔</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33386"/>
            <a:ext cx="5303963" cy="129266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لیکن بعض نے ایک اور عہد کی پیروی کی، جو پتھر پر</a:t>
            </a:r>
            <a:r>
              <a:rPr kumimoji="0" lang="ur-PK" sz="26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لکھی ہوئی شریعت کے کاموں سے نجات چاہتے تھے، جس نے انہیں فضل کے جلال کو سمجھنے سے روکا (2کرنتھیوں 3: 7۔9)</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2"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righ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2"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righ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2"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righ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8905460" y="238540"/>
            <a:ext cx="3286539" cy="769441"/>
          </a:xfrm>
          <a:prstGeom prst="rect">
            <a:avLst/>
          </a:prstGeom>
          <a:noFill/>
        </p:spPr>
        <p:txBody>
          <a:bodyPr wrap="square">
            <a:spAutoFit/>
          </a:bodyPr>
          <a:lstStyle/>
          <a:p>
            <a:pPr algn="ctr" rtl="1"/>
            <a:r>
              <a:rPr lang="ur-PK"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Jameel Noori Nastaleeq" panose="02000503000000020004" pitchFamily="2" charset="-78"/>
                <a:cs typeface="Jameel Noori Nastaleeq" panose="02000503000000020004" pitchFamily="2" charset="-78"/>
              </a:rPr>
              <a:t>خدمت کے خطرات</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99393" y="123110"/>
            <a:ext cx="8905460" cy="954107"/>
          </a:xfrm>
          <a:prstGeom prst="rect">
            <a:avLst/>
          </a:prstGeom>
          <a:noFill/>
        </p:spPr>
        <p:txBody>
          <a:bodyPr wrap="square">
            <a:spAutoFit/>
          </a:bodyPr>
          <a:lstStyle/>
          <a:p>
            <a:pPr algn="r" rtl="1"/>
            <a:r>
              <a:rPr lang="ur-PK" sz="2800" b="1" dirty="0">
                <a:solidFill>
                  <a:srgbClr val="FFFF66"/>
                </a:solidFill>
                <a:effectLst>
                  <a:glow rad="127000">
                    <a:srgbClr val="91415C"/>
                  </a:glow>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لئے سب چیزیں تمہارے واسطے ہیں تاکہ بہت سے لوگوں کے سبب سے فضل زیادہ ہو کر خُدا کے جلال کے لئے شکرگزاری بھی بڑھائے" (2کرنتھیوں 15:4)۔ </a:t>
            </a:r>
            <a:endParaRPr lang="en" sz="2800" b="1" dirty="0">
              <a:solidFill>
                <a:srgbClr val="FFFF66"/>
              </a:solidFill>
              <a:effectLst>
                <a:glow rad="127000">
                  <a:srgbClr val="91415C"/>
                </a:glow>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92771"/>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پولس رسول نے خدمت کے خطرات کو سمجھ اور برداشت بھی کیا۔ وہ جانتا تھا کہ یہ خطرات گرانقدار ہیں، اور اس نے انہیں اُن لوگوں کے لئے محبت کی وجہ سے برداشت کیا جنہیں  اُس نے نجات حاصل کرنے کا موقعہ دیا (2کرنتھیوں 15:4)۔ اس کے علاوہ اُسے الہٰی محبت کی یقین دہانی تھی (2کرنتھیوں 4: 7۔9)</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2933552814"/>
              </p:ext>
            </p:extLst>
          </p:nvPr>
        </p:nvGraphicFramePr>
        <p:xfrm>
          <a:off x="342900" y="30653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0" y="4924372"/>
            <a:ext cx="7086599" cy="492443"/>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خوشخبری کی منادی کمزور لوگوں کے ذریعے کی جاتی ہے تاکہ جلال صرف اور صرف خُدا کو ملے۔ </a:t>
            </a:r>
            <a:endParaRPr lang="en" sz="2600" b="1" dirty="0">
              <a:latin typeface="Jameel Noori Nastaleeq" panose="02000503000000020004" pitchFamily="2" charset="-78"/>
              <a:cs typeface="Jameel Noori Nastaleeq" panose="02000503000000020004" pitchFamily="2" charset="-78"/>
            </a:endParaRP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51158" y="5562236"/>
            <a:ext cx="7035441" cy="129266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صائب ایک "دم بھر کی ہلکی سی مصیبت" اس کے مقابلی میں جو "ہمارے لئے ازحد بھاری  اور ابدی جلال پیدا کرتی ہے" جو ہمیں یسوع مسیح کی دوسری آمد کے وقت جی اُٹھنے کے دن ملے گا(2 کرنتھیوں 4: 14-18)۔</a:t>
            </a:r>
            <a:endPar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2"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righ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2"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righ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rtl="1"/>
            <a:r>
              <a:rPr lang="ur-PK" sz="6600" b="1" dirty="0">
                <a:ln w="9525">
                  <a:solidFill>
                    <a:schemeClr val="bg1"/>
                  </a:solidFill>
                  <a:prstDash val="solid"/>
                </a:ln>
                <a:solidFill>
                  <a:srgbClr val="C00000"/>
                </a:solidFill>
                <a:effectLst>
                  <a:outerShdw blurRad="12700" dist="38100" dir="2700000" algn="tl" rotWithShape="0">
                    <a:srgbClr val="FFC000"/>
                  </a:outerShdw>
                </a:effectLst>
                <a:latin typeface="Jameel Noori Nastaleeq" panose="02000503000000020004" pitchFamily="2" charset="-78"/>
                <a:cs typeface="Jameel Noori Nastaleeq" panose="02000503000000020004" pitchFamily="2" charset="-78"/>
              </a:rPr>
              <a:t>ممبران کی ذمہ داریاں</a:t>
            </a:r>
            <a:endParaRPr lang="en" sz="6600" b="1" dirty="0">
              <a:ln w="9525">
                <a:solidFill>
                  <a:schemeClr val="bg1"/>
                </a:solidFill>
                <a:prstDash val="solid"/>
              </a:ln>
              <a:solidFill>
                <a:srgbClr val="C00000"/>
              </a:solidFill>
              <a:effectLst>
                <a:outerShdw blurRad="12700" dist="38100" dir="2700000" algn="tl" rotWithShape="0">
                  <a:srgbClr val="FFC000"/>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8955158" y="176890"/>
            <a:ext cx="3236842"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ur-PK" sz="4400" b="1" dirty="0">
                <a:ln/>
                <a:solidFill>
                  <a:schemeClr val="accent3"/>
                </a:solidFill>
                <a:latin typeface="Jameel Noori Nastaleeq" panose="02000503000000020004" pitchFamily="2" charset="-78"/>
                <a:cs typeface="Jameel Noori Nastaleeq" panose="02000503000000020004" pitchFamily="2" charset="-78"/>
              </a:rPr>
              <a:t>مفاہمت کے سفیر</a:t>
            </a:r>
            <a:endParaRPr lang="en" sz="4400" b="1" dirty="0">
              <a:ln/>
              <a:solidFill>
                <a:schemeClr val="accent3"/>
              </a:solidFill>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39758" y="247041"/>
            <a:ext cx="8438320" cy="954107"/>
          </a:xfrm>
          <a:prstGeom prst="rect">
            <a:avLst/>
          </a:prstGeom>
          <a:noFill/>
        </p:spPr>
        <p:txBody>
          <a:bodyPr wrap="square">
            <a:spAutoFit/>
          </a:bodyPr>
          <a:lstStyle/>
          <a:p>
            <a:pPr algn="r" rtl="1"/>
            <a:r>
              <a:rPr lang="ur-PK" sz="2800" b="1" dirty="0">
                <a:solidFill>
                  <a:schemeClr val="accent6">
                    <a:lumMod val="50000"/>
                  </a:schemeClr>
                </a:solidFill>
                <a:latin typeface="Jameel Noori Nastaleeq" panose="02000503000000020004" pitchFamily="2" charset="-78"/>
                <a:cs typeface="Jameel Noori Nastaleeq" panose="02000503000000020004" pitchFamily="2" charset="-78"/>
              </a:rPr>
              <a:t>"اور سب چیزیں خُد اکی طرف سے ہیں جس نے مسیح کے وسیلہ سے اپنے ساتھ ہمارا میل ملاپ کر لیا اور میل ملاپ کی خدمت ہمارے سپرد کی" (2کرنتھیوں 18:5)۔ </a:t>
            </a:r>
            <a:endParaRPr lang="en" sz="2800" b="1" dirty="0">
              <a:solidFill>
                <a:schemeClr val="accent6">
                  <a:lumMod val="50000"/>
                </a:schemeClr>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کلیسیا (اور ہر رکن ) کی زندگی کو چلانے والی قوت یہ ہے : "مسیح کی محبت ہم کو مجبور کر دیتی ہے (2کرنتھیوں 14:5)۔ یہ محبت کس چیز پر مشتمل ہے اور کیا چیز ہمیں مجبور کرتی ہے؟ </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2283069128"/>
              </p:ext>
            </p:extLst>
          </p:nvPr>
        </p:nvGraphicFramePr>
        <p:xfrm>
          <a:off x="2679290" y="251018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29266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اس لئے مسیح کی محبت ہمیں زندگی کی ایک بنیادی تبدیلی کی طرف لے جاتی ہے۔ مسیح کی محبت کی زندگی ہمیں دوسروں کے ساتھ اس محبت کو بانٹنے کی طرف بھی لے جاتی ہے۔ان کی حوصلہ افزائی کرتی ہے کہ اُمید کے پیغام کو قبول کریں "خُدا سے میل ملاپ کر لو" (2کرنتھیوں 20:5)۔  </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righ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342F99C-02E3-EDE9-E014-12DB33F9F14E}"/>
              </a:ext>
            </a:extLst>
          </p:cNvPr>
          <p:cNvSpPr txBox="1"/>
          <p:nvPr/>
        </p:nvSpPr>
        <p:spPr>
          <a:xfrm>
            <a:off x="1354" y="91298"/>
            <a:ext cx="6189896" cy="1292662"/>
          </a:xfrm>
          <a:prstGeom prst="rect">
            <a:avLst/>
          </a:prstGeom>
          <a:noFill/>
        </p:spPr>
        <p:txBody>
          <a:bodyPr wrap="square">
            <a:spAutoFit/>
          </a:bodyPr>
          <a:lstStyle/>
          <a:p>
            <a:pPr algn="r" rtl="1"/>
            <a:r>
              <a:rPr lang="ur-PK" sz="2600" b="1" dirty="0">
                <a:solidFill>
                  <a:schemeClr val="accent3">
                    <a:lumMod val="50000"/>
                  </a:schemeClr>
                </a:solidFill>
                <a:latin typeface="Jameel Noori Nastaleeq" panose="02000503000000020004" pitchFamily="2" charset="-78"/>
                <a:cs typeface="Jameel Noori Nastaleeq" panose="02000503000000020004" pitchFamily="2" charset="-78"/>
              </a:rPr>
              <a:t>"پس اے عزیزو! چونکہ ہم سے ایسے وعدے کئے گئے آؤ ہم اپنے آپ کو ہر طرح کی جسمانی اور روُحانی آلودگی سے پاک کریں اور خُدا کے خوف کے ساتھ پاکیزگی کو کمال تک پہنچائیں" (2کرنتھیوں 1:7)۔ </a:t>
            </a:r>
            <a:endParaRPr lang="en" sz="2600" b="1" dirty="0">
              <a:solidFill>
                <a:schemeClr val="accent3">
                  <a:lumMod val="50000"/>
                </a:schemeClr>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A22924D3-63D2-C4E5-4D9F-D61930BF80A4}"/>
              </a:ext>
            </a:extLst>
          </p:cNvPr>
          <p:cNvSpPr txBox="1"/>
          <p:nvPr/>
        </p:nvSpPr>
        <p:spPr>
          <a:xfrm>
            <a:off x="5219702" y="3028118"/>
            <a:ext cx="6638925" cy="492443"/>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تقدس کی دعوت خادموں اور اراکین دونوں کی روزمرہ کی زندگی کو متاثر کرتی ہے:</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4224999588"/>
              </p:ext>
            </p:extLst>
          </p:nvPr>
        </p:nvGraphicFramePr>
        <p:xfrm>
          <a:off x="5037925" y="3573379"/>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1354" y="1425214"/>
            <a:ext cx="6189897"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پرانے عہد نامے کے مختلف اقتباسات کو یکجا کرتے ہوئے، پولس  رسول نے تقدس کی دعوت اور اس کے نتائج کا خلاصہ کیا (2 کرنتھیوں 6: 6۔18):</a:t>
            </a:r>
            <a:endParaRPr lang="en" sz="2600" b="1" dirty="0">
              <a:latin typeface="Jameel Noori Nastaleeq" panose="02000503000000020004" pitchFamily="2" charset="-78"/>
              <a:cs typeface="Jameel Noori Nastaleeq" panose="02000503000000020004" pitchFamily="2" charset="-78"/>
            </a:endParaRPr>
          </a:p>
        </p:txBody>
      </p:sp>
      <p:sp>
        <p:nvSpPr>
          <p:cNvPr id="7" name="Forma libre: forma 6">
            <a:extLst>
              <a:ext uri="{FF2B5EF4-FFF2-40B4-BE49-F238E27FC236}">
                <a16:creationId xmlns:a16="http://schemas.microsoft.com/office/drawing/2014/main" id="{52B01A90-8C79-8D27-DC78-8F031496F23E}"/>
              </a:ext>
            </a:extLst>
          </p:cNvPr>
          <p:cNvSpPr/>
          <p:nvPr/>
        </p:nvSpPr>
        <p:spPr>
          <a:xfrm>
            <a:off x="159421" y="2676346"/>
            <a:ext cx="4724399" cy="1715257"/>
          </a:xfrm>
          <a:custGeom>
            <a:avLst/>
            <a:gdLst>
              <a:gd name="csX0" fmla="*/ 0 w 4724399"/>
              <a:gd name="csY0" fmla="*/ 0 h 1715257"/>
              <a:gd name="csX1" fmla="*/ 4724399 w 4724399"/>
              <a:gd name="csY1" fmla="*/ 0 h 1715257"/>
              <a:gd name="csX2" fmla="*/ 4724399 w 4724399"/>
              <a:gd name="csY2" fmla="*/ 1715257 h 1715257"/>
              <a:gd name="csX3" fmla="*/ 0 w 4724399"/>
              <a:gd name="csY3" fmla="*/ 1715257 h 1715257"/>
              <a:gd name="csX4" fmla="*/ 0 w 4724399"/>
              <a:gd name="csY4" fmla="*/ 0 h 1715257"/>
            </a:gdLst>
            <a:ahLst/>
            <a:cxnLst>
              <a:cxn ang="0">
                <a:pos x="csX0" y="csY0"/>
              </a:cxn>
              <a:cxn ang="0">
                <a:pos x="csX1" y="csY1"/>
              </a:cxn>
              <a:cxn ang="0">
                <a:pos x="csX2" y="csY2"/>
              </a:cxn>
              <a:cxn ang="0">
                <a:pos x="csX3" y="csY3"/>
              </a:cxn>
              <a:cxn ang="0">
                <a:pos x="csX4" y="csY4"/>
              </a:cxn>
            </a:cxnLst>
            <a:rect l="l" t="t" r="r" b="b"/>
            <a:pathLst>
              <a:path w="4724399" h="1715257">
                <a:moveTo>
                  <a:pt x="0" y="0"/>
                </a:moveTo>
                <a:lnTo>
                  <a:pt x="4724399" y="0"/>
                </a:lnTo>
                <a:lnTo>
                  <a:pt x="4724399" y="1715257"/>
                </a:lnTo>
                <a:lnTo>
                  <a:pt x="0" y="1715257"/>
                </a:lnTo>
                <a:lnTo>
                  <a:pt x="0" y="0"/>
                </a:lnTo>
                <a:close/>
              </a:path>
            </a:pathLst>
          </a:custGeom>
          <a:solidFill>
            <a:schemeClr val="accent5">
              <a:lumMod val="20000"/>
              <a:lumOff val="80000"/>
              <a:alpha val="90000"/>
            </a:schemeClr>
          </a:solidFill>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p:spPr>
        <p:style>
          <a:lnRef idx="1">
            <a:schemeClr val="accent5">
              <a:hueOff val="0"/>
              <a:satOff val="0"/>
              <a:lumOff val="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66666" tIns="74943" rIns="366666" bIns="170688" numCol="1" spcCol="1270" anchor="ctr" anchorCtr="0">
            <a:noAutofit/>
          </a:bodyPr>
          <a:lstStyle/>
          <a:p>
            <a:pPr marL="228600" lvl="1" indent="-228600" algn="r" defTabSz="1066800" rtl="1">
              <a:lnSpc>
                <a:spcPct val="90000"/>
              </a:lnSpc>
              <a:spcBef>
                <a:spcPct val="0"/>
              </a:spcBef>
              <a:spcAft>
                <a:spcPct val="15000"/>
              </a:spcAft>
              <a:buClr>
                <a:schemeClr val="accent5">
                  <a:lumMod val="75000"/>
                </a:schemeClr>
              </a:buClr>
              <a:buNone/>
            </a:pPr>
            <a:r>
              <a:rPr lang="ur-PK" sz="2400" b="1" kern="1200" dirty="0">
                <a:latin typeface="Jameel Noori Nastaleeq" panose="02000503000000020004" pitchFamily="2" charset="-78"/>
                <a:cs typeface="Jameel Noori Nastaleeq" panose="02000503000000020004" pitchFamily="2" charset="-78"/>
              </a:rPr>
              <a:t>٭</a:t>
            </a:r>
            <a:r>
              <a:rPr lang="es-ES" sz="2400" b="1" kern="1200" dirty="0">
                <a:latin typeface="Jameel Noori Nastaleeq" panose="02000503000000020004" pitchFamily="2" charset="-78"/>
                <a:cs typeface="Jameel Noori Nastaleeq" panose="02000503000000020004" pitchFamily="2" charset="-78"/>
              </a:rPr>
              <a:t> </a:t>
            </a:r>
            <a:r>
              <a:rPr lang="ur-PK" sz="2400" b="1" kern="1200" dirty="0">
                <a:latin typeface="Jameel Noori Nastaleeq" panose="02000503000000020004" pitchFamily="2" charset="-78"/>
                <a:cs typeface="Jameel Noori Nastaleeq" panose="02000503000000020004" pitchFamily="2" charset="-78"/>
              </a:rPr>
              <a:t> گناہ کی جگہ سے نکل</a:t>
            </a:r>
            <a:endParaRPr lang="en" sz="2400" b="1" kern="1200" dirty="0">
              <a:latin typeface="Jameel Noori Nastaleeq" panose="02000503000000020004" pitchFamily="2" charset="-78"/>
              <a:cs typeface="Jameel Noori Nastaleeq" panose="02000503000000020004" pitchFamily="2" charset="-78"/>
            </a:endParaRPr>
          </a:p>
          <a:p>
            <a:pPr marL="228600" lvl="1" indent="-228600" algn="r" defTabSz="1066800" rtl="1">
              <a:lnSpc>
                <a:spcPct val="90000"/>
              </a:lnSpc>
              <a:spcBef>
                <a:spcPct val="0"/>
              </a:spcBef>
              <a:spcAft>
                <a:spcPct val="15000"/>
              </a:spcAft>
              <a:buClr>
                <a:schemeClr val="accent5">
                  <a:lumMod val="75000"/>
                </a:schemeClr>
              </a:buClr>
              <a:buNone/>
            </a:pPr>
            <a:r>
              <a:rPr lang="ur-PK" sz="2400" b="1" kern="1200" dirty="0">
                <a:latin typeface="Jameel Noori Nastaleeq" panose="02000503000000020004" pitchFamily="2" charset="-78"/>
                <a:cs typeface="Jameel Noori Nastaleeq" panose="02000503000000020004" pitchFamily="2" charset="-78"/>
              </a:rPr>
              <a:t>٭</a:t>
            </a:r>
            <a:r>
              <a:rPr lang="es-ES" sz="2400" b="1" kern="1200" dirty="0">
                <a:latin typeface="Jameel Noori Nastaleeq" panose="02000503000000020004" pitchFamily="2" charset="-78"/>
                <a:cs typeface="Jameel Noori Nastaleeq" panose="02000503000000020004" pitchFamily="2" charset="-78"/>
              </a:rPr>
              <a:t> </a:t>
            </a:r>
            <a:r>
              <a:rPr lang="ur-PK" sz="2400" b="1" kern="1200" dirty="0">
                <a:latin typeface="Jameel Noori Nastaleeq" panose="02000503000000020004" pitchFamily="2" charset="-78"/>
                <a:cs typeface="Jameel Noori Nastaleeq" panose="02000503000000020004" pitchFamily="2" charset="-78"/>
              </a:rPr>
              <a:t>اپنے آپ کو گہنگاروں سے الگ کریں</a:t>
            </a:r>
            <a:endParaRPr lang="en" sz="2400" b="1" kern="1200" dirty="0">
              <a:latin typeface="Jameel Noori Nastaleeq" panose="02000503000000020004" pitchFamily="2" charset="-78"/>
              <a:cs typeface="Jameel Noori Nastaleeq" panose="02000503000000020004" pitchFamily="2" charset="-78"/>
            </a:endParaRPr>
          </a:p>
          <a:p>
            <a:pPr marL="228600" lvl="1" indent="-228600" algn="r" defTabSz="1066800" rtl="1">
              <a:lnSpc>
                <a:spcPct val="90000"/>
              </a:lnSpc>
              <a:spcBef>
                <a:spcPct val="0"/>
              </a:spcBef>
              <a:spcAft>
                <a:spcPct val="15000"/>
              </a:spcAft>
              <a:buClr>
                <a:schemeClr val="accent5">
                  <a:lumMod val="75000"/>
                </a:schemeClr>
              </a:buClr>
              <a:buNone/>
            </a:pPr>
            <a:r>
              <a:rPr lang="ur-PK" sz="2400" b="1" kern="1200" dirty="0">
                <a:latin typeface="Jameel Noori Nastaleeq" panose="02000503000000020004" pitchFamily="2" charset="-78"/>
                <a:cs typeface="Jameel Noori Nastaleeq" panose="02000503000000020004" pitchFamily="2" charset="-78"/>
              </a:rPr>
              <a:t>٭</a:t>
            </a:r>
            <a:r>
              <a:rPr lang="es-ES" sz="2400" b="1" kern="1200" dirty="0">
                <a:latin typeface="Jameel Noori Nastaleeq" panose="02000503000000020004" pitchFamily="2" charset="-78"/>
                <a:cs typeface="Jameel Noori Nastaleeq" panose="02000503000000020004" pitchFamily="2" charset="-78"/>
              </a:rPr>
              <a:t> </a:t>
            </a:r>
            <a:r>
              <a:rPr lang="ur-PK" sz="2400" b="1" kern="1200" dirty="0">
                <a:latin typeface="Jameel Noori Nastaleeq" panose="02000503000000020004" pitchFamily="2" charset="-78"/>
                <a:cs typeface="Jameel Noori Nastaleeq" panose="02000503000000020004" pitchFamily="2" charset="-78"/>
              </a:rPr>
              <a:t>ناپاکک چیز کو ہاتھ نہ لگاؤ</a:t>
            </a:r>
            <a:endParaRPr lang="en" sz="2400" b="1" kern="1200" dirty="0">
              <a:latin typeface="Jameel Noori Nastaleeq" panose="02000503000000020004" pitchFamily="2" charset="-78"/>
              <a:cs typeface="Jameel Noori Nastaleeq" panose="02000503000000020004" pitchFamily="2" charset="-78"/>
            </a:endParaRPr>
          </a:p>
        </p:txBody>
      </p:sp>
      <p:sp>
        <p:nvSpPr>
          <p:cNvPr id="11" name="Forma libre: forma 10">
            <a:extLst>
              <a:ext uri="{FF2B5EF4-FFF2-40B4-BE49-F238E27FC236}">
                <a16:creationId xmlns:a16="http://schemas.microsoft.com/office/drawing/2014/main" id="{8205FFD5-E777-9D49-FCBC-B968929A5DA3}"/>
              </a:ext>
            </a:extLst>
          </p:cNvPr>
          <p:cNvSpPr/>
          <p:nvPr/>
        </p:nvSpPr>
        <p:spPr>
          <a:xfrm>
            <a:off x="1340520" y="2453056"/>
            <a:ext cx="3307080" cy="328981"/>
          </a:xfrm>
          <a:custGeom>
            <a:avLst/>
            <a:gdLst>
              <a:gd name="csX0" fmla="*/ 0 w 3307080"/>
              <a:gd name="csY0" fmla="*/ 24755 h 148527"/>
              <a:gd name="csX1" fmla="*/ 24755 w 3307080"/>
              <a:gd name="csY1" fmla="*/ 0 h 148527"/>
              <a:gd name="csX2" fmla="*/ 3282325 w 3307080"/>
              <a:gd name="csY2" fmla="*/ 0 h 148527"/>
              <a:gd name="csX3" fmla="*/ 3307080 w 3307080"/>
              <a:gd name="csY3" fmla="*/ 24755 h 148527"/>
              <a:gd name="csX4" fmla="*/ 3307080 w 3307080"/>
              <a:gd name="csY4" fmla="*/ 123772 h 148527"/>
              <a:gd name="csX5" fmla="*/ 3282325 w 3307080"/>
              <a:gd name="csY5" fmla="*/ 148527 h 148527"/>
              <a:gd name="csX6" fmla="*/ 24755 w 3307080"/>
              <a:gd name="csY6" fmla="*/ 148527 h 148527"/>
              <a:gd name="csX7" fmla="*/ 0 w 3307080"/>
              <a:gd name="csY7" fmla="*/ 123772 h 148527"/>
              <a:gd name="csX8" fmla="*/ 0 w 3307080"/>
              <a:gd name="csY8" fmla="*/ 24755 h 1485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07080" h="148527">
                <a:moveTo>
                  <a:pt x="0" y="24755"/>
                </a:moveTo>
                <a:cubicBezTo>
                  <a:pt x="0" y="11083"/>
                  <a:pt x="11083" y="0"/>
                  <a:pt x="24755" y="0"/>
                </a:cubicBezTo>
                <a:lnTo>
                  <a:pt x="3282325" y="0"/>
                </a:lnTo>
                <a:cubicBezTo>
                  <a:pt x="3295997" y="0"/>
                  <a:pt x="3307080" y="11083"/>
                  <a:pt x="3307080" y="24755"/>
                </a:cubicBezTo>
                <a:lnTo>
                  <a:pt x="3307080" y="123772"/>
                </a:lnTo>
                <a:cubicBezTo>
                  <a:pt x="3307080" y="137444"/>
                  <a:pt x="3295997" y="148527"/>
                  <a:pt x="3282325" y="148527"/>
                </a:cubicBezTo>
                <a:lnTo>
                  <a:pt x="24755" y="148527"/>
                </a:lnTo>
                <a:cubicBezTo>
                  <a:pt x="11083" y="148527"/>
                  <a:pt x="0" y="137444"/>
                  <a:pt x="0" y="123772"/>
                </a:cubicBezTo>
                <a:lnTo>
                  <a:pt x="0" y="24755"/>
                </a:lnTo>
                <a:close/>
              </a:path>
            </a:pathLst>
          </a:custGeom>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rgbClr r="0" g="0" b="0"/>
          </a:effectRef>
          <a:fontRef idx="minor">
            <a:schemeClr val="lt1"/>
          </a:fontRef>
        </p:style>
        <p:txBody>
          <a:bodyPr spcFirstLastPara="0" vert="horz" wrap="square" lIns="132250" tIns="7250" rIns="132250" bIns="7250" numCol="1" spcCol="1270" anchor="ctr" anchorCtr="0">
            <a:noAutofit/>
          </a:bodyPr>
          <a:lstStyle/>
          <a:p>
            <a:pPr marL="0" lvl="0" indent="0" algn="r" defTabSz="1422400" rtl="1">
              <a:lnSpc>
                <a:spcPct val="90000"/>
              </a:lnSpc>
              <a:spcBef>
                <a:spcPct val="0"/>
              </a:spcBef>
              <a:spcAft>
                <a:spcPct val="35000"/>
              </a:spcAft>
              <a:buNone/>
            </a:pPr>
            <a:r>
              <a:rPr lang="ur-PK" sz="32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بلاہٹ</a:t>
            </a:r>
            <a:endParaRPr lang="en" sz="32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12" name="Forma libre: forma 11">
            <a:extLst>
              <a:ext uri="{FF2B5EF4-FFF2-40B4-BE49-F238E27FC236}">
                <a16:creationId xmlns:a16="http://schemas.microsoft.com/office/drawing/2014/main" id="{DD0C1169-5317-5EBD-5F04-1B00487C8854}"/>
              </a:ext>
            </a:extLst>
          </p:cNvPr>
          <p:cNvSpPr/>
          <p:nvPr/>
        </p:nvSpPr>
        <p:spPr>
          <a:xfrm>
            <a:off x="159421" y="4484635"/>
            <a:ext cx="4724399" cy="2267629"/>
          </a:xfrm>
          <a:custGeom>
            <a:avLst/>
            <a:gdLst>
              <a:gd name="csX0" fmla="*/ 0 w 4724399"/>
              <a:gd name="csY0" fmla="*/ 0 h 2267629"/>
              <a:gd name="csX1" fmla="*/ 4724399 w 4724399"/>
              <a:gd name="csY1" fmla="*/ 0 h 2267629"/>
              <a:gd name="csX2" fmla="*/ 4724399 w 4724399"/>
              <a:gd name="csY2" fmla="*/ 2267629 h 2267629"/>
              <a:gd name="csX3" fmla="*/ 0 w 4724399"/>
              <a:gd name="csY3" fmla="*/ 2267629 h 2267629"/>
              <a:gd name="csX4" fmla="*/ 0 w 4724399"/>
              <a:gd name="csY4" fmla="*/ 0 h 2267629"/>
            </a:gdLst>
            <a:ahLst/>
            <a:cxnLst>
              <a:cxn ang="0">
                <a:pos x="csX0" y="csY0"/>
              </a:cxn>
              <a:cxn ang="0">
                <a:pos x="csX1" y="csY1"/>
              </a:cxn>
              <a:cxn ang="0">
                <a:pos x="csX2" y="csY2"/>
              </a:cxn>
              <a:cxn ang="0">
                <a:pos x="csX3" y="csY3"/>
              </a:cxn>
              <a:cxn ang="0">
                <a:pos x="csX4" y="csY4"/>
              </a:cxn>
            </a:cxnLst>
            <a:rect l="l" t="t" r="r" b="b"/>
            <a:pathLst>
              <a:path w="4724399" h="2267629">
                <a:moveTo>
                  <a:pt x="0" y="0"/>
                </a:moveTo>
                <a:lnTo>
                  <a:pt x="4724399" y="0"/>
                </a:lnTo>
                <a:lnTo>
                  <a:pt x="4724399" y="2267629"/>
                </a:lnTo>
                <a:lnTo>
                  <a:pt x="0" y="2267629"/>
                </a:lnTo>
                <a:lnTo>
                  <a:pt x="0" y="0"/>
                </a:lnTo>
                <a:close/>
              </a:path>
            </a:pathLst>
          </a:custGeom>
          <a:solidFill>
            <a:schemeClr val="accent6">
              <a:lumMod val="20000"/>
              <a:lumOff val="80000"/>
              <a:alpha val="90000"/>
            </a:schemeClr>
          </a:solidFill>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p:spPr>
        <p:style>
          <a:lnRef idx="1">
            <a:schemeClr val="accent5">
              <a:hueOff val="-12247053"/>
              <a:satOff val="-58196"/>
              <a:lumOff val="17843"/>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66666" tIns="74943" rIns="366666" bIns="142240" numCol="1" spcCol="1270" anchor="ctr" anchorCtr="0">
            <a:noAutofit/>
          </a:bodyPr>
          <a:lstStyle/>
          <a:p>
            <a:pPr marL="228600" lvl="1" indent="-228600" algn="r" defTabSz="889000" rtl="1">
              <a:lnSpc>
                <a:spcPct val="90000"/>
              </a:lnSpc>
              <a:spcBef>
                <a:spcPct val="0"/>
              </a:spcBef>
              <a:spcAft>
                <a:spcPct val="15000"/>
              </a:spcAft>
              <a:buClr>
                <a:schemeClr val="accent6">
                  <a:lumMod val="50000"/>
                </a:schemeClr>
              </a:buClr>
              <a:buNone/>
            </a:pPr>
            <a:r>
              <a:rPr lang="ur-PK" sz="2000" b="1" kern="1200" dirty="0">
                <a:latin typeface="Jameel Noori Nastaleeq" panose="02000503000000020004" pitchFamily="2" charset="-78"/>
                <a:cs typeface="Jameel Noori Nastaleeq" panose="02000503000000020004" pitchFamily="2" charset="-78"/>
              </a:rPr>
              <a:t>٭</a:t>
            </a:r>
            <a:r>
              <a:rPr lang="es-ES" sz="2000" b="1" kern="1200" dirty="0">
                <a:latin typeface="Jameel Noori Nastaleeq" panose="02000503000000020004" pitchFamily="2" charset="-78"/>
                <a:cs typeface="Jameel Noori Nastaleeq" panose="02000503000000020004" pitchFamily="2" charset="-78"/>
              </a:rPr>
              <a:t> </a:t>
            </a:r>
            <a:r>
              <a:rPr lang="ur-PK" sz="2000" b="1" kern="1200" dirty="0">
                <a:latin typeface="Jameel Noori Nastaleeq" panose="02000503000000020004" pitchFamily="2" charset="-78"/>
                <a:cs typeface="Jameel Noori Nastaleeq" panose="02000503000000020004" pitchFamily="2" charset="-78"/>
              </a:rPr>
              <a:t>میں تمہارے ساتھ رہوں گا</a:t>
            </a:r>
            <a:endParaRPr lang="en" sz="2000" b="1" kern="1200" dirty="0">
              <a:latin typeface="Jameel Noori Nastaleeq" panose="02000503000000020004" pitchFamily="2" charset="-78"/>
              <a:cs typeface="Jameel Noori Nastaleeq" panose="02000503000000020004" pitchFamily="2" charset="-78"/>
            </a:endParaRPr>
          </a:p>
          <a:p>
            <a:pPr marL="228600" lvl="1" indent="-228600" algn="r" defTabSz="889000" rtl="1">
              <a:lnSpc>
                <a:spcPct val="90000"/>
              </a:lnSpc>
              <a:spcBef>
                <a:spcPct val="0"/>
              </a:spcBef>
              <a:spcAft>
                <a:spcPct val="15000"/>
              </a:spcAft>
              <a:buClr>
                <a:schemeClr val="accent6">
                  <a:lumMod val="50000"/>
                </a:schemeClr>
              </a:buClr>
              <a:buNone/>
            </a:pPr>
            <a:r>
              <a:rPr lang="ur-PK" sz="2000" b="1" kern="1200" dirty="0">
                <a:latin typeface="Jameel Noori Nastaleeq" panose="02000503000000020004" pitchFamily="2" charset="-78"/>
                <a:cs typeface="Jameel Noori Nastaleeq" panose="02000503000000020004" pitchFamily="2" charset="-78"/>
              </a:rPr>
              <a:t>٭</a:t>
            </a:r>
            <a:r>
              <a:rPr lang="es-ES" sz="2000" b="1" kern="1200" dirty="0">
                <a:latin typeface="Jameel Noori Nastaleeq" panose="02000503000000020004" pitchFamily="2" charset="-78"/>
                <a:cs typeface="Jameel Noori Nastaleeq" panose="02000503000000020004" pitchFamily="2" charset="-78"/>
              </a:rPr>
              <a:t> </a:t>
            </a:r>
            <a:r>
              <a:rPr lang="ur-PK" sz="2000" b="1" kern="1200" dirty="0">
                <a:latin typeface="Jameel Noori Nastaleeq" panose="02000503000000020004" pitchFamily="2" charset="-78"/>
                <a:cs typeface="Jameel Noori Nastaleeq" panose="02000503000000020004" pitchFamily="2" charset="-78"/>
              </a:rPr>
              <a:t>میں تمہارا خُدا ہوں گا</a:t>
            </a:r>
            <a:endParaRPr lang="en" sz="2000" b="1" kern="1200" dirty="0">
              <a:latin typeface="Jameel Noori Nastaleeq" panose="02000503000000020004" pitchFamily="2" charset="-78"/>
              <a:cs typeface="Jameel Noori Nastaleeq" panose="02000503000000020004" pitchFamily="2" charset="-78"/>
            </a:endParaRPr>
          </a:p>
          <a:p>
            <a:pPr marL="228600" lvl="1" indent="-228600" algn="r" defTabSz="889000" rtl="1">
              <a:lnSpc>
                <a:spcPct val="90000"/>
              </a:lnSpc>
              <a:spcBef>
                <a:spcPct val="0"/>
              </a:spcBef>
              <a:spcAft>
                <a:spcPct val="15000"/>
              </a:spcAft>
              <a:buClr>
                <a:schemeClr val="accent6">
                  <a:lumMod val="50000"/>
                </a:schemeClr>
              </a:buClr>
              <a:buNone/>
            </a:pPr>
            <a:r>
              <a:rPr lang="ur-PK" sz="2000" b="1" kern="1200" dirty="0">
                <a:latin typeface="Jameel Noori Nastaleeq" panose="02000503000000020004" pitchFamily="2" charset="-78"/>
                <a:cs typeface="Jameel Noori Nastaleeq" panose="02000503000000020004" pitchFamily="2" charset="-78"/>
              </a:rPr>
              <a:t>٭</a:t>
            </a:r>
            <a:r>
              <a:rPr lang="es-ES" sz="2000" b="1" kern="1200" dirty="0">
                <a:latin typeface="Jameel Noori Nastaleeq" panose="02000503000000020004" pitchFamily="2" charset="-78"/>
                <a:cs typeface="Jameel Noori Nastaleeq" panose="02000503000000020004" pitchFamily="2" charset="-78"/>
              </a:rPr>
              <a:t> </a:t>
            </a:r>
            <a:r>
              <a:rPr lang="ur-PK" sz="2000" b="1" kern="1200" dirty="0">
                <a:latin typeface="Jameel Noori Nastaleeq" panose="02000503000000020004" pitchFamily="2" charset="-78"/>
                <a:cs typeface="Jameel Noori Nastaleeq" panose="02000503000000020004" pitchFamily="2" charset="-78"/>
              </a:rPr>
              <a:t> تم میرے لوگ ہو گے</a:t>
            </a:r>
            <a:endParaRPr lang="en" sz="2000" b="1" kern="1200" dirty="0">
              <a:latin typeface="Jameel Noori Nastaleeq" panose="02000503000000020004" pitchFamily="2" charset="-78"/>
              <a:cs typeface="Jameel Noori Nastaleeq" panose="02000503000000020004" pitchFamily="2" charset="-78"/>
            </a:endParaRPr>
          </a:p>
          <a:p>
            <a:pPr marL="228600" lvl="1" indent="-228600" algn="r" defTabSz="889000" rtl="1">
              <a:lnSpc>
                <a:spcPct val="90000"/>
              </a:lnSpc>
              <a:spcBef>
                <a:spcPct val="0"/>
              </a:spcBef>
              <a:spcAft>
                <a:spcPct val="15000"/>
              </a:spcAft>
              <a:buClr>
                <a:schemeClr val="accent6">
                  <a:lumMod val="50000"/>
                </a:schemeClr>
              </a:buClr>
              <a:buNone/>
            </a:pPr>
            <a:r>
              <a:rPr lang="ur-PK" sz="2000" b="1" kern="1200" dirty="0">
                <a:latin typeface="Jameel Noori Nastaleeq" panose="02000503000000020004" pitchFamily="2" charset="-78"/>
                <a:cs typeface="Jameel Noori Nastaleeq" panose="02000503000000020004" pitchFamily="2" charset="-78"/>
              </a:rPr>
              <a:t>٭</a:t>
            </a:r>
            <a:r>
              <a:rPr lang="es-ES" sz="2000" b="1" kern="1200" dirty="0">
                <a:latin typeface="Jameel Noori Nastaleeq" panose="02000503000000020004" pitchFamily="2" charset="-78"/>
                <a:cs typeface="Jameel Noori Nastaleeq" panose="02000503000000020004" pitchFamily="2" charset="-78"/>
              </a:rPr>
              <a:t> </a:t>
            </a:r>
            <a:r>
              <a:rPr lang="ur-PK" sz="2000" b="1" kern="1200" dirty="0">
                <a:latin typeface="Jameel Noori Nastaleeq" panose="02000503000000020004" pitchFamily="2" charset="-78"/>
                <a:cs typeface="Jameel Noori Nastaleeq" panose="02000503000000020004" pitchFamily="2" charset="-78"/>
              </a:rPr>
              <a:t> میں تمہیں وصول کروں گا</a:t>
            </a:r>
            <a:endParaRPr lang="en" sz="2000" b="1" kern="1200" dirty="0">
              <a:latin typeface="Jameel Noori Nastaleeq" panose="02000503000000020004" pitchFamily="2" charset="-78"/>
              <a:cs typeface="Jameel Noori Nastaleeq" panose="02000503000000020004" pitchFamily="2" charset="-78"/>
            </a:endParaRPr>
          </a:p>
          <a:p>
            <a:pPr marL="228600" lvl="1" indent="-228600" algn="r" defTabSz="889000" rtl="1">
              <a:lnSpc>
                <a:spcPct val="90000"/>
              </a:lnSpc>
              <a:spcBef>
                <a:spcPct val="0"/>
              </a:spcBef>
              <a:spcAft>
                <a:spcPct val="15000"/>
              </a:spcAft>
              <a:buClr>
                <a:schemeClr val="accent6">
                  <a:lumMod val="50000"/>
                </a:schemeClr>
              </a:buClr>
              <a:buNone/>
            </a:pPr>
            <a:r>
              <a:rPr lang="ur-PK" sz="2000" b="1" kern="1200" dirty="0">
                <a:latin typeface="Jameel Noori Nastaleeq" panose="02000503000000020004" pitchFamily="2" charset="-78"/>
                <a:cs typeface="Jameel Noori Nastaleeq" panose="02000503000000020004" pitchFamily="2" charset="-78"/>
              </a:rPr>
              <a:t>٭</a:t>
            </a:r>
            <a:r>
              <a:rPr lang="es-ES" sz="2000" b="1" kern="1200" dirty="0">
                <a:latin typeface="Jameel Noori Nastaleeq" panose="02000503000000020004" pitchFamily="2" charset="-78"/>
                <a:cs typeface="Jameel Noori Nastaleeq" panose="02000503000000020004" pitchFamily="2" charset="-78"/>
              </a:rPr>
              <a:t> </a:t>
            </a:r>
            <a:r>
              <a:rPr lang="ur-PK" sz="2000" b="1" kern="1200" dirty="0">
                <a:latin typeface="Jameel Noori Nastaleeq" panose="02000503000000020004" pitchFamily="2" charset="-78"/>
                <a:cs typeface="Jameel Noori Nastaleeq" panose="02000503000000020004" pitchFamily="2" charset="-78"/>
              </a:rPr>
              <a:t> میں تمہارا باپ ہوں گا</a:t>
            </a:r>
            <a:endParaRPr lang="en" sz="2000" b="1" kern="1200" dirty="0">
              <a:latin typeface="Jameel Noori Nastaleeq" panose="02000503000000020004" pitchFamily="2" charset="-78"/>
              <a:cs typeface="Jameel Noori Nastaleeq" panose="02000503000000020004" pitchFamily="2" charset="-78"/>
            </a:endParaRPr>
          </a:p>
        </p:txBody>
      </p:sp>
      <p:sp>
        <p:nvSpPr>
          <p:cNvPr id="13" name="Forma libre: forma 12">
            <a:extLst>
              <a:ext uri="{FF2B5EF4-FFF2-40B4-BE49-F238E27FC236}">
                <a16:creationId xmlns:a16="http://schemas.microsoft.com/office/drawing/2014/main" id="{8E157A35-80AC-C226-8213-881EFBDA0389}"/>
              </a:ext>
            </a:extLst>
          </p:cNvPr>
          <p:cNvSpPr/>
          <p:nvPr/>
        </p:nvSpPr>
        <p:spPr>
          <a:xfrm>
            <a:off x="1340520" y="4273648"/>
            <a:ext cx="3307080" cy="301728"/>
          </a:xfrm>
          <a:custGeom>
            <a:avLst/>
            <a:gdLst>
              <a:gd name="csX0" fmla="*/ 0 w 3307080"/>
              <a:gd name="csY0" fmla="*/ 22704 h 136223"/>
              <a:gd name="csX1" fmla="*/ 22704 w 3307080"/>
              <a:gd name="csY1" fmla="*/ 0 h 136223"/>
              <a:gd name="csX2" fmla="*/ 3284376 w 3307080"/>
              <a:gd name="csY2" fmla="*/ 0 h 136223"/>
              <a:gd name="csX3" fmla="*/ 3307080 w 3307080"/>
              <a:gd name="csY3" fmla="*/ 22704 h 136223"/>
              <a:gd name="csX4" fmla="*/ 3307080 w 3307080"/>
              <a:gd name="csY4" fmla="*/ 113519 h 136223"/>
              <a:gd name="csX5" fmla="*/ 3284376 w 3307080"/>
              <a:gd name="csY5" fmla="*/ 136223 h 136223"/>
              <a:gd name="csX6" fmla="*/ 22704 w 3307080"/>
              <a:gd name="csY6" fmla="*/ 136223 h 136223"/>
              <a:gd name="csX7" fmla="*/ 0 w 3307080"/>
              <a:gd name="csY7" fmla="*/ 113519 h 136223"/>
              <a:gd name="csX8" fmla="*/ 0 w 3307080"/>
              <a:gd name="csY8" fmla="*/ 22704 h 1362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07080" h="136223">
                <a:moveTo>
                  <a:pt x="0" y="22704"/>
                </a:moveTo>
                <a:cubicBezTo>
                  <a:pt x="0" y="10165"/>
                  <a:pt x="10165" y="0"/>
                  <a:pt x="22704" y="0"/>
                </a:cubicBezTo>
                <a:lnTo>
                  <a:pt x="3284376" y="0"/>
                </a:lnTo>
                <a:cubicBezTo>
                  <a:pt x="3296915" y="0"/>
                  <a:pt x="3307080" y="10165"/>
                  <a:pt x="3307080" y="22704"/>
                </a:cubicBezTo>
                <a:lnTo>
                  <a:pt x="3307080" y="113519"/>
                </a:lnTo>
                <a:cubicBezTo>
                  <a:pt x="3307080" y="126058"/>
                  <a:pt x="3296915" y="136223"/>
                  <a:pt x="3284376" y="136223"/>
                </a:cubicBezTo>
                <a:lnTo>
                  <a:pt x="22704" y="136223"/>
                </a:lnTo>
                <a:cubicBezTo>
                  <a:pt x="10165" y="136223"/>
                  <a:pt x="0" y="126058"/>
                  <a:pt x="0" y="113519"/>
                </a:cubicBezTo>
                <a:lnTo>
                  <a:pt x="0" y="22704"/>
                </a:lnTo>
                <a:close/>
              </a:path>
            </a:pathLst>
          </a:custGeom>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12247053"/>
              <a:satOff val="-58196"/>
              <a:lumOff val="17843"/>
              <a:alphaOff val="0"/>
            </a:schemeClr>
          </a:fillRef>
          <a:effectRef idx="2">
            <a:scrgbClr r="0" g="0" b="0"/>
          </a:effectRef>
          <a:fontRef idx="minor">
            <a:schemeClr val="lt1"/>
          </a:fontRef>
        </p:style>
        <p:txBody>
          <a:bodyPr spcFirstLastPara="0" vert="horz" wrap="square" lIns="131650" tIns="6650" rIns="131650" bIns="6650" numCol="1" spcCol="1270" anchor="ctr" anchorCtr="0">
            <a:noAutofit/>
          </a:bodyPr>
          <a:lstStyle/>
          <a:p>
            <a:pPr marL="0" lvl="0" indent="0" algn="r" defTabSz="1244600" rtl="1">
              <a:lnSpc>
                <a:spcPct val="90000"/>
              </a:lnSpc>
              <a:spcBef>
                <a:spcPct val="0"/>
              </a:spcBef>
              <a:spcAft>
                <a:spcPct val="35000"/>
              </a:spcAft>
              <a:buNone/>
            </a:pPr>
            <a:r>
              <a:rPr lang="ur-PK"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نتائج</a:t>
            </a:r>
            <a:endParaRPr lang="en"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99459" y="68511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3" name="CuadroTexto 2">
            <a:extLst>
              <a:ext uri="{FF2B5EF4-FFF2-40B4-BE49-F238E27FC236}">
                <a16:creationId xmlns:a16="http://schemas.microsoft.com/office/drawing/2014/main" id="{CFA953A7-E36E-F8CE-4B1A-D4ED5BFAFA79}"/>
              </a:ext>
            </a:extLst>
          </p:cNvPr>
          <p:cNvSpPr txBox="1"/>
          <p:nvPr/>
        </p:nvSpPr>
        <p:spPr>
          <a:xfrm>
            <a:off x="7067751" y="-31812"/>
            <a:ext cx="6096000" cy="769441"/>
          </a:xfrm>
          <a:prstGeom prst="rect">
            <a:avLst/>
          </a:prstGeom>
          <a:noFill/>
        </p:spPr>
        <p:txBody>
          <a:bodyPr wrap="square">
            <a:spAutoFit/>
          </a:bodyPr>
          <a:lstStyle/>
          <a:p>
            <a:pPr algn="ctr" rtl="1"/>
            <a:r>
              <a:rPr lang="ur-PK" sz="44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latin typeface="Jameel Noori Nastaleeq" panose="02000503000000020004" pitchFamily="2" charset="-78"/>
                <a:cs typeface="Jameel Noori Nastaleeq" panose="02000503000000020004" pitchFamily="2" charset="-78"/>
              </a:rPr>
              <a:t>تقدس کی بلاہٹ</a:t>
            </a:r>
            <a:endParaRPr lang="en" sz="44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2"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righ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righ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righ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righ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2"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righ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righ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2"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righ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righ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2"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righ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righ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2"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righ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righ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2"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righ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righ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11"/>
                                        </p:tgtEl>
                                        <p:attrNameLst>
                                          <p:attrName>style.visibility</p:attrName>
                                        </p:attrNameLst>
                                      </p:cBhvr>
                                      <p:to>
                                        <p:strVal val="visible"/>
                                      </p:to>
                                    </p:set>
                                    <p:anim calcmode="lin" valueType="num">
                                      <p:cBhvr>
                                        <p:cTn id="92" dur="500" fill="hold"/>
                                        <p:tgtEl>
                                          <p:spTgt spid="11"/>
                                        </p:tgtEl>
                                        <p:attrNameLst>
                                          <p:attrName>ppt_w</p:attrName>
                                        </p:attrNameLst>
                                      </p:cBhvr>
                                      <p:tavLst>
                                        <p:tav tm="0">
                                          <p:val>
                                            <p:fltVal val="0"/>
                                          </p:val>
                                        </p:tav>
                                        <p:tav tm="100000">
                                          <p:val>
                                            <p:strVal val="#ppt_w"/>
                                          </p:val>
                                        </p:tav>
                                      </p:tavLst>
                                    </p:anim>
                                    <p:anim calcmode="lin" valueType="num">
                                      <p:cBhvr>
                                        <p:cTn id="93" dur="500" fill="hold"/>
                                        <p:tgtEl>
                                          <p:spTgt spid="11"/>
                                        </p:tgtEl>
                                        <p:attrNameLst>
                                          <p:attrName>ppt_h</p:attrName>
                                        </p:attrNameLst>
                                      </p:cBhvr>
                                      <p:tavLst>
                                        <p:tav tm="0">
                                          <p:val>
                                            <p:fltVal val="0"/>
                                          </p:val>
                                        </p:tav>
                                        <p:tav tm="100000">
                                          <p:val>
                                            <p:strVal val="#ppt_h"/>
                                          </p:val>
                                        </p:tav>
                                      </p:tavLst>
                                    </p:anim>
                                    <p:animEffect transition="in" filter="fade">
                                      <p:cBhvr>
                                        <p:cTn id="94" dur="500"/>
                                        <p:tgtEl>
                                          <p:spTgt spid="11"/>
                                        </p:tgtEl>
                                      </p:cBhvr>
                                    </p:animEffect>
                                  </p:childTnLst>
                                </p:cTn>
                              </p:par>
                            </p:childTnLst>
                          </p:cTn>
                        </p:par>
                        <p:par>
                          <p:cTn id="95" fill="hold">
                            <p:stCondLst>
                              <p:cond delay="500"/>
                            </p:stCondLst>
                            <p:childTnLst>
                              <p:par>
                                <p:cTn id="96" presetID="17" presetClass="entr" presetSubtype="1" fill="hold" grpId="0" nodeType="afterEffect">
                                  <p:stCondLst>
                                    <p:cond delay="0"/>
                                  </p:stCondLst>
                                  <p:childTnLst>
                                    <p:set>
                                      <p:cBhvr>
                                        <p:cTn id="97" dur="1" fill="hold">
                                          <p:stCondLst>
                                            <p:cond delay="0"/>
                                          </p:stCondLst>
                                        </p:cTn>
                                        <p:tgtEl>
                                          <p:spTgt spid="7"/>
                                        </p:tgtEl>
                                        <p:attrNameLst>
                                          <p:attrName>style.visibility</p:attrName>
                                        </p:attrNameLst>
                                      </p:cBhvr>
                                      <p:to>
                                        <p:strVal val="visible"/>
                                      </p:to>
                                    </p:set>
                                    <p:anim calcmode="lin" valueType="num">
                                      <p:cBhvr>
                                        <p:cTn id="98" dur="500" fill="hold"/>
                                        <p:tgtEl>
                                          <p:spTgt spid="7"/>
                                        </p:tgtEl>
                                        <p:attrNameLst>
                                          <p:attrName>ppt_x</p:attrName>
                                        </p:attrNameLst>
                                      </p:cBhvr>
                                      <p:tavLst>
                                        <p:tav tm="0">
                                          <p:val>
                                            <p:strVal val="#ppt_x"/>
                                          </p:val>
                                        </p:tav>
                                        <p:tav tm="100000">
                                          <p:val>
                                            <p:strVal val="#ppt_x"/>
                                          </p:val>
                                        </p:tav>
                                      </p:tavLst>
                                    </p:anim>
                                    <p:anim calcmode="lin" valueType="num">
                                      <p:cBhvr>
                                        <p:cTn id="99" dur="500" fill="hold"/>
                                        <p:tgtEl>
                                          <p:spTgt spid="7"/>
                                        </p:tgtEl>
                                        <p:attrNameLst>
                                          <p:attrName>ppt_y</p:attrName>
                                        </p:attrNameLst>
                                      </p:cBhvr>
                                      <p:tavLst>
                                        <p:tav tm="0">
                                          <p:val>
                                            <p:strVal val="#ppt_y-#ppt_h/2"/>
                                          </p:val>
                                        </p:tav>
                                        <p:tav tm="100000">
                                          <p:val>
                                            <p:strVal val="#ppt_y"/>
                                          </p:val>
                                        </p:tav>
                                      </p:tavLst>
                                    </p:anim>
                                    <p:anim calcmode="lin" valueType="num">
                                      <p:cBhvr>
                                        <p:cTn id="100" dur="500" fill="hold"/>
                                        <p:tgtEl>
                                          <p:spTgt spid="7"/>
                                        </p:tgtEl>
                                        <p:attrNameLst>
                                          <p:attrName>ppt_w</p:attrName>
                                        </p:attrNameLst>
                                      </p:cBhvr>
                                      <p:tavLst>
                                        <p:tav tm="0">
                                          <p:val>
                                            <p:strVal val="#ppt_w"/>
                                          </p:val>
                                        </p:tav>
                                        <p:tav tm="100000">
                                          <p:val>
                                            <p:strVal val="#ppt_w"/>
                                          </p:val>
                                        </p:tav>
                                      </p:tavLst>
                                    </p:anim>
                                    <p:anim calcmode="lin" valueType="num">
                                      <p:cBhvr>
                                        <p:cTn id="101"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13"/>
                                        </p:tgtEl>
                                        <p:attrNameLst>
                                          <p:attrName>style.visibility</p:attrName>
                                        </p:attrNameLst>
                                      </p:cBhvr>
                                      <p:to>
                                        <p:strVal val="visible"/>
                                      </p:to>
                                    </p:set>
                                    <p:anim calcmode="lin" valueType="num">
                                      <p:cBhvr>
                                        <p:cTn id="106" dur="500" fill="hold"/>
                                        <p:tgtEl>
                                          <p:spTgt spid="13"/>
                                        </p:tgtEl>
                                        <p:attrNameLst>
                                          <p:attrName>ppt_w</p:attrName>
                                        </p:attrNameLst>
                                      </p:cBhvr>
                                      <p:tavLst>
                                        <p:tav tm="0">
                                          <p:val>
                                            <p:fltVal val="0"/>
                                          </p:val>
                                        </p:tav>
                                        <p:tav tm="100000">
                                          <p:val>
                                            <p:strVal val="#ppt_w"/>
                                          </p:val>
                                        </p:tav>
                                      </p:tavLst>
                                    </p:anim>
                                    <p:anim calcmode="lin" valueType="num">
                                      <p:cBhvr>
                                        <p:cTn id="107" dur="500" fill="hold"/>
                                        <p:tgtEl>
                                          <p:spTgt spid="13"/>
                                        </p:tgtEl>
                                        <p:attrNameLst>
                                          <p:attrName>ppt_h</p:attrName>
                                        </p:attrNameLst>
                                      </p:cBhvr>
                                      <p:tavLst>
                                        <p:tav tm="0">
                                          <p:val>
                                            <p:fltVal val="0"/>
                                          </p:val>
                                        </p:tav>
                                        <p:tav tm="100000">
                                          <p:val>
                                            <p:strVal val="#ppt_h"/>
                                          </p:val>
                                        </p:tav>
                                      </p:tavLst>
                                    </p:anim>
                                    <p:animEffect transition="in" filter="fade">
                                      <p:cBhvr>
                                        <p:cTn id="108" dur="500"/>
                                        <p:tgtEl>
                                          <p:spTgt spid="13"/>
                                        </p:tgtEl>
                                      </p:cBhvr>
                                    </p:animEffect>
                                  </p:childTnLst>
                                </p:cTn>
                              </p:par>
                            </p:childTnLst>
                          </p:cTn>
                        </p:par>
                        <p:par>
                          <p:cTn id="109" fill="hold">
                            <p:stCondLst>
                              <p:cond delay="500"/>
                            </p:stCondLst>
                            <p:childTnLst>
                              <p:par>
                                <p:cTn id="110" presetID="17" presetClass="entr" presetSubtype="1" fill="hold" grpId="0" nodeType="afterEffect">
                                  <p:stCondLst>
                                    <p:cond delay="0"/>
                                  </p:stCondLst>
                                  <p:childTnLst>
                                    <p:set>
                                      <p:cBhvr>
                                        <p:cTn id="111" dur="1" fill="hold">
                                          <p:stCondLst>
                                            <p:cond delay="0"/>
                                          </p:stCondLst>
                                        </p:cTn>
                                        <p:tgtEl>
                                          <p:spTgt spid="12"/>
                                        </p:tgtEl>
                                        <p:attrNameLst>
                                          <p:attrName>style.visibility</p:attrName>
                                        </p:attrNameLst>
                                      </p:cBhvr>
                                      <p:to>
                                        <p:strVal val="visible"/>
                                      </p:to>
                                    </p:set>
                                    <p:anim calcmode="lin" valueType="num">
                                      <p:cBhvr>
                                        <p:cTn id="112" dur="500" fill="hold"/>
                                        <p:tgtEl>
                                          <p:spTgt spid="12"/>
                                        </p:tgtEl>
                                        <p:attrNameLst>
                                          <p:attrName>ppt_x</p:attrName>
                                        </p:attrNameLst>
                                      </p:cBhvr>
                                      <p:tavLst>
                                        <p:tav tm="0">
                                          <p:val>
                                            <p:strVal val="#ppt_x"/>
                                          </p:val>
                                        </p:tav>
                                        <p:tav tm="100000">
                                          <p:val>
                                            <p:strVal val="#ppt_x"/>
                                          </p:val>
                                        </p:tav>
                                      </p:tavLst>
                                    </p:anim>
                                    <p:anim calcmode="lin" valueType="num">
                                      <p:cBhvr>
                                        <p:cTn id="113" dur="500" fill="hold"/>
                                        <p:tgtEl>
                                          <p:spTgt spid="12"/>
                                        </p:tgtEl>
                                        <p:attrNameLst>
                                          <p:attrName>ppt_y</p:attrName>
                                        </p:attrNameLst>
                                      </p:cBhvr>
                                      <p:tavLst>
                                        <p:tav tm="0">
                                          <p:val>
                                            <p:strVal val="#ppt_y-#ppt_h/2"/>
                                          </p:val>
                                        </p:tav>
                                        <p:tav tm="100000">
                                          <p:val>
                                            <p:strVal val="#ppt_y"/>
                                          </p:val>
                                        </p:tav>
                                      </p:tavLst>
                                    </p:anim>
                                    <p:anim calcmode="lin" valueType="num">
                                      <p:cBhvr>
                                        <p:cTn id="114" dur="500" fill="hold"/>
                                        <p:tgtEl>
                                          <p:spTgt spid="12"/>
                                        </p:tgtEl>
                                        <p:attrNameLst>
                                          <p:attrName>ppt_w</p:attrName>
                                        </p:attrNameLst>
                                      </p:cBhvr>
                                      <p:tavLst>
                                        <p:tav tm="0">
                                          <p:val>
                                            <p:strVal val="#ppt_w"/>
                                          </p:val>
                                        </p:tav>
                                        <p:tav tm="100000">
                                          <p:val>
                                            <p:strVal val="#ppt_w"/>
                                          </p:val>
                                        </p:tav>
                                      </p:tavLst>
                                    </p:anim>
                                    <p:anim calcmode="lin" valueType="num">
                                      <p:cBhvr>
                                        <p:cTn id="115"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Graphic spid="2" grpId="0" uiExpand="1">
        <p:bldSub>
          <a:bldDgm bld="one"/>
        </p:bldSub>
      </p:bldGraphic>
      <p:bldP spid="8" grpId="0"/>
      <p:bldP spid="7" grpId="0" animBg="1"/>
      <p:bldP spid="11" grpId="0" animBg="1"/>
      <p:bldP spid="12" grpId="0" animBg="1"/>
      <p:bldP spid="13" grpId="0" animBg="1"/>
      <p:bldP spid="3" grpId="0"/>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1210</TotalTime>
  <Words>1457</Words>
  <Application>Microsoft Office PowerPoint</Application>
  <PresentationFormat>Panorámica</PresentationFormat>
  <Paragraphs>80</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Calibri</vt:lpstr>
      <vt:lpstr>Aptos Display</vt:lpstr>
      <vt:lpstr>Jameel Noori Nastaleeq</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78</cp:revision>
  <dcterms:created xsi:type="dcterms:W3CDTF">2026-07-25T16:44:22Z</dcterms:created>
  <dcterms:modified xsi:type="dcterms:W3CDTF">2026-09-03T06:05:09Z</dcterms:modified>
</cp:coreProperties>
</file>