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Jameel Noori Nastaleeq" panose="02000503000000000004" pitchFamily="2" charset="-78"/>
      <p:regular r:id="rId16"/>
      <p:italic r:id="rId17"/>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lgn="r" rtl="1">
            <a:defRPr b="1"/>
          </a:pPr>
          <a:r>
            <a:rPr lang="ur-PK" sz="2800" b="1" dirty="0">
              <a:solidFill>
                <a:srgbClr val="745E00"/>
              </a:solidFill>
              <a:latin typeface="Jameel Noori Nastaleeq" panose="02000503000000020004" pitchFamily="2" charset="-78"/>
              <a:cs typeface="Jameel Noori Nastaleeq" panose="02000503000000020004" pitchFamily="2" charset="-78"/>
            </a:rPr>
            <a:t>اگرچہ وہ امیر تھا لیکن وہ غریب بنا (2کرنتھیوں 9:8)</a:t>
          </a:r>
          <a:endParaRPr lang="es-ES" sz="2800" dirty="0">
            <a:solidFill>
              <a:srgbClr val="745E00"/>
            </a:solidFill>
            <a:latin typeface="Jameel Noori Nastaleeq" panose="02000503000000020004" pitchFamily="2" charset="-78"/>
            <a:cs typeface="Jameel Noori Nastaleeq" panose="02000503000000020004" pitchFamily="2" charset="-78"/>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lgn="r" rtl="1">
            <a:defRPr b="1"/>
          </a:pPr>
          <a:r>
            <a:rPr lang="ur-PK" sz="2600" b="1" dirty="0">
              <a:solidFill>
                <a:srgbClr val="208438"/>
              </a:solidFill>
              <a:latin typeface="Jameel Noori Nastaleeq" panose="02000503000000020004" pitchFamily="2" charset="-78"/>
              <a:cs typeface="Jameel Noori Nastaleeq" panose="02000503000000020004" pitchFamily="2" charset="-78"/>
            </a:rPr>
            <a:t>اُس نے آسمان  چھوڑا اور زمین پر آ گیا۔ </a:t>
          </a:r>
          <a:endParaRPr lang="es-ES" sz="2600" dirty="0">
            <a:solidFill>
              <a:srgbClr val="208438"/>
            </a:solidFill>
            <a:latin typeface="Jameel Noori Nastaleeq" panose="02000503000000020004" pitchFamily="2" charset="-78"/>
            <a:cs typeface="Jameel Noori Nastaleeq" panose="02000503000000020004" pitchFamily="2" charset="-78"/>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lgn="r" rtl="1">
            <a:defRPr b="1"/>
          </a:pPr>
          <a:r>
            <a:rPr lang="ur-PK" sz="2400" b="1" dirty="0">
              <a:solidFill>
                <a:schemeClr val="tx2">
                  <a:lumMod val="75000"/>
                </a:schemeClr>
              </a:solidFill>
              <a:latin typeface="Jameel Noori Nastaleeq" panose="02000503000000020004" pitchFamily="2" charset="-78"/>
              <a:cs typeface="Jameel Noori Nastaleeq" panose="02000503000000020004" pitchFamily="2" charset="-78"/>
            </a:rPr>
            <a:t>وہ کائنات کی حکمرانی چھوڑ کر بڑھئی بنا۔ </a:t>
          </a:r>
          <a:endParaRPr lang="es-ES" sz="2400" dirty="0">
            <a:solidFill>
              <a:schemeClr val="tx2">
                <a:lumMod val="75000"/>
              </a:schemeClr>
            </a:solidFill>
            <a:latin typeface="Jameel Noori Nastaleeq" panose="02000503000000020004" pitchFamily="2" charset="-78"/>
            <a:cs typeface="Jameel Noori Nastaleeq" panose="02000503000000020004" pitchFamily="2" charset="-78"/>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lgn="r" rtl="1">
            <a:defRPr b="1"/>
          </a:pPr>
          <a:r>
            <a:rPr lang="ur-PK" sz="2600" b="1" dirty="0">
              <a:solidFill>
                <a:srgbClr val="1C97A8"/>
              </a:solidFill>
              <a:latin typeface="Jameel Noori Nastaleeq" panose="02000503000000020004" pitchFamily="2" charset="-78"/>
              <a:cs typeface="Jameel Noori Nastaleeq" panose="02000503000000020004" pitchFamily="2" charset="-78"/>
            </a:rPr>
            <a:t>اُس نے حفاطٹ کی جگہ کو چھوڑا اور دشمن کے علاقے میں آ گیا۔ </a:t>
          </a:r>
          <a:endParaRPr lang="es-ES" sz="2600" dirty="0">
            <a:solidFill>
              <a:srgbClr val="1C97A8"/>
            </a:solidFill>
            <a:latin typeface="Jameel Noori Nastaleeq" panose="02000503000000020004" pitchFamily="2" charset="-78"/>
            <a:cs typeface="Jameel Noori Nastaleeq" panose="02000503000000020004" pitchFamily="2" charset="-78"/>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lgn="r" rtl="1">
            <a:defRPr b="1"/>
          </a:pPr>
          <a:r>
            <a:rPr lang="ur-PK" sz="2600" b="1" dirty="0">
              <a:solidFill>
                <a:schemeClr val="accent5">
                  <a:lumMod val="75000"/>
                </a:schemeClr>
              </a:solidFill>
              <a:latin typeface="Jameel Noori Nastaleeq" panose="02000503000000020004" pitchFamily="2" charset="-78"/>
              <a:cs typeface="Jameel Noori Nastaleeq" panose="02000503000000020004" pitchFamily="2" charset="-78"/>
            </a:rPr>
            <a:t>اُس نے شاہی تاج کے بدلے کانٹوں کا تاج پہنا۔</a:t>
          </a:r>
          <a:endParaRPr lang="es-ES" sz="2600" dirty="0">
            <a:solidFill>
              <a:schemeClr val="accent5">
                <a:lumMod val="75000"/>
              </a:schemeClr>
            </a:solidFill>
            <a:latin typeface="Jameel Noori Nastaleeq" panose="02000503000000020004" pitchFamily="2" charset="-78"/>
            <a:cs typeface="Jameel Noori Nastaleeq" panose="02000503000000020004" pitchFamily="2" charset="-78"/>
          </a:endParaRPr>
        </a:p>
      </dgm:t>
    </dgm:pt>
    <dgm:pt modelId="{301BD3F2-6425-4DB1-8872-ABB391B7DE11}" type="sibTrans" cxnId="{3AB059F6-458D-4EA6-B298-43703D84904E}">
      <dgm:prSet/>
      <dgm:spPr/>
      <dgm:t>
        <a:bodyPr/>
        <a:lstStyle/>
        <a:p>
          <a:endParaRPr lang="es-ES" sz="2000"/>
        </a:p>
      </dgm:t>
    </dgm:pt>
    <dgm:pt modelId="{2A4F5D6B-02D5-4B0F-BB81-F62249A54E31}" type="par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val="rev"/>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pPr algn="ct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خدا کے فضل کا شکر ادا کرنا (2کرنتھیوں 15:9)۔ </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pPr algn="r" rtl="1"/>
          <a:r>
            <a:rPr lang="en" sz="2000" b="1" dirty="0">
              <a:latin typeface="Jameel Noori Nastaleeq" panose="02000503000000020004" pitchFamily="2" charset="-78"/>
              <a:cs typeface="Jameel Noori Nastaleeq" panose="02000503000000020004" pitchFamily="2" charset="-78"/>
            </a:rPr>
            <a:t>.</a:t>
          </a:r>
          <a:r>
            <a:rPr lang="ur-PK" sz="2000" b="1" dirty="0">
              <a:latin typeface="Jameel Noori Nastaleeq" panose="02000503000000020004" pitchFamily="2" charset="-78"/>
              <a:cs typeface="Jameel Noori Nastaleeq" panose="02000503000000020004" pitchFamily="2" charset="-78"/>
            </a:rPr>
            <a:t> یسوع نے ہمارے لیے سب کچھ دیا۔ اپنے آپ کو مکمل طور پر اُس کے حوالے کرنے کی خواہش میں ہماری شکرگزاری ظاہر ہوتی ہے۔</a:t>
          </a:r>
          <a:endParaRPr lang="es-ES" sz="2000" dirty="0">
            <a:latin typeface="Jameel Noori Nastaleeq" panose="02000503000000020004" pitchFamily="2" charset="-78"/>
            <a:cs typeface="Jameel Noori Nastaleeq" panose="02000503000000020004" pitchFamily="2" charset="-78"/>
          </a:endParaRPr>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pP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خدا کی نعمتیں بانٹنے کی خواہش (2کرنتھیوں 11:9اے)</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pPr algn="r" rtl="1"/>
          <a:r>
            <a:rPr lang="ur-PK" sz="2400" b="1" dirty="0">
              <a:latin typeface="Jameel Noori Nastaleeq" panose="02000503000000020004" pitchFamily="2" charset="-78"/>
              <a:cs typeface="Jameel Noori Nastaleeq" panose="02000503000000020004" pitchFamily="2" charset="-78"/>
            </a:rPr>
            <a:t>ہم دوسروں کو دیتے ہیں کیونکہ ہم نے سب سے پہلے خدا سے حاصل کیا تھا۔</a:t>
          </a:r>
          <a:endParaRPr lang="es-ES" sz="2400" dirty="0">
            <a:latin typeface="Jameel Noori Nastaleeq" panose="02000503000000020004" pitchFamily="2" charset="-78"/>
            <a:cs typeface="Jameel Noori Nastaleeq" panose="02000503000000020004" pitchFamily="2" charset="-78"/>
          </a:endParaRPr>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pP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مخلص محبت</a:t>
          </a:r>
          <a:r>
            <a:rPr lang="es-ES"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(2کرنتھیوں 24:8)۔ </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lgn="r" rtl="1"/>
          <a:r>
            <a:rPr lang="ur-PK" sz="2400" b="1" dirty="0">
              <a:latin typeface="Jameel Noori Nastaleeq" panose="02000503000000020004" pitchFamily="2" charset="-78"/>
              <a:cs typeface="Jameel Noori Nastaleeq" panose="02000503000000020004" pitchFamily="2" charset="-78"/>
            </a:rPr>
            <a:t>سخاوت اس بات کا ثبوت ہے کہ محبت ہمارے دلوں میں بسی ہوئی ہے۔</a:t>
          </a:r>
          <a:endParaRPr lang="es-ES" sz="2400" dirty="0">
            <a:latin typeface="Jameel Noori Nastaleeq" panose="02000503000000020004" pitchFamily="2" charset="-78"/>
            <a:cs typeface="Jameel Noori Nastaleeq" panose="02000503000000020004" pitchFamily="2" charset="-78"/>
          </a:endParaRPr>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val="rev"/>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rPr>
            <a:t>انہوں نے دوسروں کی مدد کرنے کے استحقاق کی بھیک مانگی (2کرنتھیوں 4:8)</a:t>
          </a:r>
          <a:endParaRPr lang="en"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rPr>
            <a:t>اپنی غربت میں انہوں نے اپنی استطاعت سے بڑھ کر دیا (2کرنتھیوں 2:8۔3)</a:t>
          </a:r>
          <a:endParaRPr lang="en"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rtl="1"/>
          <a:r>
            <a:rPr lang="ur-PK" sz="20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انہیں یسوع مسیح کا فضل ملا (2کرنتھیوں 5:8)۔ </a:t>
          </a:r>
          <a:endParaRPr lang="es-ES" sz="20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rtl="1"/>
          <a:r>
            <a:rPr lang="ur-PK" sz="24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انہوں نے اپنے آپ کو مسیح کے سپرد کر دیا (2کرنتھیوں 5:8)۔ </a:t>
          </a:r>
          <a:endParaRPr lang="es-ES" sz="24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pPr algn="ctr" rtl="1"/>
          <a:r>
            <a:rPr lang="ur-PK"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خوشی سے دیا</a:t>
          </a:r>
          <a:br>
            <a:rPr lang="es-ES"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br>
          <a:r>
            <a:rPr lang="ur-PK"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(2کرنتھیوں8: 2اے)</a:t>
          </a:r>
          <a:r>
            <a:rPr lang="en"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a:t>
          </a:r>
          <a:endParaRPr lang="es-ES" sz="26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lgn="r" rtl="1">
            <a:buNone/>
          </a:pPr>
          <a:r>
            <a:rPr lang="ur-PK" sz="2000" b="1" dirty="0">
              <a:latin typeface="Jameel Noori Nastaleeq" panose="02000503000000020004" pitchFamily="2" charset="-78"/>
              <a:cs typeface="Jameel Noori Nastaleeq" panose="02000503000000020004" pitchFamily="2" charset="-78"/>
            </a:rPr>
            <a:t>وہ دینے </a:t>
          </a:r>
          <a:r>
            <a:rPr lang="ur-PK" sz="2600" b="1" dirty="0">
              <a:latin typeface="Jameel Noori Nastaleeq" panose="02000503000000020004" pitchFamily="2" charset="-78"/>
              <a:cs typeface="Jameel Noori Nastaleeq" panose="02000503000000020004" pitchFamily="2" charset="-78"/>
            </a:rPr>
            <a:t>کے</a:t>
          </a:r>
          <a:r>
            <a:rPr lang="ur-PK" sz="2000" b="1" dirty="0">
              <a:latin typeface="Jameel Noori Nastaleeq" panose="02000503000000020004" pitchFamily="2" charset="-78"/>
              <a:cs typeface="Jameel Noori Nastaleeq" panose="02000503000000020004" pitchFamily="2" charset="-78"/>
            </a:rPr>
            <a:t> قابل ہونے پر خوشی محسوس کرتے تھے۔</a:t>
          </a:r>
          <a:endParaRPr lang="es-ES" sz="2000" dirty="0">
            <a:latin typeface="Jameel Noori Nastaleeq" panose="02000503000000020004" pitchFamily="2" charset="-78"/>
            <a:cs typeface="Jameel Noori Nastaleeq" panose="02000503000000020004" pitchFamily="2" charset="-78"/>
          </a:endParaRPr>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pPr algn="ctr" rtl="1"/>
          <a:r>
            <a:rPr lang="ur-PK"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سخاوت کے ساتھ (2کرنتھیوں 8: 2بی)</a:t>
          </a:r>
          <a:endParaRPr lang="es-ES" sz="26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lgn="r" rtl="1">
            <a:buNone/>
          </a:pPr>
          <a:r>
            <a:rPr lang="ur-PK" sz="2600" b="1" dirty="0">
              <a:latin typeface="Jameel Noori Nastaleeq" panose="02000503000000020004" pitchFamily="2" charset="-78"/>
              <a:cs typeface="Jameel Noori Nastaleeq" panose="02000503000000020004" pitchFamily="2" charset="-78"/>
            </a:rPr>
            <a:t>ان کی غربت کوئی رکاوٹ نہیں تھی۔</a:t>
          </a:r>
          <a:endParaRPr lang="es-ES" sz="2600" dirty="0">
            <a:latin typeface="Jameel Noori Nastaleeq" panose="02000503000000020004" pitchFamily="2" charset="-78"/>
            <a:cs typeface="Jameel Noori Nastaleeq" panose="02000503000000020004" pitchFamily="2" charset="-78"/>
          </a:endParaRPr>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pPr algn="ctr" rtl="1"/>
          <a:r>
            <a:rPr lang="ur-PK"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راحت اور سکون کے ساتھ (2کرنتھیوں 3:8)</a:t>
          </a:r>
          <a:endParaRPr lang="es-ES" sz="26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lgn="r" rtl="1">
            <a:buNone/>
          </a:pPr>
          <a:r>
            <a:rPr lang="ur-PK" sz="2800" b="1" dirty="0">
              <a:latin typeface="Jameel Noori Nastaleeq" panose="02000503000000020004" pitchFamily="2" charset="-78"/>
              <a:cs typeface="Jameel Noori Nastaleeq" panose="02000503000000020004" pitchFamily="2" charset="-78"/>
            </a:rPr>
            <a:t>انہوں نے یہ رضاکارانہ اور بے ساختہ کیا۔</a:t>
          </a:r>
          <a:endParaRPr lang="es-ES" sz="2800" dirty="0">
            <a:latin typeface="Jameel Noori Nastaleeq" panose="02000503000000020004" pitchFamily="2" charset="-78"/>
            <a:cs typeface="Jameel Noori Nastaleeq" panose="02000503000000020004" pitchFamily="2" charset="-78"/>
          </a:endParaRPr>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pPr algn="ctr" rtl="1"/>
          <a:r>
            <a:rPr lang="ur-PK" sz="26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ایک استحقاق کے طور پر (2کرنتھیوں 4:8)</a:t>
          </a:r>
          <a:endParaRPr lang="es-ES" sz="26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lgn="r" rtl="1">
            <a:buNone/>
          </a:pPr>
          <a:r>
            <a:rPr lang="ur-PK" sz="2400" b="1" dirty="0">
              <a:latin typeface="Jameel Noori Nastaleeq" panose="02000503000000020004" pitchFamily="2" charset="-78"/>
              <a:cs typeface="Jameel Noori Nastaleeq" panose="02000503000000020004" pitchFamily="2" charset="-78"/>
            </a:rPr>
            <a:t>اس عمل نے انہیں خدا اور کلیسیا کے لیے اپنی محبت ظاہر کرنے کی اجازت دی۔</a:t>
          </a:r>
          <a:endParaRPr lang="es-ES" sz="2400" dirty="0">
            <a:latin typeface="Jameel Noori Nastaleeq" panose="02000503000000020004" pitchFamily="2" charset="-78"/>
            <a:cs typeface="Jameel Noori Nastaleeq" panose="02000503000000020004" pitchFamily="2" charset="-78"/>
          </a:endParaRPr>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pPr algn="ctr" rtl="1"/>
          <a:r>
            <a:rPr lang="ur-PK" sz="24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تقدیس کے عمل کے طور پر (2کرنتھیوں 5:8)</a:t>
          </a:r>
          <a:endParaRPr lang="es-ES" sz="24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lgn="r" rtl="1">
            <a:buNone/>
          </a:pPr>
          <a:r>
            <a:rPr lang="ur-PK" sz="2400" b="1" dirty="0">
              <a:latin typeface="Jameel Noori Nastaleeq" panose="02000503000000020004" pitchFamily="2" charset="-78"/>
              <a:cs typeface="Jameel Noori Nastaleeq" panose="02000503000000020004" pitchFamily="2" charset="-78"/>
            </a:rPr>
            <a:t>خُدا کے تئیں اُس کی عقیدت کا نتیجہ دوسروں کے تئیں اُس کی عقیدت کا نتیجہ تھا۔</a:t>
          </a:r>
          <a:endParaRPr lang="es-ES" sz="2400" dirty="0">
            <a:latin typeface="Jameel Noori Nastaleeq" panose="02000503000000020004" pitchFamily="2" charset="-78"/>
            <a:cs typeface="Jameel Noori Nastaleeq" panose="02000503000000020004" pitchFamily="2" charset="-78"/>
          </a:endParaRPr>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val="rev"/>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pPr rtl="1"/>
          <a:r>
            <a:rPr lang="ur-PK"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یہودی کلیسیائیں</a:t>
          </a:r>
          <a:endParaRPr lang="en"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pPr rtl="1"/>
          <a:r>
            <a:rPr lang="ur-PK" sz="20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خوشخبری لے کر گئے</a:t>
          </a:r>
          <a:endParaRPr lang="en" sz="20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pPr rtl="1"/>
          <a:r>
            <a:rPr lang="ur-PK"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کلیسیا: غیر اقوام</a:t>
          </a:r>
          <a:endParaRPr lang="en"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pPr rtl="1"/>
          <a:r>
            <a:rPr lang="ur-PK" sz="20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انہوں نے اپنے وسائل سے مدد کی</a:t>
          </a:r>
          <a:endParaRPr lang="en" sz="20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val="rev"/>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pPr algn="ctr" rtl="1"/>
          <a:r>
            <a:rPr lang="ur-PK" sz="28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مقامی کلیسیائیں</a:t>
          </a:r>
          <a:endParaRPr lang="en" sz="28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pPr algn="ctr" rtl="1"/>
          <a:r>
            <a:rPr lang="ur-PK" sz="24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جنرل کانفرنس</a:t>
          </a:r>
          <a:endParaRPr lang="en" sz="24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ctr" rtl="1"/>
          <a:r>
            <a:rPr lang="ur-PK" sz="20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کانفرنس/مشن/
یونین</a:t>
          </a:r>
          <a:endParaRPr lang="en" sz="20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pPr algn="ctr" rtl="1"/>
          <a:r>
            <a:rPr lang="ur-PK" sz="32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ڈویژن</a:t>
          </a:r>
          <a:endParaRPr lang="en" sz="3200" b="1"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val="rev"/>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480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653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630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r" defTabSz="1244600" rtl="1">
            <a:lnSpc>
              <a:spcPct val="90000"/>
            </a:lnSpc>
            <a:spcBef>
              <a:spcPct val="0"/>
            </a:spcBef>
            <a:spcAft>
              <a:spcPct val="35000"/>
            </a:spcAft>
            <a:buNone/>
            <a:defRPr b="1"/>
          </a:pPr>
          <a:r>
            <a:rPr lang="ur-PK" sz="2800" b="1" kern="1200" dirty="0">
              <a:solidFill>
                <a:srgbClr val="745E00"/>
              </a:solidFill>
              <a:latin typeface="Jameel Noori Nastaleeq" panose="02000503000000020004" pitchFamily="2" charset="-78"/>
              <a:cs typeface="Jameel Noori Nastaleeq" panose="02000503000000020004" pitchFamily="2" charset="-78"/>
            </a:rPr>
            <a:t>اگرچہ وہ امیر تھا لیکن وہ غریب بنا (2کرنتھیوں 9:8)</a:t>
          </a:r>
          <a:endParaRPr lang="es-ES" sz="2800" kern="1200" dirty="0">
            <a:solidFill>
              <a:srgbClr val="745E00"/>
            </a:solidFill>
            <a:latin typeface="Jameel Noori Nastaleeq" panose="02000503000000020004" pitchFamily="2" charset="-78"/>
            <a:cs typeface="Jameel Noori Nastaleeq" panose="02000503000000020004" pitchFamily="2" charset="-78"/>
          </a:endParaRPr>
        </a:p>
      </dsp:txBody>
      <dsp:txXfrm>
        <a:off x="386309" y="315788"/>
        <a:ext cx="3139402" cy="539472"/>
      </dsp:txXfrm>
    </dsp:sp>
    <dsp:sp modelId="{9A9012AF-BDD8-4260-9D43-8D0286C05F1F}">
      <dsp:nvSpPr>
        <dsp:cNvPr id="0" name=""/>
        <dsp:cNvSpPr/>
      </dsp:nvSpPr>
      <dsp:spPr>
        <a:xfrm>
          <a:off x="38630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480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653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630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r" defTabSz="1155700" rtl="1">
            <a:lnSpc>
              <a:spcPct val="90000"/>
            </a:lnSpc>
            <a:spcBef>
              <a:spcPct val="0"/>
            </a:spcBef>
            <a:spcAft>
              <a:spcPct val="35000"/>
            </a:spcAft>
            <a:buNone/>
            <a:defRPr b="1"/>
          </a:pPr>
          <a:r>
            <a:rPr lang="ur-PK" sz="2600" b="1" kern="1200" dirty="0">
              <a:solidFill>
                <a:srgbClr val="208438"/>
              </a:solidFill>
              <a:latin typeface="Jameel Noori Nastaleeq" panose="02000503000000020004" pitchFamily="2" charset="-78"/>
              <a:cs typeface="Jameel Noori Nastaleeq" panose="02000503000000020004" pitchFamily="2" charset="-78"/>
            </a:rPr>
            <a:t>اُس نے آسمان  چھوڑا اور زمین پر آ گیا۔ </a:t>
          </a:r>
          <a:endParaRPr lang="es-ES" sz="2600" kern="1200" dirty="0">
            <a:solidFill>
              <a:srgbClr val="208438"/>
            </a:solidFill>
            <a:latin typeface="Jameel Noori Nastaleeq" panose="02000503000000020004" pitchFamily="2" charset="-78"/>
            <a:cs typeface="Jameel Noori Nastaleeq" panose="02000503000000020004" pitchFamily="2" charset="-78"/>
          </a:endParaRPr>
        </a:p>
      </dsp:txBody>
      <dsp:txXfrm>
        <a:off x="386309" y="1658475"/>
        <a:ext cx="3139402" cy="539472"/>
      </dsp:txXfrm>
    </dsp:sp>
    <dsp:sp modelId="{3628C3B3-3306-4947-93D2-98E82D4D9398}">
      <dsp:nvSpPr>
        <dsp:cNvPr id="0" name=""/>
        <dsp:cNvSpPr/>
      </dsp:nvSpPr>
      <dsp:spPr>
        <a:xfrm>
          <a:off x="38630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480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653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630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r" defTabSz="1066800" rtl="1">
            <a:lnSpc>
              <a:spcPct val="90000"/>
            </a:lnSpc>
            <a:spcBef>
              <a:spcPct val="0"/>
            </a:spcBef>
            <a:spcAft>
              <a:spcPct val="35000"/>
            </a:spcAft>
            <a:buNone/>
            <a:defRPr b="1"/>
          </a:pPr>
          <a:r>
            <a:rPr lang="ur-PK" sz="2400" b="1" kern="1200" dirty="0">
              <a:solidFill>
                <a:schemeClr val="tx2">
                  <a:lumMod val="75000"/>
                </a:schemeClr>
              </a:solidFill>
              <a:latin typeface="Jameel Noori Nastaleeq" panose="02000503000000020004" pitchFamily="2" charset="-78"/>
              <a:cs typeface="Jameel Noori Nastaleeq" panose="02000503000000020004" pitchFamily="2" charset="-78"/>
            </a:rPr>
            <a:t>وہ کائنات کی حکمرانی چھوڑ کر بڑھئی بنا۔ </a:t>
          </a:r>
          <a:endParaRPr lang="es-ES" sz="2400" kern="1200" dirty="0">
            <a:solidFill>
              <a:schemeClr val="tx2">
                <a:lumMod val="75000"/>
              </a:schemeClr>
            </a:solidFill>
            <a:latin typeface="Jameel Noori Nastaleeq" panose="02000503000000020004" pitchFamily="2" charset="-78"/>
            <a:cs typeface="Jameel Noori Nastaleeq" panose="02000503000000020004" pitchFamily="2" charset="-78"/>
          </a:endParaRPr>
        </a:p>
      </dsp:txBody>
      <dsp:txXfrm>
        <a:off x="386309" y="3001163"/>
        <a:ext cx="3139402" cy="539472"/>
      </dsp:txXfrm>
    </dsp:sp>
    <dsp:sp modelId="{EC916E81-F37E-4B5E-A860-74B8CF51D690}">
      <dsp:nvSpPr>
        <dsp:cNvPr id="0" name=""/>
        <dsp:cNvSpPr/>
      </dsp:nvSpPr>
      <dsp:spPr>
        <a:xfrm>
          <a:off x="38630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480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653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630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r" defTabSz="1155700" rtl="1">
            <a:lnSpc>
              <a:spcPct val="90000"/>
            </a:lnSpc>
            <a:spcBef>
              <a:spcPct val="0"/>
            </a:spcBef>
            <a:spcAft>
              <a:spcPct val="35000"/>
            </a:spcAft>
            <a:buNone/>
            <a:defRPr b="1"/>
          </a:pPr>
          <a:r>
            <a:rPr lang="ur-PK" sz="2600" b="1" kern="1200" dirty="0">
              <a:solidFill>
                <a:srgbClr val="1C97A8"/>
              </a:solidFill>
              <a:latin typeface="Jameel Noori Nastaleeq" panose="02000503000000020004" pitchFamily="2" charset="-78"/>
              <a:cs typeface="Jameel Noori Nastaleeq" panose="02000503000000020004" pitchFamily="2" charset="-78"/>
            </a:rPr>
            <a:t>اُس نے حفاطٹ کی جگہ کو چھوڑا اور دشمن کے علاقے میں آ گیا۔ </a:t>
          </a:r>
          <a:endParaRPr lang="es-ES" sz="2600" kern="1200" dirty="0">
            <a:solidFill>
              <a:srgbClr val="1C97A8"/>
            </a:solidFill>
            <a:latin typeface="Jameel Noori Nastaleeq" panose="02000503000000020004" pitchFamily="2" charset="-78"/>
            <a:cs typeface="Jameel Noori Nastaleeq" panose="02000503000000020004" pitchFamily="2" charset="-78"/>
          </a:endParaRPr>
        </a:p>
      </dsp:txBody>
      <dsp:txXfrm>
        <a:off x="386309" y="4343850"/>
        <a:ext cx="3139402" cy="539472"/>
      </dsp:txXfrm>
    </dsp:sp>
    <dsp:sp modelId="{4D944891-2582-4A86-9E09-787E90A528BF}">
      <dsp:nvSpPr>
        <dsp:cNvPr id="0" name=""/>
        <dsp:cNvSpPr/>
      </dsp:nvSpPr>
      <dsp:spPr>
        <a:xfrm>
          <a:off x="38630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480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653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630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r" defTabSz="1155700" rtl="1">
            <a:lnSpc>
              <a:spcPct val="90000"/>
            </a:lnSpc>
            <a:spcBef>
              <a:spcPct val="0"/>
            </a:spcBef>
            <a:spcAft>
              <a:spcPct val="35000"/>
            </a:spcAft>
            <a:buNone/>
            <a:defRPr b="1"/>
          </a:pPr>
          <a:r>
            <a:rPr lang="ur-PK" sz="2600" b="1" kern="1200" dirty="0">
              <a:solidFill>
                <a:schemeClr val="accent5">
                  <a:lumMod val="75000"/>
                </a:schemeClr>
              </a:solidFill>
              <a:latin typeface="Jameel Noori Nastaleeq" panose="02000503000000020004" pitchFamily="2" charset="-78"/>
              <a:cs typeface="Jameel Noori Nastaleeq" panose="02000503000000020004" pitchFamily="2" charset="-78"/>
            </a:rPr>
            <a:t>اُس نے شاہی تاج کے بدلے کانٹوں کا تاج پہنا۔</a:t>
          </a:r>
          <a:endParaRPr lang="es-ES" sz="2600" kern="1200" dirty="0">
            <a:solidFill>
              <a:schemeClr val="accent5">
                <a:lumMod val="75000"/>
              </a:schemeClr>
            </a:solidFill>
            <a:latin typeface="Jameel Noori Nastaleeq" panose="02000503000000020004" pitchFamily="2" charset="-78"/>
            <a:cs typeface="Jameel Noori Nastaleeq" panose="02000503000000020004" pitchFamily="2" charset="-78"/>
          </a:endParaRPr>
        </a:p>
      </dsp:txBody>
      <dsp:txXfrm>
        <a:off x="386309" y="5686538"/>
        <a:ext cx="3139402" cy="539472"/>
      </dsp:txXfrm>
    </dsp:sp>
    <dsp:sp modelId="{14548C3F-1643-4892-86FA-521F0AAC21DF}">
      <dsp:nvSpPr>
        <dsp:cNvPr id="0" name=""/>
        <dsp:cNvSpPr/>
      </dsp:nvSpPr>
      <dsp:spPr>
        <a:xfrm>
          <a:off x="38630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rot="10800000">
          <a:off x="4904513"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خدا کے فضل کا شکر ادا کرنا (2کرنتھیوں 15:9)۔ </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5127032" y="2327"/>
        <a:ext cx="2688907" cy="890078"/>
      </dsp:txXfrm>
    </dsp:sp>
    <dsp:sp modelId="{1FED0ED4-56D9-421E-9A63-B78BB2B88190}">
      <dsp:nvSpPr>
        <dsp:cNvPr id="0" name=""/>
        <dsp:cNvSpPr/>
      </dsp:nvSpPr>
      <dsp:spPr>
        <a:xfrm rot="10800000">
          <a:off x="87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2700" rIns="25400" bIns="12700" numCol="1" spcCol="1270" anchor="ctr" anchorCtr="0">
          <a:noAutofit/>
        </a:bodyPr>
        <a:lstStyle/>
        <a:p>
          <a:pPr marL="0" lvl="0" indent="0" algn="r" defTabSz="889000" rtl="1">
            <a:lnSpc>
              <a:spcPct val="90000"/>
            </a:lnSpc>
            <a:spcBef>
              <a:spcPct val="0"/>
            </a:spcBef>
            <a:spcAft>
              <a:spcPct val="35000"/>
            </a:spcAft>
            <a:buNone/>
          </a:pPr>
          <a:r>
            <a:rPr lang="en" sz="2000" b="1" kern="1200" dirty="0">
              <a:latin typeface="Jameel Noori Nastaleeq" panose="02000503000000020004" pitchFamily="2" charset="-78"/>
              <a:cs typeface="Jameel Noori Nastaleeq" panose="02000503000000020004" pitchFamily="2" charset="-78"/>
            </a:rPr>
            <a:t>.</a:t>
          </a:r>
          <a:r>
            <a:rPr lang="ur-PK" sz="2000" b="1" kern="1200" dirty="0">
              <a:latin typeface="Jameel Noori Nastaleeq" panose="02000503000000020004" pitchFamily="2" charset="-78"/>
              <a:cs typeface="Jameel Noori Nastaleeq" panose="02000503000000020004" pitchFamily="2" charset="-78"/>
            </a:rPr>
            <a:t> یسوع نے ہمارے لیے سب کچھ دیا۔ اپنے آپ کو مکمل طور پر اُس کے حوالے کرنے کی خواہش میں ہماری شکرگزاری ظاہر ہوتی ہے۔</a:t>
          </a:r>
          <a:endParaRPr lang="es-ES" sz="2000" kern="1200" dirty="0">
            <a:latin typeface="Jameel Noori Nastaleeq" panose="02000503000000020004" pitchFamily="2" charset="-78"/>
            <a:cs typeface="Jameel Noori Nastaleeq" panose="02000503000000020004" pitchFamily="2" charset="-78"/>
          </a:endParaRPr>
        </a:p>
      </dsp:txBody>
      <dsp:txXfrm rot="10800000">
        <a:off x="432877" y="15366"/>
        <a:ext cx="4328911" cy="864001"/>
      </dsp:txXfrm>
    </dsp:sp>
    <dsp:sp modelId="{8D21C6B2-6F6B-4D22-B4F2-5AD97FF58ABA}">
      <dsp:nvSpPr>
        <dsp:cNvPr id="0" name=""/>
        <dsp:cNvSpPr/>
      </dsp:nvSpPr>
      <dsp:spPr>
        <a:xfrm rot="10800000">
          <a:off x="4904513"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خدا کی نعمتیں بانٹنے کی خواہش (2کرنتھیوں 11:9اے)</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5127032" y="1017017"/>
        <a:ext cx="2688907" cy="890078"/>
      </dsp:txXfrm>
    </dsp:sp>
    <dsp:sp modelId="{C0C24EC1-C44B-43A8-B691-1F5F04610D3A}">
      <dsp:nvSpPr>
        <dsp:cNvPr id="0" name=""/>
        <dsp:cNvSpPr/>
      </dsp:nvSpPr>
      <dsp:spPr>
        <a:xfrm rot="10800000">
          <a:off x="110805"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ہم دوسروں کو دیتے ہیں کیونکہ ہم نے سب سے پہلے خدا سے حاصل کیا تھا۔</a:t>
          </a:r>
          <a:endParaRPr lang="es-ES" sz="2400" kern="1200" dirty="0">
            <a:latin typeface="Jameel Noori Nastaleeq" panose="02000503000000020004" pitchFamily="2" charset="-78"/>
            <a:cs typeface="Jameel Noori Nastaleeq" panose="02000503000000020004" pitchFamily="2" charset="-78"/>
          </a:endParaRPr>
        </a:p>
      </dsp:txBody>
      <dsp:txXfrm rot="10800000">
        <a:off x="480187" y="1092674"/>
        <a:ext cx="4344218" cy="738765"/>
      </dsp:txXfrm>
    </dsp:sp>
    <dsp:sp modelId="{0A93A2B4-3F7C-4657-9FC3-637F69F13A13}">
      <dsp:nvSpPr>
        <dsp:cNvPr id="0" name=""/>
        <dsp:cNvSpPr/>
      </dsp:nvSpPr>
      <dsp:spPr>
        <a:xfrm rot="10800000">
          <a:off x="4904513"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15240" rIns="30480" bIns="1524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مخلص محبت</a:t>
          </a:r>
          <a:r>
            <a:rPr lang="es-ES"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(2کرنتھیوں 24:8)۔ </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rot="10800000">
        <a:off x="5127032" y="2031707"/>
        <a:ext cx="2688907" cy="890078"/>
      </dsp:txXfrm>
    </dsp:sp>
    <dsp:sp modelId="{C606BF0D-BD59-4E31-A4A0-E5082F883447}">
      <dsp:nvSpPr>
        <dsp:cNvPr id="0" name=""/>
        <dsp:cNvSpPr/>
      </dsp:nvSpPr>
      <dsp:spPr>
        <a:xfrm rot="10800000">
          <a:off x="45794"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5240" rIns="30480" bIns="15240" numCol="1" spcCol="1270" anchor="ctr" anchorCtr="0">
          <a:noAutofit/>
        </a:bodyPr>
        <a:lstStyle/>
        <a:p>
          <a:pPr marL="0" lvl="0" indent="0" algn="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سخاوت اس بات کا ثبوت ہے کہ محبت ہمارے دلوں میں بسی ہوئی ہے۔</a:t>
          </a:r>
          <a:endParaRPr lang="es-ES" sz="2400" kern="1200" dirty="0">
            <a:latin typeface="Jameel Noori Nastaleeq" panose="02000503000000020004" pitchFamily="2" charset="-78"/>
            <a:cs typeface="Jameel Noori Nastaleeq" panose="02000503000000020004" pitchFamily="2" charset="-78"/>
          </a:endParaRPr>
        </a:p>
      </dsp:txBody>
      <dsp:txXfrm rot="10800000">
        <a:off x="441794"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711"/>
          <a:ext cx="3990976" cy="657119"/>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rPr>
            <a:t>انہوں نے دوسروں کی مدد کرنے کے استحقاق کی بھیک مانگی (2کرنتھیوں 4:8)</a:t>
          </a:r>
          <a:endParaRPr lang="en"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endParaRPr>
        </a:p>
      </dsp:txBody>
      <dsp:txXfrm>
        <a:off x="32078" y="32789"/>
        <a:ext cx="3926820" cy="592963"/>
      </dsp:txXfrm>
    </dsp:sp>
    <dsp:sp modelId="{F8F6F75F-1573-4DA0-ACC3-3D93CED1CD83}">
      <dsp:nvSpPr>
        <dsp:cNvPr id="0" name=""/>
        <dsp:cNvSpPr/>
      </dsp:nvSpPr>
      <dsp:spPr>
        <a:xfrm>
          <a:off x="0" y="665607"/>
          <a:ext cx="3990976" cy="657119"/>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ur-PK"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rPr>
            <a:t>اپنی غربت میں انہوں نے اپنی استطاعت سے بڑھ کر دیا (2کرنتھیوں 2:8۔3)</a:t>
          </a:r>
          <a:endParaRPr lang="en" sz="2400" b="1" kern="1200" dirty="0">
            <a:solidFill>
              <a:prstClr val="white"/>
            </a:solidFill>
            <a:effectLst>
              <a:outerShdw blurRad="38100" dist="38100" dir="2700000" algn="tl">
                <a:srgbClr val="000000"/>
              </a:outerShdw>
            </a:effectLst>
            <a:latin typeface="Jameel Noori Nastaleeq" panose="02000503000000020004" pitchFamily="2" charset="-78"/>
            <a:ea typeface="+mn-ea"/>
            <a:cs typeface="Jameel Noori Nastaleeq" panose="02000503000000020004" pitchFamily="2" charset="-78"/>
          </a:endParaRPr>
        </a:p>
      </dsp:txBody>
      <dsp:txXfrm>
        <a:off x="32078" y="697685"/>
        <a:ext cx="3926820" cy="5929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1057"/>
          <a:ext cx="3457574" cy="656963"/>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ur-PK" sz="20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انہیں یسوع مسیح کا فضل ملا (2کرنتھیوں 5:8)۔ </a:t>
          </a:r>
          <a:endParaRPr lang="es-ES" sz="20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2070" y="33127"/>
        <a:ext cx="3393434" cy="592823"/>
      </dsp:txXfrm>
    </dsp:sp>
    <dsp:sp modelId="{B9DDC8E8-E407-48D4-8111-818FA67DBE63}">
      <dsp:nvSpPr>
        <dsp:cNvPr id="0" name=""/>
        <dsp:cNvSpPr/>
      </dsp:nvSpPr>
      <dsp:spPr>
        <a:xfrm>
          <a:off x="0" y="665417"/>
          <a:ext cx="3457574" cy="656963"/>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انہوں نے اپنے آپ کو مسیح کے سپرد کر دیا (2کرنتھیوں 5:8)۔ </a:t>
          </a:r>
          <a:endParaRPr lang="es-ES" sz="24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32070" y="697487"/>
        <a:ext cx="3393434" cy="592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16200000">
          <a:off x="2044963"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r" defTabSz="889000" rtl="1">
            <a:lnSpc>
              <a:spcPct val="90000"/>
            </a:lnSpc>
            <a:spcBef>
              <a:spcPct val="0"/>
            </a:spcBef>
            <a:spcAft>
              <a:spcPct val="15000"/>
            </a:spcAft>
            <a:buNone/>
          </a:pPr>
          <a:r>
            <a:rPr lang="ur-PK" sz="2000" b="1" kern="1200" dirty="0">
              <a:latin typeface="Jameel Noori Nastaleeq" panose="02000503000000020004" pitchFamily="2" charset="-78"/>
              <a:cs typeface="Jameel Noori Nastaleeq" panose="02000503000000020004" pitchFamily="2" charset="-78"/>
            </a:rPr>
            <a:t>وہ دینے </a:t>
          </a:r>
          <a:r>
            <a:rPr lang="ur-PK" sz="2600" b="1" kern="1200" dirty="0">
              <a:latin typeface="Jameel Noori Nastaleeq" panose="02000503000000020004" pitchFamily="2" charset="-78"/>
              <a:cs typeface="Jameel Noori Nastaleeq" panose="02000503000000020004" pitchFamily="2" charset="-78"/>
            </a:rPr>
            <a:t>کے</a:t>
          </a:r>
          <a:r>
            <a:rPr lang="ur-PK" sz="2000" b="1" kern="1200" dirty="0">
              <a:latin typeface="Jameel Noori Nastaleeq" panose="02000503000000020004" pitchFamily="2" charset="-78"/>
              <a:cs typeface="Jameel Noori Nastaleeq" panose="02000503000000020004" pitchFamily="2" charset="-78"/>
            </a:rPr>
            <a:t> قابل ہونے پر خوشی محسوس کرتے تھے۔</a:t>
          </a:r>
          <a:endParaRPr lang="es-ES" sz="2000" kern="1200" dirty="0">
            <a:latin typeface="Jameel Noori Nastaleeq" panose="02000503000000020004" pitchFamily="2" charset="-78"/>
            <a:cs typeface="Jameel Noori Nastaleeq" panose="02000503000000020004" pitchFamily="2" charset="-78"/>
          </a:endParaRPr>
        </a:p>
      </dsp:txBody>
      <dsp:txXfrm rot="5400000">
        <a:off x="84773" y="110772"/>
        <a:ext cx="4577969" cy="565767"/>
      </dsp:txXfrm>
    </dsp:sp>
    <dsp:sp modelId="{B711DD2F-11E1-4BB3-968C-25BA0DB1901D}">
      <dsp:nvSpPr>
        <dsp:cNvPr id="0" name=""/>
        <dsp:cNvSpPr/>
      </dsp:nvSpPr>
      <dsp:spPr>
        <a:xfrm>
          <a:off x="4662742"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rtl="1">
            <a:lnSpc>
              <a:spcPct val="90000"/>
            </a:lnSpc>
            <a:spcBef>
              <a:spcPct val="0"/>
            </a:spcBef>
            <a:spcAft>
              <a:spcPct val="35000"/>
            </a:spcAft>
            <a:buNone/>
          </a:pPr>
          <a:r>
            <a:rPr lang="ur-PK"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خوشی سے دیا</a:t>
          </a:r>
          <a:br>
            <a:rPr lang="es-ES"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br>
          <a:r>
            <a:rPr lang="ur-PK"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(2کرنتھیوں8: 2اے)</a:t>
          </a:r>
          <a:r>
            <a:rPr lang="en"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 </a:t>
          </a:r>
          <a:endParaRPr lang="es-ES" sz="26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701000" y="40050"/>
        <a:ext cx="2407474" cy="707210"/>
      </dsp:txXfrm>
    </dsp:sp>
    <dsp:sp modelId="{168EF5E1-1817-41C6-821F-2CD9D8F90BAC}">
      <dsp:nvSpPr>
        <dsp:cNvPr id="0" name=""/>
        <dsp:cNvSpPr/>
      </dsp:nvSpPr>
      <dsp:spPr>
        <a:xfrm rot="16200000">
          <a:off x="2044963"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ان کی غربت کوئی رکاوٹ نہیں تھی۔</a:t>
          </a:r>
          <a:endParaRPr lang="es-ES" sz="2600" kern="1200" dirty="0">
            <a:latin typeface="Jameel Noori Nastaleeq" panose="02000503000000020004" pitchFamily="2" charset="-78"/>
            <a:cs typeface="Jameel Noori Nastaleeq" panose="02000503000000020004" pitchFamily="2" charset="-78"/>
          </a:endParaRPr>
        </a:p>
      </dsp:txBody>
      <dsp:txXfrm rot="5400000">
        <a:off x="84773" y="933685"/>
        <a:ext cx="4577969" cy="565767"/>
      </dsp:txXfrm>
    </dsp:sp>
    <dsp:sp modelId="{6F5A290D-5C74-4728-B73F-8BFA2A3C1AA1}">
      <dsp:nvSpPr>
        <dsp:cNvPr id="0" name=""/>
        <dsp:cNvSpPr/>
      </dsp:nvSpPr>
      <dsp:spPr>
        <a:xfrm>
          <a:off x="4662742"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rtl="1">
            <a:lnSpc>
              <a:spcPct val="90000"/>
            </a:lnSpc>
            <a:spcBef>
              <a:spcPct val="0"/>
            </a:spcBef>
            <a:spcAft>
              <a:spcPct val="35000"/>
            </a:spcAft>
            <a:buNone/>
          </a:pPr>
          <a:r>
            <a:rPr lang="ur-PK"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سخاوت کے ساتھ (2کرنتھیوں 8: 2بی)</a:t>
          </a:r>
          <a:endParaRPr lang="es-ES" sz="26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701000" y="862963"/>
        <a:ext cx="2407474" cy="707210"/>
      </dsp:txXfrm>
    </dsp:sp>
    <dsp:sp modelId="{42BA8455-6A61-4E36-9477-4EEBC64C151B}">
      <dsp:nvSpPr>
        <dsp:cNvPr id="0" name=""/>
        <dsp:cNvSpPr/>
      </dsp:nvSpPr>
      <dsp:spPr>
        <a:xfrm rot="16200000">
          <a:off x="2044963"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r" defTabSz="1244600" rtl="1">
            <a:lnSpc>
              <a:spcPct val="90000"/>
            </a:lnSpc>
            <a:spcBef>
              <a:spcPct val="0"/>
            </a:spcBef>
            <a:spcAft>
              <a:spcPct val="15000"/>
            </a:spcAft>
            <a:buNone/>
          </a:pPr>
          <a:r>
            <a:rPr lang="ur-PK" sz="2800" b="1" kern="1200" dirty="0">
              <a:latin typeface="Jameel Noori Nastaleeq" panose="02000503000000020004" pitchFamily="2" charset="-78"/>
              <a:cs typeface="Jameel Noori Nastaleeq" panose="02000503000000020004" pitchFamily="2" charset="-78"/>
            </a:rPr>
            <a:t>انہوں نے یہ رضاکارانہ اور بے ساختہ کیا۔</a:t>
          </a:r>
          <a:endParaRPr lang="es-ES" sz="2800" kern="1200" dirty="0">
            <a:latin typeface="Jameel Noori Nastaleeq" panose="02000503000000020004" pitchFamily="2" charset="-78"/>
            <a:cs typeface="Jameel Noori Nastaleeq" panose="02000503000000020004" pitchFamily="2" charset="-78"/>
          </a:endParaRPr>
        </a:p>
      </dsp:txBody>
      <dsp:txXfrm rot="5400000">
        <a:off x="84773" y="1756598"/>
        <a:ext cx="4577969" cy="565767"/>
      </dsp:txXfrm>
    </dsp:sp>
    <dsp:sp modelId="{58547A2F-B6AB-4634-B301-C2DA1D84FDF8}">
      <dsp:nvSpPr>
        <dsp:cNvPr id="0" name=""/>
        <dsp:cNvSpPr/>
      </dsp:nvSpPr>
      <dsp:spPr>
        <a:xfrm>
          <a:off x="4662742"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rtl="1">
            <a:lnSpc>
              <a:spcPct val="90000"/>
            </a:lnSpc>
            <a:spcBef>
              <a:spcPct val="0"/>
            </a:spcBef>
            <a:spcAft>
              <a:spcPct val="35000"/>
            </a:spcAft>
            <a:buNone/>
          </a:pPr>
          <a:r>
            <a:rPr lang="ur-PK"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راحت اور سکون کے ساتھ (2کرنتھیوں 3:8)</a:t>
          </a:r>
          <a:endParaRPr lang="es-ES" sz="26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701000" y="1685876"/>
        <a:ext cx="2407474" cy="707210"/>
      </dsp:txXfrm>
    </dsp:sp>
    <dsp:sp modelId="{29C5E9AD-C784-4A3B-BEFA-F251D9EB017F}">
      <dsp:nvSpPr>
        <dsp:cNvPr id="0" name=""/>
        <dsp:cNvSpPr/>
      </dsp:nvSpPr>
      <dsp:spPr>
        <a:xfrm rot="16200000">
          <a:off x="2044963"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r" defTabSz="1066800" rtl="1">
            <a:lnSpc>
              <a:spcPct val="90000"/>
            </a:lnSpc>
            <a:spcBef>
              <a:spcPct val="0"/>
            </a:spcBef>
            <a:spcAft>
              <a:spcPct val="15000"/>
            </a:spcAft>
            <a:buNone/>
          </a:pPr>
          <a:r>
            <a:rPr lang="ur-PK" sz="2400" b="1" kern="1200" dirty="0">
              <a:latin typeface="Jameel Noori Nastaleeq" panose="02000503000000020004" pitchFamily="2" charset="-78"/>
              <a:cs typeface="Jameel Noori Nastaleeq" panose="02000503000000020004" pitchFamily="2" charset="-78"/>
            </a:rPr>
            <a:t>اس عمل نے انہیں خدا اور کلیسیا کے لیے اپنی محبت ظاہر کرنے کی اجازت دی۔</a:t>
          </a:r>
          <a:endParaRPr lang="es-ES" sz="2400" kern="1200" dirty="0">
            <a:latin typeface="Jameel Noori Nastaleeq" panose="02000503000000020004" pitchFamily="2" charset="-78"/>
            <a:cs typeface="Jameel Noori Nastaleeq" panose="02000503000000020004" pitchFamily="2" charset="-78"/>
          </a:endParaRPr>
        </a:p>
      </dsp:txBody>
      <dsp:txXfrm rot="5400000">
        <a:off x="84773" y="2579511"/>
        <a:ext cx="4577969" cy="565767"/>
      </dsp:txXfrm>
    </dsp:sp>
    <dsp:sp modelId="{80BB0345-422F-461E-9362-F74C1675D04F}">
      <dsp:nvSpPr>
        <dsp:cNvPr id="0" name=""/>
        <dsp:cNvSpPr/>
      </dsp:nvSpPr>
      <dsp:spPr>
        <a:xfrm>
          <a:off x="4662742"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rtl="1">
            <a:lnSpc>
              <a:spcPct val="90000"/>
            </a:lnSpc>
            <a:spcBef>
              <a:spcPct val="0"/>
            </a:spcBef>
            <a:spcAft>
              <a:spcPct val="35000"/>
            </a:spcAft>
            <a:buNone/>
          </a:pPr>
          <a:r>
            <a:rPr lang="ur-PK" sz="26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ایک استحقاق کے طور پر (2کرنتھیوں 4:8)</a:t>
          </a:r>
          <a:endParaRPr lang="es-ES" sz="26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701000" y="2508789"/>
        <a:ext cx="2407474" cy="707210"/>
      </dsp:txXfrm>
    </dsp:sp>
    <dsp:sp modelId="{CFB8DF9A-D7A6-4817-8A22-63A62AFE7A08}">
      <dsp:nvSpPr>
        <dsp:cNvPr id="0" name=""/>
        <dsp:cNvSpPr/>
      </dsp:nvSpPr>
      <dsp:spPr>
        <a:xfrm rot="16200000">
          <a:off x="2044963"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r" defTabSz="1066800" rtl="1">
            <a:lnSpc>
              <a:spcPct val="90000"/>
            </a:lnSpc>
            <a:spcBef>
              <a:spcPct val="0"/>
            </a:spcBef>
            <a:spcAft>
              <a:spcPct val="15000"/>
            </a:spcAft>
            <a:buNone/>
          </a:pPr>
          <a:r>
            <a:rPr lang="ur-PK" sz="2400" b="1" kern="1200" dirty="0">
              <a:latin typeface="Jameel Noori Nastaleeq" panose="02000503000000020004" pitchFamily="2" charset="-78"/>
              <a:cs typeface="Jameel Noori Nastaleeq" panose="02000503000000020004" pitchFamily="2" charset="-78"/>
            </a:rPr>
            <a:t>خُدا کے تئیں اُس کی عقیدت کا نتیجہ دوسروں کے تئیں اُس کی عقیدت کا نتیجہ تھا۔</a:t>
          </a:r>
          <a:endParaRPr lang="es-ES" sz="2400" kern="1200" dirty="0">
            <a:latin typeface="Jameel Noori Nastaleeq" panose="02000503000000020004" pitchFamily="2" charset="-78"/>
            <a:cs typeface="Jameel Noori Nastaleeq" panose="02000503000000020004" pitchFamily="2" charset="-78"/>
          </a:endParaRPr>
        </a:p>
      </dsp:txBody>
      <dsp:txXfrm rot="5400000">
        <a:off x="84773" y="3402424"/>
        <a:ext cx="4577969" cy="565767"/>
      </dsp:txXfrm>
    </dsp:sp>
    <dsp:sp modelId="{8908E5C1-994F-4C76-9558-D91D04817A93}">
      <dsp:nvSpPr>
        <dsp:cNvPr id="0" name=""/>
        <dsp:cNvSpPr/>
      </dsp:nvSpPr>
      <dsp:spPr>
        <a:xfrm>
          <a:off x="4662742"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تقدیس کے عمل کے طور پر (2کرنتھیوں 5:8)</a:t>
          </a:r>
          <a:endParaRPr lang="es-ES" sz="2400"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701000"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یہودی کلیسیائیں</a:t>
          </a:r>
          <a:endParaRPr lang="en"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1386111" y="-21593"/>
        <a:ext cx="1774377" cy="551668"/>
      </dsp:txXfrm>
    </dsp:sp>
    <dsp:sp modelId="{9900FF47-5011-4F50-9CF2-908AE9AC66F4}">
      <dsp:nvSpPr>
        <dsp:cNvPr id="0" name=""/>
        <dsp:cNvSpPr/>
      </dsp:nvSpPr>
      <dsp:spPr>
        <a:xfrm>
          <a:off x="1301038" y="502911"/>
          <a:ext cx="1676978" cy="1676978"/>
        </a:xfrm>
        <a:custGeom>
          <a:avLst/>
          <a:gdLst/>
          <a:ahLst/>
          <a:cxnLst/>
          <a:rect l="0" t="0" r="0" b="0"/>
          <a:pathLst>
            <a:path>
              <a:moveTo>
                <a:pt x="462127" y="89212"/>
              </a:moveTo>
              <a:arcTo wR="838489" hR="838489" stAng="14599777"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155736"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ur-PK" sz="20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وہ خوشخبری لے کر گئے</a:t>
          </a:r>
          <a:endParaRPr lang="en" sz="20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185580" y="816895"/>
        <a:ext cx="1774377" cy="551668"/>
      </dsp:txXfrm>
    </dsp:sp>
    <dsp:sp modelId="{675040D4-5C01-43D5-B921-468D641AC2B7}">
      <dsp:nvSpPr>
        <dsp:cNvPr id="0" name=""/>
        <dsp:cNvSpPr/>
      </dsp:nvSpPr>
      <dsp:spPr>
        <a:xfrm>
          <a:off x="1301038" y="5569"/>
          <a:ext cx="1676978" cy="1676978"/>
        </a:xfrm>
        <a:custGeom>
          <a:avLst/>
          <a:gdLst/>
          <a:ahLst/>
          <a:cxnLst/>
          <a:rect l="0" t="0" r="0" b="0"/>
          <a:pathLst>
            <a:path>
              <a:moveTo>
                <a:pt x="264579" y="1449792"/>
              </a:moveTo>
              <a:arcTo wR="838489" hR="838489" stAng="799157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کلیسیا: غیر اقوام</a:t>
          </a:r>
          <a:endParaRPr lang="en"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1386111" y="1655384"/>
        <a:ext cx="1774377" cy="551668"/>
      </dsp:txXfrm>
    </dsp:sp>
    <dsp:sp modelId="{F4AABA60-5AA7-44DF-8C72-9FB8C33B35CA}">
      <dsp:nvSpPr>
        <dsp:cNvPr id="0" name=""/>
        <dsp:cNvSpPr/>
      </dsp:nvSpPr>
      <dsp:spPr>
        <a:xfrm>
          <a:off x="1501151" y="20618"/>
          <a:ext cx="1676978" cy="1676978"/>
        </a:xfrm>
        <a:custGeom>
          <a:avLst/>
          <a:gdLst/>
          <a:ahLst/>
          <a:cxnLst/>
          <a:rect l="0" t="0" r="0" b="0"/>
          <a:pathLst>
            <a:path>
              <a:moveTo>
                <a:pt x="1246158" y="1571202"/>
              </a:moveTo>
              <a:arcTo wR="838489" hR="838489" stAng="36545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71055"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ur-PK" sz="20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انہوں نے اپنے وسائل سے مدد کی</a:t>
          </a:r>
          <a:endParaRPr lang="en" sz="20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2500899" y="816895"/>
        <a:ext cx="1774377" cy="551668"/>
      </dsp:txXfrm>
    </dsp:sp>
    <dsp:sp modelId="{FAB292DC-95FB-492F-83CC-D12DC7FD950F}">
      <dsp:nvSpPr>
        <dsp:cNvPr id="0" name=""/>
        <dsp:cNvSpPr/>
      </dsp:nvSpPr>
      <dsp:spPr>
        <a:xfrm>
          <a:off x="1501151" y="487862"/>
          <a:ext cx="1676978" cy="1676978"/>
        </a:xfrm>
        <a:custGeom>
          <a:avLst/>
          <a:gdLst/>
          <a:ahLst/>
          <a:cxnLst/>
          <a:rect l="0" t="0" r="0" b="0"/>
          <a:pathLst>
            <a:path>
              <a:moveTo>
                <a:pt x="1429385" y="243589"/>
              </a:moveTo>
              <a:arcTo wR="838489" hR="838489" stAng="18888393"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218376"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4150351"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مقامی کلیسیائیں</a:t>
          </a:r>
          <a:endParaRPr lang="en" sz="28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4177126" y="1440721"/>
        <a:ext cx="1108255" cy="860615"/>
      </dsp:txXfrm>
    </dsp:sp>
    <dsp:sp modelId="{6240A3A8-9023-4AE9-B435-120214A01AB4}">
      <dsp:nvSpPr>
        <dsp:cNvPr id="0" name=""/>
        <dsp:cNvSpPr/>
      </dsp:nvSpPr>
      <dsp:spPr>
        <a:xfrm rot="10800000">
          <a:off x="3956320"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rot="10800000">
        <a:off x="4012536" y="662030"/>
        <a:ext cx="168649" cy="112433"/>
      </dsp:txXfrm>
    </dsp:sp>
    <dsp:sp modelId="{A2402C1F-908A-4044-83A7-8258DB8C0B00}">
      <dsp:nvSpPr>
        <dsp:cNvPr id="0" name=""/>
        <dsp:cNvSpPr/>
      </dsp:nvSpPr>
      <dsp:spPr>
        <a:xfrm>
          <a:off x="2884006"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2671529"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ur-PK" sz="20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کانفرنس/مشن/
یونین</a:t>
          </a:r>
          <a:endParaRPr lang="en" sz="20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2698304" y="1440721"/>
        <a:ext cx="1397160" cy="860615"/>
      </dsp:txXfrm>
    </dsp:sp>
    <dsp:sp modelId="{0C29B168-0B11-47E0-A26F-288917C37C3F}">
      <dsp:nvSpPr>
        <dsp:cNvPr id="0" name=""/>
        <dsp:cNvSpPr/>
      </dsp:nvSpPr>
      <dsp:spPr>
        <a:xfrm rot="10800000">
          <a:off x="2621950"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rot="10800000">
        <a:off x="2678166" y="662030"/>
        <a:ext cx="168649" cy="112433"/>
      </dsp:txXfrm>
    </dsp:sp>
    <dsp:sp modelId="{CB36F94E-AE41-4191-A389-815E236637CC}">
      <dsp:nvSpPr>
        <dsp:cNvPr id="0" name=""/>
        <dsp:cNvSpPr/>
      </dsp:nvSpPr>
      <dsp:spPr>
        <a:xfrm>
          <a:off x="1549636"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1481612"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ur-PK" sz="32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ڈویژن</a:t>
          </a:r>
          <a:endParaRPr lang="en" sz="32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1508387" y="1440721"/>
        <a:ext cx="1108255" cy="860615"/>
      </dsp:txXfrm>
    </dsp:sp>
    <dsp:sp modelId="{8F5B832C-EFCC-42E3-845F-991653AD55B3}">
      <dsp:nvSpPr>
        <dsp:cNvPr id="0" name=""/>
        <dsp:cNvSpPr/>
      </dsp:nvSpPr>
      <dsp:spPr>
        <a:xfrm rot="10800000">
          <a:off x="128758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rot="10800000">
        <a:off x="1343796" y="662030"/>
        <a:ext cx="168649" cy="112433"/>
      </dsp:txXfrm>
    </dsp:sp>
    <dsp:sp modelId="{A014DCC8-BC27-40F3-AF66-E9A5DD6BBA5D}">
      <dsp:nvSpPr>
        <dsp:cNvPr id="0" name=""/>
        <dsp:cNvSpPr/>
      </dsp:nvSpPr>
      <dsp:spPr>
        <a:xfrm>
          <a:off x="21526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2790"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ur-PK" sz="24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جنرل کانفرنس</a:t>
          </a:r>
          <a:endParaRPr lang="en" sz="2400" b="1" kern="1200" dirty="0">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dsp:txBody>
      <dsp:txXfrm>
        <a:off x="29565"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D3DA10-343B-4663-B940-A58760EEF36A}"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6A0BD-AC05-43EF-B8E3-7E0045CEA6D8}" type="slidenum">
              <a:rPr lang="en-US" smtClean="0"/>
              <a:t>‹Nº›</a:t>
            </a:fld>
            <a:endParaRPr lang="en-US"/>
          </a:p>
        </p:txBody>
      </p:sp>
    </p:spTree>
    <p:extLst>
      <p:ext uri="{BB962C8B-B14F-4D97-AF65-F5344CB8AC3E}">
        <p14:creationId xmlns:p14="http://schemas.microsoft.com/office/powerpoint/2010/main" val="1457247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6A0BD-AC05-43EF-B8E3-7E0045CEA6D8}" type="slidenum">
              <a:rPr lang="en-US" smtClean="0"/>
              <a:t>5</a:t>
            </a:fld>
            <a:endParaRPr lang="en-US"/>
          </a:p>
        </p:txBody>
      </p:sp>
    </p:spTree>
    <p:extLst>
      <p:ext uri="{BB962C8B-B14F-4D97-AF65-F5344CB8AC3E}">
        <p14:creationId xmlns:p14="http://schemas.microsoft.com/office/powerpoint/2010/main" val="1233906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08/09/2026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08/09/2026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08/09/2026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08/09/2026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715251" cy="1323439"/>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rtl="1"/>
            <a:r>
              <a:rPr lang="ur-PK" sz="80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Jameel Noori Nastaleeq" panose="02000503000000020004" pitchFamily="2" charset="-78"/>
                <a:cs typeface="Jameel Noori Nastaleeq" panose="02000503000000020004" pitchFamily="2" charset="-78"/>
              </a:rPr>
              <a:t>مختاری اور مشن</a:t>
            </a:r>
            <a:endParaRPr lang="en" sz="80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707886"/>
          </a:xfrm>
          <a:prstGeom prst="rect">
            <a:avLst/>
          </a:prstGeom>
          <a:noFill/>
        </p:spPr>
        <p:txBody>
          <a:bodyPr wrap="square" rtlCol="0">
            <a:spAutoFit/>
          </a:bodyPr>
          <a:lstStyle/>
          <a:p>
            <a:pPr algn="r" rtl="1"/>
            <a:r>
              <a:rPr lang="ur-PK" sz="2000" b="1" dirty="0">
                <a:solidFill>
                  <a:srgbClr val="FFEBC9"/>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سبق 11 </a:t>
            </a:r>
          </a:p>
          <a:p>
            <a:pPr algn="r" rtl="1"/>
            <a:r>
              <a:rPr lang="ur-PK" sz="2000" b="1" dirty="0">
                <a:solidFill>
                  <a:srgbClr val="FFEBC9"/>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ستمبر 5 تا 11</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rtl="1"/>
            <a:r>
              <a:rPr lang="ur-PK" sz="6000" b="1" dirty="0">
                <a:ln w="15875">
                  <a:noFill/>
                  <a:prstDash val="solid"/>
                </a:ln>
                <a:solidFill>
                  <a:srgbClr val="297F75"/>
                </a:solidFill>
                <a:effectLst>
                  <a:outerShdw dist="38100" dir="2700000" algn="bl" rotWithShape="0">
                    <a:srgbClr val="DD8E4B"/>
                  </a:outerShdw>
                </a:effectLst>
                <a:latin typeface="Jameel Noori Nastaleeq" panose="02000503000000020004" pitchFamily="2" charset="-78"/>
                <a:cs typeface="Jameel Noori Nastaleeq" panose="02000503000000020004" pitchFamily="2" charset="-78"/>
              </a:rPr>
              <a:t>مختاری کے نتائج</a:t>
            </a:r>
            <a:endParaRPr lang="en" sz="6000" b="1" dirty="0">
              <a:ln w="15875">
                <a:noFill/>
                <a:prstDash val="solid"/>
              </a:ln>
              <a:solidFill>
                <a:srgbClr val="297F75"/>
              </a:solidFill>
              <a:effectLst>
                <a:outerShdw dist="38100" dir="2700000" algn="bl" rotWithShape="0">
                  <a:srgbClr val="DD8E4B"/>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rtl="1"/>
            <a:r>
              <a:rPr lang="ur-PK"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Jameel Noori Nastaleeq" panose="02000503000000020004" pitchFamily="2" charset="-78"/>
                <a:cs typeface="Jameel Noori Nastaleeq" panose="02000503000000020004" pitchFamily="2" charset="-78"/>
              </a:rPr>
              <a:t>کلیسیائی اتحاد</a:t>
            </a:r>
            <a:endPar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954107"/>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r"/>
            <a:r>
              <a:rPr lang="ur-PK" sz="2800" b="1" dirty="0">
                <a:latin typeface="Jameel Noori Nastaleeq" panose="02000503000000020004" pitchFamily="2" charset="-78"/>
                <a:cs typeface="Jameel Noori Nastaleeq" panose="02000503000000020004" pitchFamily="2" charset="-78"/>
              </a:rPr>
              <a:t>"کیونکہ میں تمہارا شوق جانتا ہوں جس کے سبب سےمکدنیہ کے لوگوں کے آگے تم پر فخر کرتا ہوں کہ اخیہ کے لوگ پچھلے سال سے تیار ہیں اور تمہاری سرگرمی نے اکثر لوگوں کو اُبھارا" (2کرنتھیوں 2:9)</a:t>
            </a:r>
            <a:endParaRPr lang="es-ES" sz="2800" b="1" dirty="0">
              <a:latin typeface="Jameel Noori Nastaleeq" panose="02000503000000020004" pitchFamily="2" charset="-78"/>
              <a:cs typeface="Jameel Noori Nastaleeq" panose="02000503000000020004" pitchFamily="2" charset="-78"/>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1720565871"/>
              </p:ext>
            </p:extLst>
          </p:nvPr>
        </p:nvGraphicFramePr>
        <p:xfrm>
          <a:off x="-457202" y="1960442"/>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4306452" y="1765931"/>
            <a:ext cx="4391026"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جو نذرانہ یروشلم لے جایا گیا اس کے دوسرے مثبت اثرات بھی تھے (2کرنتھیوں 12:9)</a:t>
            </a:r>
            <a:endParaRPr lang="en" sz="2600" b="1" dirty="0">
              <a:latin typeface="Jameel Noori Nastaleeq" panose="02000503000000020004" pitchFamily="2" charset="-78"/>
              <a:cs typeface="Jameel Noori Nastaleeq" panose="02000503000000020004" pitchFamily="2" charset="-78"/>
            </a:endParaRPr>
          </a:p>
        </p:txBody>
      </p:sp>
      <p:sp>
        <p:nvSpPr>
          <p:cNvPr id="8" name="CuadroTexto 7">
            <a:extLst>
              <a:ext uri="{FF2B5EF4-FFF2-40B4-BE49-F238E27FC236}">
                <a16:creationId xmlns:a16="http://schemas.microsoft.com/office/drawing/2014/main" id="{FD61DE22-E213-B397-222C-4730F2595A65}"/>
              </a:ext>
            </a:extLst>
          </p:cNvPr>
          <p:cNvSpPr txBox="1"/>
          <p:nvPr/>
        </p:nvSpPr>
        <p:spPr>
          <a:xfrm>
            <a:off x="-85726" y="4420697"/>
            <a:ext cx="6705601"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ایک اور مثبت اثر یہ ہے کہ جس طرح ہدیہ کو سنبھالا گیا آج ہمارے لیے ایک خاص سبق ہے: ہر چیز کو منظم انداز میں، اور صحیح طریقہ کار پر عمل کرنا چاہیے۔</a:t>
            </a:r>
            <a:endParaRPr lang="en" sz="2600" b="1" dirty="0">
              <a:latin typeface="Jameel Noori Nastaleeq" panose="02000503000000020004" pitchFamily="2" charset="-78"/>
              <a:cs typeface="Jameel Noori Nastaleeq" panose="02000503000000020004" pitchFamily="2" charset="-78"/>
            </a:endParaRP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265818209"/>
              </p:ext>
            </p:extLst>
          </p:nvPr>
        </p:nvGraphicFramePr>
        <p:xfrm>
          <a:off x="6705603" y="4326183"/>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4306452" y="2893259"/>
            <a:ext cx="4391026" cy="129266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یہودی اور غیر قومیں مدد اور شکرگزاری کے رشتوں سے بندھے ہوئے تھے (رومیوں 5: 26۔27) اس طرح، رسول کاحتمی مقصد حاصل ہوا: کلیسیا میں اتحاد۔</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85727" y="5548026"/>
            <a:ext cx="6705601" cy="129266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پولس رسول نے ططس  کو ہدیہ جمع کرنے کی نگرانی کے لیے مقرر کیا، اور کلیسیاؤں نے اس کام میں اس کی مدد کے لیے بھائیوں کو مقرر کیا (2 کرنتھیوں 8: 16۔24)۔  ہدیہ جمع کرنے اور یروشلم بھیجنے کا کوئی دوسرا مناسب طریقہ نہیں تھا۔</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righ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righ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2"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righ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2"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2"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2"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2"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righ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3521" y="628034"/>
            <a:ext cx="10480854" cy="5570756"/>
          </a:xfrm>
          <a:prstGeom prst="rect">
            <a:avLst/>
          </a:prstGeom>
          <a:noFill/>
        </p:spPr>
        <p:txBody>
          <a:bodyPr wrap="square">
            <a:spAutoFit/>
          </a:bodyPr>
          <a:lstStyle/>
          <a:p>
            <a:pPr algn="r" rtl="1">
              <a:spcBef>
                <a:spcPts val="600"/>
              </a:spcBef>
            </a:pPr>
            <a:r>
              <a:rPr lang="ur-PK" sz="2800" b="1" dirty="0">
                <a:solidFill>
                  <a:schemeClr val="bg2">
                    <a:lumMod val="40000"/>
                    <a:lumOff val="60000"/>
                  </a:schemeClr>
                </a:solidFill>
                <a:latin typeface="Jameel Noori Nastaleeq" panose="02000503000000020004" pitchFamily="2" charset="-78"/>
                <a:cs typeface="Jameel Noori Nastaleeq" panose="02000503000000020004" pitchFamily="2" charset="-78"/>
              </a:rPr>
              <a:t>"خُدا کو ہمارے ہدیہ جات کی ضرورت نہیں۔ ہم اپنے تحفوں سے اُسے مالدار نہیں بنا سکتے۔ زبور نویس کہتا ہے "سب چیزیں تیری طرف سے ملتی ہیں اور تیری ہی چیزوں میں سے ہم نے تجھے دیا ہے" پھر بھی خُدا ہمیں اجازت دیتا ہے کہ ہم اُس کی رحمتوں کے لئے اپنی قدردانی اپنے ہدیہ جات کے ذریعے ظاہر کریں تاکہ وہی برکتیں دوسروں تک پہنچ سکیں۔ یہی واحد طریقہ ہے جس سے ہم اپنی شکرگزاری اور نجات ظاہر کر سکتے ہیں۔ اُس نے کوئی اور راستہ مقرر نہیں کیا" </a:t>
            </a:r>
          </a:p>
          <a:p>
            <a:pPr rtl="1">
              <a:spcBef>
                <a:spcPts val="600"/>
              </a:spcBef>
            </a:pPr>
            <a:r>
              <a:rPr lang="ur-PK" sz="2800" b="1" dirty="0">
                <a:solidFill>
                  <a:schemeClr val="bg2">
                    <a:lumMod val="40000"/>
                    <a:lumOff val="60000"/>
                  </a:schemeClr>
                </a:solidFill>
                <a:latin typeface="Jameel Noori Nastaleeq" panose="02000503000000020004" pitchFamily="2" charset="-78"/>
                <a:cs typeface="Jameel Noori Nastaleeq" panose="02000503000000020004" pitchFamily="2" charset="-78"/>
              </a:rPr>
              <a:t>ہدایات برائے مختاری صفحات 18، 19</a:t>
            </a:r>
          </a:p>
          <a:p>
            <a:pPr algn="l" rtl="1">
              <a:spcBef>
                <a:spcPts val="600"/>
              </a:spcBef>
            </a:pPr>
            <a:endParaRPr lang="ur-PK" sz="2800" b="1" dirty="0">
              <a:solidFill>
                <a:schemeClr val="bg2">
                  <a:lumMod val="40000"/>
                  <a:lumOff val="60000"/>
                </a:schemeClr>
              </a:solidFill>
              <a:latin typeface="Jameel Noori Nastaleeq" panose="02000503000000020004" pitchFamily="2" charset="-78"/>
              <a:cs typeface="Jameel Noori Nastaleeq" panose="02000503000000020004" pitchFamily="2" charset="-78"/>
            </a:endParaRPr>
          </a:p>
          <a:p>
            <a:pPr algn="r" rtl="1">
              <a:spcBef>
                <a:spcPts val="600"/>
              </a:spcBef>
            </a:pPr>
            <a:r>
              <a:rPr lang="ur-PK" sz="2800" b="1" dirty="0">
                <a:solidFill>
                  <a:schemeClr val="bg2">
                    <a:lumMod val="40000"/>
                    <a:lumOff val="60000"/>
                  </a:schemeClr>
                </a:solidFill>
                <a:latin typeface="Jameel Noori Nastaleeq" panose="02000503000000020004" pitchFamily="2" charset="-78"/>
                <a:cs typeface="Jameel Noori Nastaleeq" panose="02000503000000020004" pitchFamily="2" charset="-78"/>
              </a:rPr>
              <a:t>"وہ لوگ جن کے دل مسیح کی محبت سے معمور ہوتے ہیں، وہ اُس کی مثال پر چلیں گے جو ہماری خاطر غریب بن گیا تاکہ ہم اُس کی غریبی سے دولت مند ہو جائیں۔ پیسہ، وقت اثرورسوخ ، وہ تمام نعمتیں،جو انہوں نے خُدا کے ہاتھ سے پائی        ہیں  وہ اسے صرف خوشخبری کے کام کو آگے بڑھانے کا وسیلہ سمجھیں گے۔ ابتدائی کلیسیا میں بھی ایسا ہی تھا، اور جب آج کی کلیسا میں یہ دیکھا جائے گا  کہ روح کی قدرت سے اراکین نے دنیاوی چیزوں سے اپنی محبت ہٹا لی ہے اور وہ قربانیاں دینے کو تیار ہیں تاکہ دوسرے لوگ خوشخبری سن سکیں تو سنائی جانے والی سچائیاں سننے والوں پر گہرا اثر ڈالیں گی"</a:t>
            </a:r>
          </a:p>
          <a:p>
            <a:pPr rtl="1">
              <a:spcBef>
                <a:spcPts val="600"/>
              </a:spcBef>
            </a:pPr>
            <a:r>
              <a:rPr lang="ur-PK" sz="2800" b="1" dirty="0">
                <a:solidFill>
                  <a:schemeClr val="bg2">
                    <a:lumMod val="40000"/>
                    <a:lumOff val="60000"/>
                  </a:schemeClr>
                </a:solidFill>
                <a:latin typeface="Jameel Noori Nastaleeq" panose="02000503000000020004" pitchFamily="2" charset="-78"/>
                <a:cs typeface="Jameel Noori Nastaleeq" panose="02000503000000020004" pitchFamily="2" charset="-78"/>
              </a:rPr>
              <a:t>کلیسیا کےدرخشاں ستارے صفحہ 71</a:t>
            </a:r>
            <a:endParaRPr lang="en" sz="2800" b="1" dirty="0">
              <a:solidFill>
                <a:schemeClr val="bg2">
                  <a:lumMod val="40000"/>
                  <a:lumOff val="60000"/>
                </a:schemeClr>
              </a:solidFill>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2308324"/>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ur-PK" sz="3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Jameel Noori Nastaleeq" panose="02000503000000020004" pitchFamily="2" charset="-78"/>
                <a:cs typeface="Jameel Noori Nastaleeq" panose="02000503000000020004" pitchFamily="2" charset="-78"/>
              </a:rPr>
              <a:t>"کیون</a:t>
            </a:r>
            <a:r>
              <a:rPr lang="ur-PK" sz="3600" b="1" dirty="0">
                <a:solidFill>
                  <a:prstClr val="white"/>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کہ تم ہمارے خُداوند یسوع مسح کے فضل کو جانتے ہو کہ وہ اگرچہ دولت مند تھا مگر تمہاری خاطر غریب بن گیا تاکہ تم اُس کی غریبی کے سبب سے دولت مند ہو جاؤ" (2کرنتھیوں 9:8)۔ </a:t>
            </a:r>
            <a:endParaRPr kumimoji="0" lang="es-ES" sz="3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546495" y="3206732"/>
            <a:ext cx="2472992" cy="3247043"/>
          </a:xfrm>
          <a:prstGeom prst="rect">
            <a:avLst/>
          </a:prstGeom>
          <a:noFill/>
        </p:spPr>
        <p:txBody>
          <a:bodyPr wrap="square" rtlCol="0">
            <a:spAutoFit/>
            <a:scene3d>
              <a:camera prst="orthographicFront"/>
              <a:lightRig rig="threePt" dir="t"/>
            </a:scene3d>
            <a:sp3d extrusionH="57150">
              <a:bevelT w="38100" h="38100"/>
            </a:sp3d>
          </a:bodyPr>
          <a:lstStyle/>
          <a:p>
            <a:pPr algn="r" rtl="1">
              <a:spcBef>
                <a:spcPts val="600"/>
              </a:spcBef>
            </a:pPr>
            <a:r>
              <a:rPr lang="ur-PK" sz="2000" b="1" dirty="0">
                <a:solidFill>
                  <a:srgbClr val="BA4252"/>
                </a:solidFill>
                <a:latin typeface="Jameel Noori Nastaleeq" panose="02000503000000020004" pitchFamily="2" charset="-78"/>
                <a:cs typeface="Jameel Noori Nastaleeq" panose="02000503000000020004" pitchFamily="2" charset="-78"/>
              </a:rPr>
              <a:t>مختاری کی ابتدا</a:t>
            </a:r>
            <a:endParaRPr lang="en" sz="2000" b="1" dirty="0">
              <a:solidFill>
                <a:srgbClr val="BA4252"/>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یسوع مسیح کی مثال</a:t>
            </a:r>
            <a:endParaRPr lang="en" sz="2000" b="1"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ملے ہوئے فضل کا جواب</a:t>
            </a:r>
            <a:endParaRPr lang="en" sz="2000" b="1" dirty="0">
              <a:latin typeface="Jameel Noori Nastaleeq" panose="02000503000000020004" pitchFamily="2" charset="-78"/>
              <a:cs typeface="Jameel Noori Nastaleeq" panose="02000503000000020004" pitchFamily="2" charset="-78"/>
            </a:endParaRPr>
          </a:p>
          <a:p>
            <a:pPr algn="r" rtl="1">
              <a:spcBef>
                <a:spcPts val="1200"/>
              </a:spcBef>
            </a:pPr>
            <a:r>
              <a:rPr lang="ur-PK" sz="2000" b="1" dirty="0">
                <a:solidFill>
                  <a:srgbClr val="7F48B9"/>
                </a:solidFill>
                <a:latin typeface="Jameel Noori Nastaleeq" panose="02000503000000020004" pitchFamily="2" charset="-78"/>
                <a:cs typeface="Jameel Noori Nastaleeq" panose="02000503000000020004" pitchFamily="2" charset="-78"/>
              </a:rPr>
              <a:t>عملی مختاری:</a:t>
            </a:r>
            <a:endParaRPr lang="en" sz="2000" b="1" dirty="0">
              <a:solidFill>
                <a:srgbClr val="7F48B9"/>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مناسب منصوبہ بندی</a:t>
            </a:r>
            <a:endParaRPr lang="en" sz="2000" b="1"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درست رویہ</a:t>
            </a:r>
            <a:endParaRPr lang="en" sz="2000" b="1" dirty="0">
              <a:latin typeface="Jameel Noori Nastaleeq" panose="02000503000000020004" pitchFamily="2" charset="-78"/>
              <a:cs typeface="Jameel Noori Nastaleeq" panose="02000503000000020004" pitchFamily="2" charset="-78"/>
            </a:endParaRPr>
          </a:p>
          <a:p>
            <a:pPr algn="r" rtl="1">
              <a:spcBef>
                <a:spcPts val="1200"/>
              </a:spcBef>
            </a:pPr>
            <a:r>
              <a:rPr lang="ur-PK" sz="2000" b="1" dirty="0">
                <a:solidFill>
                  <a:srgbClr val="375FA5"/>
                </a:solidFill>
                <a:latin typeface="Jameel Noori Nastaleeq" panose="02000503000000020004" pitchFamily="2" charset="-78"/>
                <a:cs typeface="Jameel Noori Nastaleeq" panose="02000503000000020004" pitchFamily="2" charset="-78"/>
              </a:rPr>
              <a:t>مختاری کے نتائج:</a:t>
            </a:r>
            <a:endParaRPr lang="en" sz="2000" b="1" dirty="0">
              <a:solidFill>
                <a:srgbClr val="375FA5"/>
              </a:solidFill>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کلیسیائی اتحاد</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92443"/>
          </a:xfrm>
          <a:prstGeom prst="rect">
            <a:avLst/>
          </a:prstGeom>
          <a:noFill/>
        </p:spPr>
        <p:txBody>
          <a:bodyPr wrap="square" rtlCol="0">
            <a:spAutoFit/>
          </a:bodyPr>
          <a:lstStyle/>
          <a:p>
            <a:pPr algn="r">
              <a:spcBef>
                <a:spcPts val="600"/>
              </a:spcBef>
            </a:pPr>
            <a:r>
              <a:rPr lang="ur-PK" sz="2600" b="1" dirty="0">
                <a:latin typeface="Jameel Noori Nastaleeq" panose="02000503000000020004" pitchFamily="2" charset="-78"/>
                <a:cs typeface="Jameel Noori Nastaleeq" panose="02000503000000020004" pitchFamily="2" charset="-78"/>
              </a:rPr>
              <a:t>مختاری ایک ایسا  طریقہ ہے جس میں ایک شخص اس چیز کا انتظام اور دیکھ بھال  کرتا ہے جو اس کے سپرد کی گئی ہو۔ </a:t>
            </a:r>
            <a:endParaRPr lang="en" sz="2600" b="1" dirty="0">
              <a:latin typeface="Jameel Noori Nastaleeq" panose="02000503000000020004" pitchFamily="2" charset="-78"/>
              <a:cs typeface="Jameel Noori Nastaleeq" panose="02000503000000020004" pitchFamily="2" charset="-78"/>
            </a:endParaRP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0800000">
            <a:off x="7116784" y="31764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7116784" y="5541450"/>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7116784" y="43997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0589136">
            <a:off x="6702997" y="4027222"/>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589136">
            <a:off x="6702997" y="3721399"/>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0589136">
            <a:off x="6702997" y="6101377"/>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589136">
            <a:off x="6702997" y="4881780"/>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0589136">
            <a:off x="6702997" y="5205634"/>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6" y="2949065"/>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068174" cy="129266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کرنتھیوں نے پہلے ہی مدد کرنے کا عہد کر رکھا تھا، اور وہ وقت قریب آ رہا تھا جب اس عزم کو عملی جامہ پہنایا جانا چاہیے۔ مکدنیہ کی کلیساؤں نے پہلے ہی مدد کرنا شروع کر دی تھی۔ پولس رسول  کو اس میں شامل رقم میں دلچسپی نہیں تھی، بلکہ وہ اس حوصلہ افزائی اور جوش میں تھا جس کے ساتھ ایماندار اس موقع پر حصہ لیں گے تاکہ وہ اس فضل کا جواب دیں جو انہیں حاصل ہوا تھا۔</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614719"/>
            <a:ext cx="12068174" cy="89255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کرنتھیوں کے نام پولس رسول کے دوسرے خط کے تناظر میں، مختاری سے مراد رسول کے ایک مخصوص منصوبے کی طرف توجہ ہے : یہ کہ غیر قوموں  کی کلیسائیں یروشلم کی کلیسیا کی مدد کے لیے رقم جمع کرتے ہیں، جو بہت مشکل وقت سے گزر رہی تھی۔</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2"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righ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righ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righ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2"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righ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2"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righ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2"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righ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2"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righ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2"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righ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2"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righ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2"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righ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rtl="1"/>
            <a:r>
              <a:rPr lang="ur-PK" sz="8000" b="1" dirty="0">
                <a:ln w="15875">
                  <a:noFill/>
                  <a:prstDash val="solid"/>
                </a:ln>
                <a:solidFill>
                  <a:schemeClr val="accent3">
                    <a:lumMod val="75000"/>
                  </a:schemeClr>
                </a:solidFill>
                <a:effectLst>
                  <a:outerShdw dist="38100" dir="2700000" algn="bl" rotWithShape="0">
                    <a:srgbClr val="00DA9C"/>
                  </a:outerShdw>
                </a:effectLst>
                <a:latin typeface="Jameel Noori Nastaleeq" panose="02000503000000020004" pitchFamily="2" charset="-78"/>
                <a:cs typeface="Jameel Noori Nastaleeq" panose="02000503000000020004" pitchFamily="2" charset="-78"/>
              </a:rPr>
              <a:t>مختاری کی ابتدا</a:t>
            </a:r>
            <a:endParaRPr lang="en" sz="8000" b="1" dirty="0">
              <a:ln w="15875">
                <a:noFill/>
                <a:prstDash val="solid"/>
              </a:ln>
              <a:solidFill>
                <a:schemeClr val="accent3">
                  <a:lumMod val="75000"/>
                </a:schemeClr>
              </a:solidFill>
              <a:effectLst>
                <a:outerShdw dist="38100" dir="2700000" algn="bl" rotWithShape="0">
                  <a:srgbClr val="00DA9C"/>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6410325"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4000" b="1" dirty="0">
                <a:ln/>
                <a:solidFill>
                  <a:schemeClr val="accent5"/>
                </a:solidFill>
                <a:latin typeface="Jameel Noori Nastaleeq" panose="02000503000000020004" pitchFamily="2" charset="-78"/>
                <a:cs typeface="Jameel Noori Nastaleeq" panose="02000503000000020004" pitchFamily="2" charset="-78"/>
              </a:rPr>
              <a:t>یسوع مسیح کی مثال</a:t>
            </a:r>
            <a:endParaRPr lang="en" sz="4000" b="1" dirty="0">
              <a:ln/>
              <a:solidFill>
                <a:schemeClr val="accent5"/>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6638613" y="704980"/>
            <a:ext cx="5267325" cy="1338828"/>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lvl="0" algn="ctr" rtl="1">
              <a:defRPr/>
            </a:pPr>
            <a:r>
              <a:rPr lang="ur-PK" sz="2700" b="1" dirty="0">
                <a:solidFill>
                  <a:prstClr val="white"/>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"کیونکہ تم ہمارے خُداوند یسوع مسح کے فضل کو جانتے ہو کہ وہ اگرچہ دولت مند تھا مگر تمہاری خاطر غریب بن گیا تاکہ تم اُس کی غریبی کے سبب سے دولت مند ہو جاؤ" (2کرنتھیوں 9:8)۔ </a:t>
            </a:r>
            <a:endParaRPr lang="es-ES" sz="2700" b="1" dirty="0">
              <a:solidFill>
                <a:prstClr val="white"/>
              </a:soli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52031096-49C0-EA19-367C-27B22ADA3369}"/>
              </a:ext>
            </a:extLst>
          </p:cNvPr>
          <p:cNvSpPr txBox="1"/>
          <p:nvPr/>
        </p:nvSpPr>
        <p:spPr>
          <a:xfrm>
            <a:off x="6520389" y="2156346"/>
            <a:ext cx="5491839"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خدا کے فضل اور سخاوت کے درمیان کیا تعلق ہے؟ (2 کرنتھیوں 8: 1۔2)</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615713224"/>
              </p:ext>
            </p:extLst>
          </p:nvPr>
        </p:nvGraphicFramePr>
        <p:xfrm>
          <a:off x="106430" y="182586"/>
          <a:ext cx="6278804" cy="65782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6462452" y="4155042"/>
            <a:ext cx="3393308"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اور اُس نے یہ ہمارے لئے اپنی محبت کے تحت کیا ہے (یوحنا 13:15؛ 1یوحنا 16:3؛ افسیوں2:5؛ گلتیوں 20:2)۔ </a:t>
            </a:r>
            <a:endParaRPr lang="en" sz="2600" b="1" dirty="0">
              <a:latin typeface="Jameel Noori Nastaleeq" panose="02000503000000020004" pitchFamily="2" charset="-78"/>
              <a:cs typeface="Jameel Noori Nastaleeq" panose="02000503000000020004" pitchFamily="2" charset="-78"/>
            </a:endParaRP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038856" y="4155042"/>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6520389" y="2862380"/>
            <a:ext cx="5491839" cy="1292662"/>
          </a:xfrm>
          <a:prstGeom prst="rect">
            <a:avLst/>
          </a:prstGeom>
          <a:noFill/>
        </p:spPr>
        <p:txBody>
          <a:bodyPr wrap="square">
            <a:spAutoFit/>
          </a:bodyPr>
          <a:lstStyle/>
          <a:p>
            <a:pPr lvl="0" algn="r" rtl="1">
              <a:spcBef>
                <a:spcPts val="600"/>
              </a:spcBef>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مکدنیہ کی کلیساؤں پر خُدا کا فضل ہوا تھا،</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اور انہوں نے "سخاوت میں حد سے زیادہ کر دیا" (2کرنتھیوں 2:8)۔ </a:t>
            </a:r>
            <a:r>
              <a:rPr lang="ur-PK" sz="2600" b="1" dirty="0">
                <a:solidFill>
                  <a:prstClr val="black"/>
                </a:solidFill>
                <a:latin typeface="Jameel Noori Nastaleeq" panose="02000503000000020004" pitchFamily="2" charset="-78"/>
                <a:cs typeface="Jameel Noori Nastaleeq" panose="02000503000000020004" pitchFamily="2" charset="-78"/>
              </a:rPr>
              <a:t>یہی یسوع مسیح کا فضل ہے جو اُن کے لئے اور ہمارے لئے یسوع مسیح کافضل ہے:</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6627441" y="5476628"/>
            <a:ext cx="3228319" cy="129266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ہم یسوع مسیح کے فضل کا کس طرح جواب دیتے ہیں "تم</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نے مفت پایا مفت دینا" (متی 8:10)۔</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righ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par>
                                <p:cTn id="39" presetID="22" presetClass="entr" presetSubtype="2" fill="hold" grpId="0" nodeType="withEffect">
                                  <p:stCondLst>
                                    <p:cond delay="0"/>
                                  </p:stCondLst>
                                  <p:childTnLst>
                                    <p:set>
                                      <p:cBhvr>
                                        <p:cTn id="40"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right)">
                                      <p:cBhvr>
                                        <p:cTn id="41" dur="500"/>
                                        <p:tgtEl>
                                          <p:spTgt spid="2">
                                            <p:graphicEl>
                                              <a:dgm id="{BBE06E7A-DDD3-4F36-8819-08FB22895CC1}"/>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6"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7"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8" dur="500"/>
                                        <p:tgtEl>
                                          <p:spTgt spid="2">
                                            <p:graphicEl>
                                              <a:dgm id="{273DDC57-1894-480B-BEF0-FDD73BB2EA10}"/>
                                            </p:graphicEl>
                                          </p:spTgt>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1"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DE5775C4-4F13-4EB9-9BDF-AB2D28D0AC5B}"/>
                                            </p:graphicEl>
                                          </p:spTgt>
                                        </p:tgtEl>
                                      </p:cBhvr>
                                    </p:animEffect>
                                  </p:childTnLst>
                                </p:cTn>
                              </p:par>
                              <p:par>
                                <p:cTn id="54" presetID="22" presetClass="entr" presetSubtype="2" fill="hold" grpId="0" nodeType="withEffect">
                                  <p:stCondLst>
                                    <p:cond delay="0"/>
                                  </p:stCondLst>
                                  <p:childTnLst>
                                    <p:set>
                                      <p:cBhvr>
                                        <p:cTn id="55"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right)">
                                      <p:cBhvr>
                                        <p:cTn id="56" dur="500"/>
                                        <p:tgtEl>
                                          <p:spTgt spid="2">
                                            <p:graphicEl>
                                              <a:dgm id="{11042206-B074-4977-88F9-59CE2DAED0B5}"/>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1"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2"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3" dur="500"/>
                                        <p:tgtEl>
                                          <p:spTgt spid="2">
                                            <p:graphicEl>
                                              <a:dgm id="{B2C7A729-925A-445A-8038-0BA3E54EAA42}"/>
                                            </p:graphicEl>
                                          </p:spTgt>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6"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5331F055-AF37-4291-9EA9-154CC7358610}"/>
                                            </p:graphicEl>
                                          </p:spTgt>
                                        </p:tgtEl>
                                      </p:cBhvr>
                                    </p:animEffect>
                                  </p:childTnLst>
                                </p:cTn>
                              </p:par>
                              <p:par>
                                <p:cTn id="69" presetID="22" presetClass="entr" presetSubtype="2" fill="hold" grpId="0" nodeType="withEffect">
                                  <p:stCondLst>
                                    <p:cond delay="0"/>
                                  </p:stCondLst>
                                  <p:childTnLst>
                                    <p:set>
                                      <p:cBhvr>
                                        <p:cTn id="70"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right)">
                                      <p:cBhvr>
                                        <p:cTn id="71" dur="500"/>
                                        <p:tgtEl>
                                          <p:spTgt spid="2">
                                            <p:graphicEl>
                                              <a:dgm id="{ED077C34-1666-4473-B481-C5A0168C1B88}"/>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6"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3FF2AD96-9E48-454A-97CA-80924C894711}"/>
                                            </p:graphicEl>
                                          </p:spTgt>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1"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2"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3" dur="500"/>
                                        <p:tgtEl>
                                          <p:spTgt spid="2">
                                            <p:graphicEl>
                                              <a:dgm id="{E50E2C50-450C-43D9-B27C-5AD2597AE68D}"/>
                                            </p:graphicEl>
                                          </p:spTgt>
                                        </p:tgtEl>
                                      </p:cBhvr>
                                    </p:animEffect>
                                  </p:childTnLst>
                                </p:cTn>
                              </p:par>
                              <p:par>
                                <p:cTn id="84" presetID="22" presetClass="entr" presetSubtype="2" fill="hold" grpId="0" nodeType="withEffect">
                                  <p:stCondLst>
                                    <p:cond delay="0"/>
                                  </p:stCondLst>
                                  <p:childTnLst>
                                    <p:set>
                                      <p:cBhvr>
                                        <p:cTn id="85"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right)">
                                      <p:cBhvr>
                                        <p:cTn id="86" dur="500"/>
                                        <p:tgtEl>
                                          <p:spTgt spid="2">
                                            <p:graphicEl>
                                              <a:dgm id="{D4718055-EED4-4829-B5DD-BB9AB2CDA326}"/>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1"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2"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3" dur="500"/>
                                        <p:tgtEl>
                                          <p:spTgt spid="2">
                                            <p:graphicEl>
                                              <a:dgm id="{AE1720A2-C0B7-44B7-B89E-2EA0A8B8EC04}"/>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96"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97"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98" dur="500"/>
                                        <p:tgtEl>
                                          <p:spTgt spid="2">
                                            <p:graphicEl>
                                              <a:dgm id="{F5075BE2-29AB-4AED-B957-73376CB6337A}"/>
                                            </p:graphicEl>
                                          </p:spTgt>
                                        </p:tgtEl>
                                      </p:cBhvr>
                                    </p:animEffect>
                                  </p:childTnLst>
                                </p:cTn>
                              </p:par>
                              <p:par>
                                <p:cTn id="99" presetID="22" presetClass="entr" presetSubtype="2" fill="hold" grpId="0" nodeType="withEffect">
                                  <p:stCondLst>
                                    <p:cond delay="0"/>
                                  </p:stCondLst>
                                  <p:childTnLst>
                                    <p:set>
                                      <p:cBhvr>
                                        <p:cTn id="100"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right)">
                                      <p:cBhvr>
                                        <p:cTn id="101" dur="500"/>
                                        <p:tgtEl>
                                          <p:spTgt spid="2">
                                            <p:graphicEl>
                                              <a:dgm id="{9DDC2141-8048-42FC-94EE-CE73F622E7AD}"/>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1" presetClass="entr" presetSubtype="1" fill="hold" nodeType="click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wheel(1)">
                                      <p:cBhvr>
                                        <p:cTn id="106" dur="500"/>
                                        <p:tgtEl>
                                          <p:spTgt spid="8"/>
                                        </p:tgtEl>
                                      </p:cBhvr>
                                    </p:animEffect>
                                  </p:childTnLst>
                                </p:cTn>
                              </p:par>
                            </p:childTnLst>
                          </p:cTn>
                        </p:par>
                        <p:par>
                          <p:cTn id="107" fill="hold">
                            <p:stCondLst>
                              <p:cond delay="500"/>
                            </p:stCondLst>
                            <p:childTnLst>
                              <p:par>
                                <p:cTn id="108" presetID="22" presetClass="entr" presetSubtype="2"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right)">
                                      <p:cBhvr>
                                        <p:cTn id="110" dur="500"/>
                                        <p:tgtEl>
                                          <p:spTgt spid="9"/>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2" fill="hold" grpId="0" nodeType="clickEffect">
                                  <p:stCondLst>
                                    <p:cond delay="0"/>
                                  </p:stCondLst>
                                  <p:childTnLst>
                                    <p:set>
                                      <p:cBhvr>
                                        <p:cTn id="114" dur="1" fill="hold">
                                          <p:stCondLst>
                                            <p:cond delay="0"/>
                                          </p:stCondLst>
                                        </p:cTn>
                                        <p:tgtEl>
                                          <p:spTgt spid="11"/>
                                        </p:tgtEl>
                                        <p:attrNameLst>
                                          <p:attrName>style.visibility</p:attrName>
                                        </p:attrNameLst>
                                      </p:cBhvr>
                                      <p:to>
                                        <p:strVal val="visible"/>
                                      </p:to>
                                    </p:set>
                                    <p:animEffect transition="in" filter="wipe(right)">
                                      <p:cBhvr>
                                        <p:cTn id="1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24266" y="18057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8706678" y="285750"/>
            <a:ext cx="3485322"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rtl="1"/>
            <a:r>
              <a:rPr lang="ur-PK" sz="4400" b="1" dirty="0">
                <a:ln/>
                <a:solidFill>
                  <a:schemeClr val="accent3"/>
                </a:solidFill>
                <a:latin typeface="Jameel Noori Nastaleeq" panose="02000503000000020004" pitchFamily="2" charset="-78"/>
                <a:cs typeface="Jameel Noori Nastaleeq" panose="02000503000000020004" pitchFamily="2" charset="-78"/>
              </a:rPr>
              <a:t>ملے ہوئے فضل کا جواب</a:t>
            </a:r>
            <a:endParaRPr lang="en" sz="4400" b="1" dirty="0">
              <a:ln/>
              <a:solidFill>
                <a:schemeClr val="accent3"/>
              </a:solidFill>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85727" y="61554"/>
            <a:ext cx="7835864" cy="954107"/>
          </a:xfrm>
          <a:prstGeom prst="rect">
            <a:avLst/>
          </a:prstGeom>
          <a:noFill/>
        </p:spPr>
        <p:txBody>
          <a:bodyPr wrap="square">
            <a:spAutoFit/>
          </a:bodyPr>
          <a:lstStyle/>
          <a:p>
            <a:pPr algn="r" rtl="1"/>
            <a:r>
              <a:rPr lang="ur-PK" sz="2800" b="1" dirty="0">
                <a:solidFill>
                  <a:schemeClr val="accent1">
                    <a:lumMod val="50000"/>
                  </a:schemeClr>
                </a:solidFill>
                <a:latin typeface="Jameel Noori Nastaleeq" panose="02000503000000020004" pitchFamily="2" charset="-78"/>
                <a:cs typeface="Jameel Noori Nastaleeq" panose="02000503000000020004" pitchFamily="2" charset="-78"/>
              </a:rPr>
              <a:t>"اور ہماری اُمید کے موافق ہی نہیں دیا بلکہ اپنے آپ کو پہلے خُداوند کے اور پھر خُدا کی مرضی سے ہمارے سپرد کیا" (2کرنتھیوں 5:8)۔ </a:t>
            </a:r>
            <a:endParaRPr lang="en" sz="2800" b="1" dirty="0">
              <a:solidFill>
                <a:schemeClr val="accent1">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C6FF13EC-C9B6-AC43-67D7-2D31342A8177}"/>
              </a:ext>
            </a:extLst>
          </p:cNvPr>
          <p:cNvSpPr txBox="1"/>
          <p:nvPr/>
        </p:nvSpPr>
        <p:spPr>
          <a:xfrm>
            <a:off x="1481138" y="1268729"/>
            <a:ext cx="6362700" cy="523220"/>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فضل کے بارے میں مکدنیوں کے ردعمل کا مشاہدہ کریں:</a:t>
            </a:r>
            <a:endParaRPr lang="en" sz="2800" b="1" dirty="0">
              <a:latin typeface="Jameel Noori Nastaleeq" panose="02000503000000020004" pitchFamily="2" charset="-78"/>
              <a:cs typeface="Jameel Noori Nastaleeq" panose="02000503000000020004" pitchFamily="2" charset="-78"/>
            </a:endParaRP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390900"/>
            <a:ext cx="6362700" cy="523220"/>
          </a:xfrm>
          <a:prstGeom prst="rect">
            <a:avLst/>
          </a:prstGeom>
          <a:noFill/>
        </p:spPr>
        <p:txBody>
          <a:bodyPr wrap="square" rtlCol="0">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اس سے ہمیں کیا سبق ملتا ہے؟</a:t>
            </a:r>
            <a:endParaRPr lang="en" sz="2800" b="1" dirty="0">
              <a:latin typeface="Jameel Noori Nastaleeq" panose="02000503000000020004" pitchFamily="2" charset="-78"/>
              <a:cs typeface="Jameel Noori Nastaleeq" panose="02000503000000020004" pitchFamily="2" charset="-78"/>
            </a:endParaRP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2477708063"/>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48777" y="1859162"/>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943870120"/>
              </p:ext>
            </p:extLst>
          </p:nvPr>
        </p:nvGraphicFramePr>
        <p:xfrm>
          <a:off x="105188" y="1948755"/>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393211911"/>
              </p:ext>
            </p:extLst>
          </p:nvPr>
        </p:nvGraphicFramePr>
        <p:xfrm>
          <a:off x="6234114" y="1928990"/>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righ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2"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righ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righ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2"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righ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2"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righ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2"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righ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2"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righ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rtl="1"/>
            <a:r>
              <a:rPr lang="ur-PK" sz="6000" b="1" dirty="0">
                <a:ln w="15875">
                  <a:noFill/>
                  <a:prstDash val="solid"/>
                </a:ln>
                <a:solidFill>
                  <a:srgbClr val="6C8329"/>
                </a:solidFill>
                <a:effectLst>
                  <a:outerShdw dist="38100" dir="2700000" algn="bl" rotWithShape="0">
                    <a:schemeClr val="tx2">
                      <a:lumMod val="50000"/>
                    </a:schemeClr>
                  </a:outerShdw>
                </a:effectLst>
                <a:latin typeface="Jameel Noori Nastaleeq" panose="02000503000000020004" pitchFamily="2" charset="-78"/>
                <a:cs typeface="Jameel Noori Nastaleeq" panose="02000503000000020004" pitchFamily="2" charset="-78"/>
              </a:rPr>
              <a:t>عملی مختاری</a:t>
            </a:r>
            <a:endParaRPr lang="en" sz="6000" b="1" dirty="0">
              <a:ln w="15875">
                <a:noFill/>
                <a:prstDash val="solid"/>
              </a:ln>
              <a:solidFill>
                <a:srgbClr val="6C8329"/>
              </a:solidFill>
              <a:effectLst>
                <a:outerShdw dist="38100" dir="2700000" algn="bl" rotWithShape="0">
                  <a:schemeClr val="tx2">
                    <a:lumMod val="50000"/>
                  </a:scheme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8060688" y="-76200"/>
            <a:ext cx="4131311"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r" rtl="1"/>
            <a:r>
              <a:rPr lang="ur-PK" sz="4400" b="1" spc="300" dirty="0">
                <a:ln/>
                <a:solidFill>
                  <a:schemeClr val="accent4"/>
                </a:solidFill>
                <a:effectLst>
                  <a:outerShdw blurRad="38100" dist="25400" dir="2700000" algn="tl">
                    <a:srgbClr val="002060">
                      <a:alpha val="99000"/>
                    </a:srgbClr>
                  </a:outerShdw>
                </a:effectLst>
                <a:latin typeface="Jameel Noori Nastaleeq" panose="02000503000000020004" pitchFamily="2" charset="-78"/>
                <a:cs typeface="Jameel Noori Nastaleeq" panose="02000503000000020004" pitchFamily="2" charset="-78"/>
              </a:rPr>
              <a:t>مناسب منصوبہ بندی</a:t>
            </a:r>
            <a:endParaRPr lang="en" sz="4400" b="1" spc="300" dirty="0">
              <a:ln/>
              <a:solidFill>
                <a:schemeClr val="accent4"/>
              </a:solidFill>
              <a:effectLst>
                <a:outerShdw blurRad="38100" dist="25400" dir="2700000" algn="tl">
                  <a:srgbClr val="002060">
                    <a:alpha val="99000"/>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176340"/>
            <a:ext cx="8117683" cy="1077218"/>
          </a:xfrm>
          <a:prstGeom prst="rect">
            <a:avLst/>
          </a:prstGeom>
          <a:noFill/>
        </p:spPr>
        <p:txBody>
          <a:bodyPr wrap="square">
            <a:spAutoFit/>
            <a:scene3d>
              <a:camera prst="orthographicFront"/>
              <a:lightRig rig="threePt" dir="t"/>
            </a:scene3d>
            <a:sp3d extrusionH="57150">
              <a:bevelT w="38100" h="38100"/>
            </a:sp3d>
          </a:bodyPr>
          <a:lstStyle/>
          <a:p>
            <a:pPr algn="r" rtl="1"/>
            <a:r>
              <a:rPr lang="ur-PK" sz="3200" b="1" dirty="0">
                <a:solidFill>
                  <a:schemeClr val="accent5"/>
                </a:solidFill>
                <a:latin typeface="Jameel Noori Nastaleeq" panose="02000503000000020004" pitchFamily="2" charset="-78"/>
                <a:cs typeface="Jameel Noori Nastaleeq" panose="02000503000000020004" pitchFamily="2" charset="-78"/>
              </a:rPr>
              <a:t>"جس قدر ہر ایک نے اپنے دل میں ٹھہرایا ہے اُسی قدر دے نہ دریغ کر کے اور نہ لاچاری سے کیونکہ خُدا خوشی سے دینے والے کوعزیز رکھتا ہے" (2کرنتھیوں 7:9)</a:t>
            </a:r>
            <a:endParaRPr lang="en" sz="3200" b="1" dirty="0">
              <a:solidFill>
                <a:schemeClr val="accent5"/>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66395"/>
            <a:ext cx="7921411"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پولس رسول  کا مجوزہ منصوبہ یروشلم کی کلیسیا کی مدد کے لیے مکدنیہ اور اخیہ(وہ صوبہ جہاں کرنتھس واقع تھا) کی کلیسیاؤں سے ایک خاص نذرانہ جمع کرنا تھا (رومیوں 15: 26)۔</a:t>
            </a:r>
            <a:endParaRPr lang="en" sz="2600" b="1" dirty="0">
              <a:latin typeface="Jameel Noori Nastaleeq" panose="02000503000000020004" pitchFamily="2" charset="-78"/>
              <a:cs typeface="Jameel Noori Nastaleeq" panose="02000503000000020004" pitchFamily="2" charset="-78"/>
            </a:endParaRP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104182" y="2564189"/>
              <a:ext cx="579005" cy="276999"/>
            </a:xfrm>
            <a:prstGeom prst="rect">
              <a:avLst/>
            </a:prstGeom>
            <a:noFill/>
          </p:spPr>
          <p:txBody>
            <a:bodyPr wrap="none" rtlCol="0">
              <a:spAutoFit/>
            </a:bodyPr>
            <a:lstStyle/>
            <a:p>
              <a:pPr algn="ctr"/>
              <a:r>
                <a:rPr lang="en" sz="1200" b="1" dirty="0">
                  <a:solidFill>
                    <a:schemeClr val="bg1"/>
                  </a:solidFill>
                  <a:highlight>
                    <a:srgbClr val="000000"/>
                  </a:highlight>
                  <a:latin typeface="Jameel Noori Nastaleeq" panose="02000503000000020004" pitchFamily="2" charset="-78"/>
                  <a:cs typeface="Jameel Noori Nastaleeq" panose="02000503000000020004" pitchFamily="2" charset="-78"/>
                </a:rPr>
                <a:t>Corinth</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62485" y="2763291"/>
              <a:ext cx="681597" cy="276999"/>
            </a:xfrm>
            <a:prstGeom prst="rect">
              <a:avLst/>
            </a:prstGeom>
            <a:noFill/>
          </p:spPr>
          <p:txBody>
            <a:bodyPr wrap="none" rtlCol="0">
              <a:spAutoFit/>
            </a:bodyPr>
            <a:lstStyle/>
            <a:p>
              <a:pPr algn="ctr"/>
              <a:r>
                <a:rPr lang="en" sz="1200" b="1" dirty="0">
                  <a:solidFill>
                    <a:schemeClr val="bg2"/>
                  </a:solidFill>
                  <a:highlight>
                    <a:srgbClr val="000000"/>
                  </a:highlight>
                  <a:latin typeface="Jameel Noori Nastaleeq" panose="02000503000000020004" pitchFamily="2" charset="-78"/>
                  <a:cs typeface="Jameel Noori Nastaleeq" panose="02000503000000020004" pitchFamily="2" charset="-78"/>
                </a:rPr>
                <a:t>ACHAIA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93598" y="1679019"/>
              <a:ext cx="966931" cy="276999"/>
            </a:xfrm>
            <a:prstGeom prst="rect">
              <a:avLst/>
            </a:prstGeom>
            <a:noFill/>
          </p:spPr>
          <p:txBody>
            <a:bodyPr wrap="none" rtlCol="0">
              <a:spAutoFit/>
            </a:bodyPr>
            <a:lstStyle/>
            <a:p>
              <a:pPr algn="ctr"/>
              <a:r>
                <a:rPr lang="en" sz="1200" b="1" dirty="0">
                  <a:solidFill>
                    <a:schemeClr val="bg2"/>
                  </a:solidFill>
                  <a:highlight>
                    <a:srgbClr val="000000"/>
                  </a:highlight>
                  <a:latin typeface="Jameel Noori Nastaleeq" panose="02000503000000020004" pitchFamily="2" charset="-78"/>
                  <a:cs typeface="Jameel Noori Nastaleeq" panose="02000503000000020004" pitchFamily="2" charset="-78"/>
                </a:rPr>
                <a:t>MACEDONIA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1025395" y="2702688"/>
              <a:ext cx="699229" cy="276999"/>
            </a:xfrm>
            <a:prstGeom prst="rect">
              <a:avLst/>
            </a:prstGeom>
            <a:noFill/>
          </p:spPr>
          <p:txBody>
            <a:bodyPr wrap="none" rtlCol="0">
              <a:spAutoFit/>
            </a:bodyPr>
            <a:lstStyle/>
            <a:p>
              <a:pPr algn="ctr"/>
              <a:r>
                <a:rPr lang="en" sz="1200" b="1" dirty="0">
                  <a:solidFill>
                    <a:schemeClr val="bg1"/>
                  </a:solidFill>
                  <a:highlight>
                    <a:srgbClr val="000000"/>
                  </a:highlight>
                  <a:latin typeface="Jameel Noori Nastaleeq" panose="02000503000000020004" pitchFamily="2" charset="-78"/>
                  <a:cs typeface="Jameel Noori Nastaleeq" panose="02000503000000020004" pitchFamily="2" charset="-78"/>
                </a:rPr>
                <a:t>Jerusalem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456404"/>
            <a:ext cx="5095331" cy="2492990"/>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ایک اور نکتہ جو پولس رسول نے اپنے منصوبے میں شامل کیا تھا وہ یہ تھا کہ انہیں سب کچھ ایک ہی وقت میں حوالے کرنے کا انتظار نہیں کرنا چاہیے، بلکہ ہر ہفتے تھوڑا سا الگ کر دینا چاہیے جب تک کہ وہ مجوزہ رقم تک نہ پہنچ جائیں (1 کرنتھیوں 2:16)۔  اس طرح، جب پولس رسول  آئے گا، تو پورا مجموعہ خوشی سے اکٹھا کیا جا سکتا ہے (2 کرنتھیوں 9: 3۔5)۔ </a:t>
            </a:r>
            <a:endParaRPr lang="en" sz="2600" b="1" dirty="0">
              <a:latin typeface="Jameel Noori Nastaleeq" panose="02000503000000020004" pitchFamily="2" charset="-78"/>
              <a:cs typeface="Jameel Noori Nastaleeq" panose="02000503000000020004" pitchFamily="2" charset="-78"/>
            </a:endParaRPr>
          </a:p>
        </p:txBody>
      </p:sp>
      <p:sp>
        <p:nvSpPr>
          <p:cNvPr id="23" name="CuadroTexto 22">
            <a:extLst>
              <a:ext uri="{FF2B5EF4-FFF2-40B4-BE49-F238E27FC236}">
                <a16:creationId xmlns:a16="http://schemas.microsoft.com/office/drawing/2014/main" id="{454C2B0A-44C1-6F33-C866-506DF84A0522}"/>
              </a:ext>
            </a:extLst>
          </p:cNvPr>
          <p:cNvSpPr txBox="1"/>
          <p:nvPr/>
        </p:nvSpPr>
        <p:spPr>
          <a:xfrm>
            <a:off x="28808" y="3559771"/>
            <a:ext cx="9066264" cy="89255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پیشکش کی منصوبہ بندی کرتے وقت، ہر خاندان کو اپنی مالی حالت کے مطابق خود کا جائزہ لینا چاہیے اور حقیقت پسندانہ اہداف کا تعین کرنا چاہیے۔</a:t>
            </a:r>
            <a:endParaRPr lang="en" sz="2600" b="1" dirty="0">
              <a:latin typeface="Jameel Noori Nastaleeq" panose="02000503000000020004" pitchFamily="2" charset="-78"/>
              <a:cs typeface="Jameel Noori Nastaleeq" panose="02000503000000020004" pitchFamily="2" charset="-78"/>
            </a:endParaRPr>
          </a:p>
        </p:txBody>
      </p:sp>
      <p:sp>
        <p:nvSpPr>
          <p:cNvPr id="25" name="CuadroTexto 24">
            <a:extLst>
              <a:ext uri="{FF2B5EF4-FFF2-40B4-BE49-F238E27FC236}">
                <a16:creationId xmlns:a16="http://schemas.microsoft.com/office/drawing/2014/main" id="{98C5D352-C64C-8116-3000-5E901B75517B}"/>
              </a:ext>
            </a:extLst>
          </p:cNvPr>
          <p:cNvSpPr txBox="1"/>
          <p:nvPr/>
        </p:nvSpPr>
        <p:spPr>
          <a:xfrm>
            <a:off x="28808" y="2263028"/>
            <a:ext cx="7993077" cy="129266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جب پولس رسول نے ایک سال پہلے کلسیوں میں اس منصوبے کی تجویز پیش کی، تو اس کا پرجوش استقبال کیا گیا، حالانکہ اس وقت کوئی خاص اہداف مقرر نہیں کیے گئے تھے (2 کرنتھیوں 9: 1۔2)۔  تاہم، ہر رکن نے اپنے دل میں ایک مخصوص رقم عطیہ کرنے کا عزم کیا  (2کرنتھیوں 7:9اے)</a:t>
            </a:r>
            <a:endParaRPr lang="en" sz="26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2"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righ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righ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9233452" y="-19050"/>
            <a:ext cx="2958548" cy="830997"/>
          </a:xfrm>
          <a:prstGeom prst="rect">
            <a:avLst/>
          </a:prstGeom>
          <a:noFill/>
        </p:spPr>
        <p:txBody>
          <a:bodyPr wrap="square">
            <a:spAutoFit/>
          </a:bodyPr>
          <a:lstStyle/>
          <a:p>
            <a:pPr algn="ctr" rtl="1"/>
            <a:r>
              <a:rPr lang="ur-PK"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Jameel Noori Nastaleeq" panose="02000503000000020004" pitchFamily="2" charset="-78"/>
                <a:cs typeface="Jameel Noori Nastaleeq" panose="02000503000000020004" pitchFamily="2" charset="-78"/>
              </a:rPr>
              <a:t>درست رویہ</a:t>
            </a:r>
            <a:endPar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248478" y="71203"/>
            <a:ext cx="8269357" cy="1077218"/>
          </a:xfrm>
          <a:prstGeom prst="rect">
            <a:avLst/>
          </a:prstGeom>
          <a:noFill/>
        </p:spPr>
        <p:txBody>
          <a:bodyPr wrap="square">
            <a:spAutoFit/>
          </a:bodyPr>
          <a:lstStyle/>
          <a:p>
            <a:pPr algn="r" rtl="1"/>
            <a:r>
              <a:rPr lang="ur-PK" sz="3200" b="1" dirty="0">
                <a:solidFill>
                  <a:schemeClr val="accent3">
                    <a:lumMod val="75000"/>
                  </a:schemeClr>
                </a:solidFill>
                <a:latin typeface="Jameel Noori Nastaleeq" panose="02000503000000020004" pitchFamily="2" charset="-78"/>
                <a:cs typeface="Jameel Noori Nastaleeq" panose="02000503000000020004" pitchFamily="2" charset="-78"/>
              </a:rPr>
              <a:t>"اور میں گواہی دیتا ہوں کہ اُنہوں نے مقدور کے موافق بلکہ مقدور سے بھی زیادہ اپنی خوشی سے دیا" (2کرنتھیوں 3:8)</a:t>
            </a:r>
            <a:endParaRPr lang="en" sz="3200" b="1" dirty="0">
              <a:solidFill>
                <a:schemeClr val="accent3">
                  <a:lumMod val="75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کلسیوں کی سخاوت کی حوصلہ افزائی کرنے کے لیے، پولس رسول  نے انہیں مکدنیہ کی مثال دی ہے۔ ان کلیساؤں کے، بھائیوں نے اپنی قربانیاں دینے میں ایک مناسب اور مثالی رویہ دکھایا تھا، کیونکہ انہوں نے : </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2792680399"/>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righ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righ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righ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2"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righ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righ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1157</TotalTime>
  <Words>1540</Words>
  <Application>Microsoft Office PowerPoint</Application>
  <PresentationFormat>Panorámica</PresentationFormat>
  <Paragraphs>86</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Aptos Display</vt:lpstr>
      <vt:lpstr>Arial</vt:lpstr>
      <vt:lpstr>Jameel Noori Nastaleeq</vt:lpstr>
      <vt:lpstr>Calibri</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100</cp:revision>
  <dcterms:created xsi:type="dcterms:W3CDTF">2026-08-01T16:23:29Z</dcterms:created>
  <dcterms:modified xsi:type="dcterms:W3CDTF">2026-09-08T16:36:55Z</dcterms:modified>
</cp:coreProperties>
</file>