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en" sz="2000" b="1" spc="0" dirty="0">
              <a:solidFill>
                <a:schemeClr val="tx1"/>
              </a:solidFill>
            </a:rPr>
            <a:t>UBhetsaleli waba ngumlawuli wephulo lonke(Eks. 31:2)</a:t>
          </a:r>
          <a:endParaRPr lang="es-ES" sz="2000" spc="0" dirty="0">
            <a:solidFill>
              <a:schemeClr val="tx1"/>
            </a:solidFill>
          </a:endParaRPr>
        </a:p>
      </dgm:t>
    </dgm:pt>
    <dgm:pt modelId="{8827E636-BAFE-4A27-A96B-1CF0686885AD}" type="parTrans" cxnId="{28AD7E05-29FF-4CB0-AA1B-77DEDBC41147}">
      <dgm:prSet/>
      <dgm:spPr/>
      <dgm:t>
        <a:bodyPr/>
        <a:lstStyle/>
        <a:p>
          <a:pPr algn="ctr"/>
          <a:endParaRPr lang="es-ES" sz="2000" spc="0">
            <a:solidFill>
              <a:schemeClr val="tx1"/>
            </a:solidFill>
          </a:endParaRPr>
        </a:p>
      </dgm:t>
    </dgm:pt>
    <dgm:pt modelId="{3711C13F-4E87-4C60-87BB-44E9FF527167}" type="sibTrans" cxnId="{28AD7E05-29FF-4CB0-AA1B-77DEDBC41147}">
      <dgm:prSet/>
      <dgm:spPr/>
      <dgm:t>
        <a:bodyPr/>
        <a:lstStyle/>
        <a:p>
          <a:pPr algn="ctr"/>
          <a:endParaRPr lang="es-ES" sz="2000" spc="0">
            <a:solidFill>
              <a:schemeClr val="tx1"/>
            </a:solidFill>
          </a:endParaRPr>
        </a:p>
      </dgm:t>
    </dgm:pt>
    <dgm:pt modelId="{47E52302-5134-4ABF-995A-9B513047F2C3}">
      <dgm:prSet custT="1"/>
      <dgm:spPr/>
      <dgm:t>
        <a:bodyPr/>
        <a:lstStyle/>
        <a:p>
          <a:pPr algn="ctr"/>
          <a:r>
            <a:rPr lang="en" sz="2000" b="1" spc="0" dirty="0">
              <a:solidFill>
                <a:schemeClr val="tx1"/>
              </a:solidFill>
            </a:rPr>
            <a:t>UAholiyabhi wayengumncedisi omkhulu (Eks. 31:6a)</a:t>
          </a:r>
          <a:endParaRPr lang="es-ES" sz="2000" spc="0" dirty="0">
            <a:solidFill>
              <a:schemeClr val="tx1"/>
            </a:solidFill>
          </a:endParaRPr>
        </a:p>
      </dgm:t>
    </dgm:pt>
    <dgm:pt modelId="{70D9CC7D-FAFC-49BE-AA4B-4D907069844F}" type="parTrans" cxnId="{67586FCE-D54A-4ACF-A1E0-26018836EDB3}">
      <dgm:prSet/>
      <dgm:spPr/>
      <dgm:t>
        <a:bodyPr/>
        <a:lstStyle/>
        <a:p>
          <a:pPr algn="ctr"/>
          <a:endParaRPr lang="es-ES" sz="2000" spc="0">
            <a:solidFill>
              <a:schemeClr val="tx1"/>
            </a:solidFill>
          </a:endParaRPr>
        </a:p>
      </dgm:t>
    </dgm:pt>
    <dgm:pt modelId="{763641A1-741A-46DD-ACF3-22F72472B809}" type="sibTrans" cxnId="{67586FCE-D54A-4ACF-A1E0-26018836EDB3}">
      <dgm:prSet/>
      <dgm:spPr/>
      <dgm:t>
        <a:bodyPr/>
        <a:lstStyle/>
        <a:p>
          <a:pPr algn="ctr"/>
          <a:endParaRPr lang="es-ES" sz="2000" spc="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en" sz="2000" b="1" spc="0" dirty="0">
              <a:solidFill>
                <a:schemeClr val="tx1"/>
              </a:solidFill>
            </a:rPr>
            <a:t>Abanye babeza kuncedisa emsebenzini (Eks. 31:6b)</a:t>
          </a:r>
          <a:endParaRPr lang="es-ES" sz="2000" spc="0" dirty="0">
            <a:solidFill>
              <a:schemeClr val="tx1"/>
            </a:solidFill>
          </a:endParaRPr>
        </a:p>
      </dgm:t>
    </dgm:pt>
    <dgm:pt modelId="{11FF87B5-9938-460A-8A2C-2C0A2567BF5B}" type="parTrans" cxnId="{22149AE9-8EE1-4448-BAF1-356C8186B058}">
      <dgm:prSet/>
      <dgm:spPr/>
      <dgm:t>
        <a:bodyPr/>
        <a:lstStyle/>
        <a:p>
          <a:pPr algn="ctr"/>
          <a:endParaRPr lang="es-ES" sz="2000" spc="0">
            <a:solidFill>
              <a:schemeClr val="tx1"/>
            </a:solidFill>
          </a:endParaRPr>
        </a:p>
      </dgm:t>
    </dgm:pt>
    <dgm:pt modelId="{50BCCEBC-EBAF-4031-AF40-BE5A67FAF27E}" type="sibTrans" cxnId="{22149AE9-8EE1-4448-BAF1-356C8186B058}">
      <dgm:prSet/>
      <dgm:spPr/>
      <dgm:t>
        <a:bodyPr/>
        <a:lstStyle/>
        <a:p>
          <a:pPr algn="ctr"/>
          <a:endParaRPr lang="es-ES" sz="2000" spc="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custLinFactNeighborX="0" custLinFactNeighborY="6045">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7661"/>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spc="0" dirty="0">
              <a:solidFill>
                <a:schemeClr val="tx1"/>
              </a:solidFill>
            </a:rPr>
            <a:t>UBhetsaleli waba ngumlawuli wephulo lonke(Eks. 31:2)</a:t>
          </a:r>
          <a:endParaRPr lang="es-ES" sz="2000" kern="1200" spc="0" dirty="0">
            <a:solidFill>
              <a:schemeClr val="tx1"/>
            </a:solidFill>
          </a:endParaRPr>
        </a:p>
      </dsp:txBody>
      <dsp:txXfrm rot="10800000">
        <a:off x="470558" y="17661"/>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spc="0" dirty="0">
              <a:solidFill>
                <a:schemeClr val="tx1"/>
              </a:solidFill>
            </a:rPr>
            <a:t>UAholiyabhi wayengumncedisi omkhulu (Eks. 31:6a)</a:t>
          </a:r>
          <a:endParaRPr lang="es-ES" sz="2000" kern="1200" spc="0" dirty="0">
            <a:solidFill>
              <a:schemeClr val="tx1"/>
            </a:solidFill>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spc="0" dirty="0">
              <a:solidFill>
                <a:schemeClr val="tx1"/>
              </a:solidFill>
            </a:rPr>
            <a:t>Abanye babeza kuncedisa emsebenzini (Eks. 31:6b)</a:t>
          </a:r>
          <a:endParaRPr lang="es-ES" sz="2000" kern="1200" spc="0" dirty="0">
            <a:solidFill>
              <a:schemeClr val="tx1"/>
            </a:solidFill>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9/5/2025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05/09/2025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217216"/>
            <a:ext cx="5001186" cy="2492990"/>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en-US" sz="5200" b="1" dirty="0">
                <a:ln w="9525">
                  <a:solidFill>
                    <a:srgbClr val="A37101"/>
                  </a:solidFill>
                  <a:prstDash val="solid"/>
                </a:ln>
                <a:solidFill>
                  <a:srgbClr val="F1A501"/>
                </a:solidFill>
                <a:effectLst>
                  <a:outerShdw blurRad="12700" dist="38100" dir="2700000" algn="tl" rotWithShape="0">
                    <a:srgbClr val="FFDF97"/>
                  </a:outerShdw>
                </a:effectLst>
              </a:rPr>
              <a:t>UMNQOPHISO KWAKUNYE NOYILO</a:t>
            </a:r>
            <a:endParaRPr kumimoji="0" lang="en"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1600" b="1">
                <a:solidFill>
                  <a:srgbClr val="00CC00">
                    <a:lumMod val="20000"/>
                    <a:lumOff val="80000"/>
                  </a:srgbClr>
                </a:solidFill>
                <a:effectLst>
                  <a:outerShdw blurRad="38100" dist="38100" dir="2700000" algn="tl">
                    <a:srgbClr val="000000">
                      <a:alpha val="43137"/>
                    </a:srgbClr>
                  </a:outerShdw>
                </a:effectLst>
                <a:latin typeface="Aptos" panose="02110004020202020204"/>
              </a:rPr>
              <a:t>iSifundo 10: 6 kweyoMsintsi 2025</a:t>
            </a:r>
            <a:endPar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97747"/>
            <a:ext cx="12192000" cy="769441"/>
          </a:xfrm>
          <a:prstGeom prst="rect">
            <a:avLst/>
          </a:prstGeom>
          <a:noFill/>
        </p:spPr>
        <p:txBody>
          <a:bodyPr wrap="square">
            <a:spAutoFit/>
            <a:scene3d>
              <a:camera prst="orthographicFront"/>
              <a:lightRig rig="fla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rPr>
              <a:t>UKULUNGISELELWA KOMZEKELO</a:t>
            </a: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433901"/>
            <a:ext cx="12192000"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“Khangela, ndibize uBhetsaleli unyana kaUri, unyana kaHuri wesizwe sakwaYuda; ndamzalisa ngomoya kaThixo,</a:t>
            </a:r>
            <a:r>
              <a:rPr kumimoji="0" lang="en" sz="1800" b="1" i="0" u="none" strike="noStrike" kern="1200" cap="none" spc="0" normalizeH="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 ngobulumko, nangokuqonda, nangokwazi, nangobungcibi bamashishini onke</a:t>
            </a: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 sz="1800" b="1" i="0" u="none" strike="noStrike" kern="1200" cap="none" spc="0" normalizeH="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(Eksodus 31:2-3)</a:t>
            </a:r>
            <a:endParaRPr kumimoji="0" lang="es-ES"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8" y="2835585"/>
            <a:ext cx="12052701" cy="1015663"/>
          </a:xfrm>
          <a:prstGeom prst="rect">
            <a:avLst/>
          </a:prstGeom>
          <a:noFill/>
        </p:spPr>
        <p:txBody>
          <a:bodyPr wrap="square" rtlCol="0">
            <a:spAutoFit/>
          </a:bodyPr>
          <a:lstStyle/>
          <a:p>
            <a:pPr lvl="0">
              <a:spcBef>
                <a:spcPts val="600"/>
              </a:spcBef>
              <a:defRPr/>
            </a:pPr>
            <a:r>
              <a:rPr lang="en-ZA" sz="2000" b="1" dirty="0" err="1">
                <a:solidFill>
                  <a:prstClr val="black"/>
                </a:solidFill>
              </a:rPr>
              <a:t>Nangona</a:t>
            </a:r>
            <a:r>
              <a:rPr lang="en-ZA" sz="2000" b="1" dirty="0">
                <a:solidFill>
                  <a:prstClr val="black"/>
                </a:solidFill>
              </a:rPr>
              <a:t> </a:t>
            </a:r>
            <a:r>
              <a:rPr lang="en-ZA" sz="2000" b="1" dirty="0" err="1">
                <a:solidFill>
                  <a:prstClr val="black"/>
                </a:solidFill>
              </a:rPr>
              <a:t>uThixo</a:t>
            </a:r>
            <a:r>
              <a:rPr lang="en-ZA" sz="2000" b="1" dirty="0">
                <a:solidFill>
                  <a:prstClr val="black"/>
                </a:solidFill>
              </a:rPr>
              <a:t> </a:t>
            </a:r>
            <a:r>
              <a:rPr lang="en-ZA" sz="2000" b="1" dirty="0" err="1">
                <a:solidFill>
                  <a:prstClr val="black"/>
                </a:solidFill>
              </a:rPr>
              <a:t>wanika</a:t>
            </a:r>
            <a:r>
              <a:rPr lang="en-ZA" sz="2000" b="1" dirty="0">
                <a:solidFill>
                  <a:prstClr val="black"/>
                </a:solidFill>
              </a:rPr>
              <a:t> </a:t>
            </a:r>
            <a:r>
              <a:rPr lang="en-ZA" sz="2000" b="1" dirty="0" err="1">
                <a:solidFill>
                  <a:prstClr val="black"/>
                </a:solidFill>
              </a:rPr>
              <a:t>uMoses</a:t>
            </a:r>
            <a:r>
              <a:rPr lang="en-ZA" sz="2000" b="1" dirty="0">
                <a:solidFill>
                  <a:prstClr val="black"/>
                </a:solidFill>
              </a:rPr>
              <a:t> </a:t>
            </a:r>
            <a:r>
              <a:rPr lang="en-ZA" sz="2000" b="1" dirty="0" err="1">
                <a:solidFill>
                  <a:prstClr val="black"/>
                </a:solidFill>
              </a:rPr>
              <a:t>imiyalelo</a:t>
            </a:r>
            <a:r>
              <a:rPr lang="en-ZA" sz="2000" b="1" dirty="0">
                <a:solidFill>
                  <a:prstClr val="black"/>
                </a:solidFill>
              </a:rPr>
              <a:t> </a:t>
            </a:r>
            <a:r>
              <a:rPr lang="en-ZA" sz="2000" b="1" dirty="0" err="1">
                <a:solidFill>
                  <a:prstClr val="black"/>
                </a:solidFill>
              </a:rPr>
              <a:t>eneenkcukacha</a:t>
            </a:r>
            <a:r>
              <a:rPr lang="en-ZA" sz="2000" b="1" dirty="0">
                <a:solidFill>
                  <a:prstClr val="black"/>
                </a:solidFill>
              </a:rPr>
              <a:t> </a:t>
            </a:r>
            <a:r>
              <a:rPr lang="en-ZA" sz="2000" b="1" dirty="0" err="1">
                <a:solidFill>
                  <a:prstClr val="black"/>
                </a:solidFill>
              </a:rPr>
              <a:t>ngolwakhiwo</a:t>
            </a:r>
            <a:r>
              <a:rPr lang="en-ZA" sz="2000" b="1" dirty="0">
                <a:solidFill>
                  <a:prstClr val="black"/>
                </a:solidFill>
              </a:rPr>
              <a:t>, </a:t>
            </a:r>
            <a:r>
              <a:rPr lang="en-ZA" sz="2000" b="1" dirty="0" err="1">
                <a:solidFill>
                  <a:prstClr val="black"/>
                </a:solidFill>
              </a:rPr>
              <a:t>akazange</a:t>
            </a:r>
            <a:r>
              <a:rPr lang="en-ZA" sz="2000" b="1" dirty="0">
                <a:solidFill>
                  <a:prstClr val="black"/>
                </a:solidFill>
              </a:rPr>
              <a:t> </a:t>
            </a:r>
            <a:r>
              <a:rPr lang="en-ZA" sz="2000" b="1" dirty="0" err="1">
                <a:solidFill>
                  <a:prstClr val="black"/>
                </a:solidFill>
              </a:rPr>
              <a:t>amxelele</a:t>
            </a:r>
            <a:r>
              <a:rPr lang="en-ZA" sz="2000" b="1" dirty="0">
                <a:solidFill>
                  <a:prstClr val="black"/>
                </a:solidFill>
              </a:rPr>
              <a:t> </a:t>
            </a:r>
            <a:r>
              <a:rPr lang="en-ZA" sz="2000" b="1" dirty="0" err="1">
                <a:solidFill>
                  <a:prstClr val="black"/>
                </a:solidFill>
              </a:rPr>
              <a:t>zonke</a:t>
            </a:r>
            <a:r>
              <a:rPr lang="en-ZA" sz="2000" b="1" dirty="0">
                <a:solidFill>
                  <a:prstClr val="black"/>
                </a:solidFill>
              </a:rPr>
              <a:t> </a:t>
            </a:r>
            <a:r>
              <a:rPr lang="en-ZA" sz="2000" b="1" dirty="0" err="1">
                <a:solidFill>
                  <a:prstClr val="black"/>
                </a:solidFill>
              </a:rPr>
              <a:t>iinkcukacha</a:t>
            </a:r>
            <a:r>
              <a:rPr lang="en-ZA" sz="2000" b="1" dirty="0">
                <a:solidFill>
                  <a:prstClr val="black"/>
                </a:solidFill>
              </a:rPr>
              <a:t>. </a:t>
            </a:r>
            <a:r>
              <a:rPr lang="en-ZA" sz="2000" b="1" dirty="0" err="1">
                <a:solidFill>
                  <a:prstClr val="black"/>
                </a:solidFill>
              </a:rPr>
              <a:t>Lufanele</a:t>
            </a:r>
            <a:r>
              <a:rPr lang="en-ZA" sz="2000" b="1" dirty="0">
                <a:solidFill>
                  <a:prstClr val="black"/>
                </a:solidFill>
              </a:rPr>
              <a:t> </a:t>
            </a:r>
            <a:r>
              <a:rPr lang="en-ZA" sz="2000" b="1" dirty="0" err="1">
                <a:solidFill>
                  <a:prstClr val="black"/>
                </a:solidFill>
              </a:rPr>
              <a:t>ukuba</a:t>
            </a:r>
            <a:r>
              <a:rPr lang="en-ZA" sz="2000" b="1" dirty="0">
                <a:solidFill>
                  <a:prstClr val="black"/>
                </a:solidFill>
              </a:rPr>
              <a:t> </a:t>
            </a:r>
            <a:r>
              <a:rPr lang="en-ZA" sz="2000" b="1" dirty="0" err="1">
                <a:solidFill>
                  <a:prstClr val="black"/>
                </a:solidFill>
              </a:rPr>
              <a:t>njani</a:t>
            </a:r>
            <a:r>
              <a:rPr lang="en-ZA" sz="2000" b="1" dirty="0">
                <a:solidFill>
                  <a:prstClr val="black"/>
                </a:solidFill>
              </a:rPr>
              <a:t> </a:t>
            </a:r>
            <a:r>
              <a:rPr lang="en-ZA" sz="2000" b="1" dirty="0" err="1">
                <a:solidFill>
                  <a:prstClr val="black"/>
                </a:solidFill>
              </a:rPr>
              <a:t>uhehema</a:t>
            </a:r>
            <a:r>
              <a:rPr lang="en-ZA" sz="2000" b="1" dirty="0">
                <a:solidFill>
                  <a:prstClr val="black"/>
                </a:solidFill>
              </a:rPr>
              <a:t> </a:t>
            </a:r>
            <a:r>
              <a:rPr lang="en-ZA" sz="2000" b="1" dirty="0" err="1">
                <a:solidFill>
                  <a:prstClr val="black"/>
                </a:solidFill>
              </a:rPr>
              <a:t>lwesitya</a:t>
            </a:r>
            <a:r>
              <a:rPr lang="en-ZA" sz="2000" b="1" dirty="0">
                <a:solidFill>
                  <a:prstClr val="black"/>
                </a:solidFill>
              </a:rPr>
              <a:t> </a:t>
            </a:r>
            <a:r>
              <a:rPr lang="en-ZA" sz="2000" b="1" dirty="0" err="1">
                <a:solidFill>
                  <a:prstClr val="black"/>
                </a:solidFill>
              </a:rPr>
              <a:t>sobhedu</a:t>
            </a:r>
            <a:r>
              <a:rPr lang="en-ZA" sz="2000" b="1" dirty="0">
                <a:solidFill>
                  <a:prstClr val="black"/>
                </a:solidFill>
              </a:rPr>
              <a:t>, </a:t>
            </a:r>
            <a:r>
              <a:rPr lang="en-ZA" sz="2000" b="1" dirty="0" err="1">
                <a:solidFill>
                  <a:prstClr val="black"/>
                </a:solidFill>
              </a:rPr>
              <a:t>iikerubhi</a:t>
            </a:r>
            <a:r>
              <a:rPr lang="en-ZA" sz="2000" b="1" dirty="0">
                <a:solidFill>
                  <a:prstClr val="black"/>
                </a:solidFill>
              </a:rPr>
              <a:t>, </a:t>
            </a:r>
            <a:r>
              <a:rPr lang="en-ZA" sz="2000" b="1" dirty="0" err="1">
                <a:solidFill>
                  <a:prstClr val="black"/>
                </a:solidFill>
              </a:rPr>
              <a:t>iminqwazi</a:t>
            </a:r>
            <a:r>
              <a:rPr lang="en-ZA" sz="2000" b="1" dirty="0">
                <a:solidFill>
                  <a:prstClr val="black"/>
                </a:solidFill>
              </a:rPr>
              <a:t> </a:t>
            </a:r>
            <a:r>
              <a:rPr lang="en-ZA" sz="2000" b="1" dirty="0" err="1">
                <a:solidFill>
                  <a:prstClr val="black"/>
                </a:solidFill>
              </a:rPr>
              <a:t>yababingeleli</a:t>
            </a:r>
            <a:r>
              <a:rPr lang="en-ZA" sz="2000" b="1" dirty="0">
                <a:solidFill>
                  <a:prstClr val="black"/>
                </a:solidFill>
              </a:rPr>
              <a:t>, </a:t>
            </a:r>
            <a:r>
              <a:rPr lang="en-ZA" sz="2000" b="1" dirty="0" err="1">
                <a:solidFill>
                  <a:prstClr val="black"/>
                </a:solidFill>
              </a:rPr>
              <a:t>njl.njl</a:t>
            </a:r>
            <a:r>
              <a:rPr lang="en-ZA" sz="2000" b="1" dirty="0">
                <a:solidFill>
                  <a:prstClr val="black"/>
                </a:solidFill>
              </a:rPr>
              <a:t>. Oku </a:t>
            </a:r>
            <a:r>
              <a:rPr lang="en-ZA" sz="2000" b="1" dirty="0" err="1">
                <a:solidFill>
                  <a:prstClr val="black"/>
                </a:solidFill>
              </a:rPr>
              <a:t>kwanika</a:t>
            </a:r>
            <a:r>
              <a:rPr lang="en-ZA" sz="2000" b="1" dirty="0">
                <a:solidFill>
                  <a:prstClr val="black"/>
                </a:solidFill>
              </a:rPr>
              <a:t> </a:t>
            </a:r>
            <a:r>
              <a:rPr lang="en-ZA" sz="2000" b="1" dirty="0" err="1">
                <a:solidFill>
                  <a:prstClr val="black"/>
                </a:solidFill>
              </a:rPr>
              <a:t>uMoya</a:t>
            </a:r>
            <a:r>
              <a:rPr lang="en-ZA" sz="2000" b="1" dirty="0">
                <a:solidFill>
                  <a:prstClr val="black"/>
                </a:solidFill>
              </a:rPr>
              <a:t> </a:t>
            </a:r>
            <a:r>
              <a:rPr lang="en-ZA" sz="2000" b="1" dirty="0" err="1">
                <a:solidFill>
                  <a:prstClr val="black"/>
                </a:solidFill>
              </a:rPr>
              <a:t>oyiNgcwele</a:t>
            </a:r>
            <a:r>
              <a:rPr lang="en-ZA" sz="2000" b="1" dirty="0">
                <a:solidFill>
                  <a:prstClr val="black"/>
                </a:solidFill>
              </a:rPr>
              <a:t> </a:t>
            </a:r>
            <a:r>
              <a:rPr lang="en-ZA" sz="2000" b="1" dirty="0" err="1">
                <a:solidFill>
                  <a:prstClr val="black"/>
                </a:solidFill>
              </a:rPr>
              <a:t>ithuba</a:t>
            </a:r>
            <a:r>
              <a:rPr lang="en-ZA" sz="2000" b="1" dirty="0">
                <a:solidFill>
                  <a:prstClr val="black"/>
                </a:solidFill>
              </a:rPr>
              <a:t> </a:t>
            </a:r>
            <a:r>
              <a:rPr lang="en-ZA" sz="2000" b="1" dirty="0" err="1">
                <a:solidFill>
                  <a:prstClr val="black"/>
                </a:solidFill>
              </a:rPr>
              <a:t>lokusebenza</a:t>
            </a:r>
            <a:r>
              <a:rPr lang="en-ZA" sz="2000" b="1" dirty="0">
                <a:solidFill>
                  <a:prstClr val="black"/>
                </a:solidFill>
              </a:rPr>
              <a:t> </a:t>
            </a:r>
            <a:r>
              <a:rPr lang="en-ZA" sz="2000" b="1" dirty="0" err="1">
                <a:solidFill>
                  <a:prstClr val="black"/>
                </a:solidFill>
              </a:rPr>
              <a:t>ngezipho</a:t>
            </a:r>
            <a:r>
              <a:rPr lang="en-ZA" sz="2000" b="1" dirty="0">
                <a:solidFill>
                  <a:prstClr val="black"/>
                </a:solidFill>
              </a:rPr>
              <a:t> </a:t>
            </a:r>
            <a:r>
              <a:rPr lang="en-ZA" sz="2000" b="1" dirty="0" err="1">
                <a:solidFill>
                  <a:prstClr val="black"/>
                </a:solidFill>
              </a:rPr>
              <a:t>zabakhi</a:t>
            </a:r>
            <a:r>
              <a:rPr lang="en-ZA"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2790970276"/>
              </p:ext>
            </p:extLst>
          </p:nvPr>
        </p:nvGraphicFramePr>
        <p:xfrm>
          <a:off x="139297" y="4193786"/>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180663"/>
            <a:ext cx="9148394" cy="1015663"/>
          </a:xfrm>
          <a:prstGeom prst="rect">
            <a:avLst/>
          </a:prstGeom>
          <a:noFill/>
        </p:spPr>
        <p:txBody>
          <a:bodyPr wrap="square" rtlCol="0">
            <a:spAutoFit/>
          </a:bodyPr>
          <a:lstStyle/>
          <a:p>
            <a:pPr lvl="0">
              <a:spcBef>
                <a:spcPts val="600"/>
              </a:spcBef>
              <a:defRPr/>
            </a:pPr>
            <a:r>
              <a:rPr lang="en-ZA" sz="2000" b="1" dirty="0">
                <a:solidFill>
                  <a:prstClr val="black"/>
                </a:solidFill>
              </a:rPr>
              <a:t>Phakathi </a:t>
            </a:r>
            <a:r>
              <a:rPr lang="en-ZA" sz="2000" b="1" dirty="0" err="1">
                <a:solidFill>
                  <a:prstClr val="black"/>
                </a:solidFill>
              </a:rPr>
              <a:t>kwemiyalelo</a:t>
            </a:r>
            <a:r>
              <a:rPr lang="en-ZA" sz="2000" b="1" dirty="0">
                <a:solidFill>
                  <a:prstClr val="black"/>
                </a:solidFill>
              </a:rPr>
              <a:t> </a:t>
            </a:r>
            <a:r>
              <a:rPr lang="en-ZA" sz="2000" b="1" dirty="0" err="1">
                <a:solidFill>
                  <a:prstClr val="black"/>
                </a:solidFill>
              </a:rPr>
              <a:t>yokwakha</a:t>
            </a:r>
            <a:r>
              <a:rPr lang="en-ZA" sz="2000" b="1" dirty="0">
                <a:solidFill>
                  <a:prstClr val="black"/>
                </a:solidFill>
              </a:rPr>
              <a:t> </a:t>
            </a:r>
            <a:r>
              <a:rPr lang="en-ZA" sz="2000" b="1" dirty="0" err="1">
                <a:solidFill>
                  <a:prstClr val="black"/>
                </a:solidFill>
              </a:rPr>
              <a:t>ingcwele</a:t>
            </a:r>
            <a:r>
              <a:rPr lang="en-ZA" sz="2000" b="1" dirty="0">
                <a:solidFill>
                  <a:prstClr val="black"/>
                </a:solidFill>
              </a:rPr>
              <a:t>, </a:t>
            </a:r>
            <a:r>
              <a:rPr lang="en-ZA" sz="2000" b="1" dirty="0" err="1">
                <a:solidFill>
                  <a:prstClr val="black"/>
                </a:solidFill>
              </a:rPr>
              <a:t>kukho</a:t>
            </a:r>
            <a:r>
              <a:rPr lang="en-ZA" sz="2000" b="1" dirty="0">
                <a:solidFill>
                  <a:prstClr val="black"/>
                </a:solidFill>
              </a:rPr>
              <a:t> </a:t>
            </a:r>
            <a:r>
              <a:rPr lang="en-ZA" sz="2000" b="1" dirty="0" err="1">
                <a:solidFill>
                  <a:prstClr val="black"/>
                </a:solidFill>
              </a:rPr>
              <a:t>ukukhankanywa</a:t>
            </a:r>
            <a:r>
              <a:rPr lang="en-ZA" sz="2000" b="1" dirty="0">
                <a:solidFill>
                  <a:prstClr val="black"/>
                </a:solidFill>
              </a:rPr>
              <a:t> </a:t>
            </a:r>
            <a:r>
              <a:rPr lang="en-ZA" sz="2000" b="1" dirty="0" err="1">
                <a:solidFill>
                  <a:prstClr val="black"/>
                </a:solidFill>
              </a:rPr>
              <a:t>okukhethekileyo</a:t>
            </a:r>
            <a:r>
              <a:rPr lang="en-ZA" sz="2000" b="1" dirty="0">
                <a:solidFill>
                  <a:prstClr val="black"/>
                </a:solidFill>
              </a:rPr>
              <a:t> </a:t>
            </a:r>
            <a:r>
              <a:rPr lang="en-ZA" sz="2000" b="1" dirty="0" err="1">
                <a:solidFill>
                  <a:prstClr val="black"/>
                </a:solidFill>
              </a:rPr>
              <a:t>kweSabatha</a:t>
            </a:r>
            <a:r>
              <a:rPr lang="en-ZA" sz="2000" b="1" dirty="0">
                <a:solidFill>
                  <a:prstClr val="black"/>
                </a:solidFill>
              </a:rPr>
              <a:t> ( </a:t>
            </a:r>
            <a:r>
              <a:rPr lang="en-ZA" sz="2000" b="1" dirty="0" err="1">
                <a:solidFill>
                  <a:prstClr val="black"/>
                </a:solidFill>
              </a:rPr>
              <a:t>Eks</a:t>
            </a:r>
            <a:r>
              <a:rPr lang="en-ZA" sz="2000" b="1" dirty="0">
                <a:solidFill>
                  <a:prstClr val="black"/>
                </a:solidFill>
              </a:rPr>
              <a:t>. 31:12-17 ). </a:t>
            </a:r>
            <a:r>
              <a:rPr lang="en-ZA" sz="2000" b="1" dirty="0" err="1">
                <a:solidFill>
                  <a:prstClr val="black"/>
                </a:solidFill>
              </a:rPr>
              <a:t>ISabatha</a:t>
            </a:r>
            <a:r>
              <a:rPr lang="en-ZA" sz="2000" b="1" dirty="0">
                <a:solidFill>
                  <a:prstClr val="black"/>
                </a:solidFill>
              </a:rPr>
              <a:t> </a:t>
            </a:r>
            <a:r>
              <a:rPr lang="en-ZA" sz="2000" b="1" dirty="0" err="1">
                <a:solidFill>
                  <a:prstClr val="black"/>
                </a:solidFill>
              </a:rPr>
              <a:t>inantoni</a:t>
            </a:r>
            <a:r>
              <a:rPr lang="en-ZA" sz="2000" b="1" dirty="0">
                <a:solidFill>
                  <a:prstClr val="black"/>
                </a:solidFill>
              </a:rPr>
              <a:t> </a:t>
            </a:r>
            <a:r>
              <a:rPr lang="en-ZA" sz="2000" b="1" dirty="0" err="1">
                <a:solidFill>
                  <a:prstClr val="black"/>
                </a:solidFill>
              </a:rPr>
              <a:t>yakwenza</a:t>
            </a:r>
            <a:r>
              <a:rPr lang="en-ZA" sz="2000" b="1" dirty="0">
                <a:solidFill>
                  <a:prstClr val="black"/>
                </a:solidFill>
              </a:rPr>
              <a:t> </a:t>
            </a:r>
            <a:r>
              <a:rPr lang="en-ZA" sz="2000" b="1" dirty="0" err="1">
                <a:solidFill>
                  <a:prstClr val="black"/>
                </a:solidFill>
              </a:rPr>
              <a:t>nantoni</a:t>
            </a:r>
            <a:r>
              <a:rPr lang="en-ZA" sz="2000" b="1" dirty="0">
                <a:solidFill>
                  <a:prstClr val="black"/>
                </a:solidFill>
              </a:rPr>
              <a:t> </a:t>
            </a:r>
            <a:r>
              <a:rPr lang="en-ZA" sz="2000" b="1" dirty="0" err="1">
                <a:solidFill>
                  <a:prstClr val="black"/>
                </a:solidFill>
              </a:rPr>
              <a:t>kuko</a:t>
            </a:r>
            <a:r>
              <a:rPr lang="en-ZA" sz="2000" b="1" dirty="0">
                <a:solidFill>
                  <a:prstClr val="black"/>
                </a:solidFill>
              </a:rPr>
              <a:t> </a:t>
            </a:r>
            <a:r>
              <a:rPr lang="en-ZA" sz="2000" b="1" dirty="0" err="1">
                <a:solidFill>
                  <a:prstClr val="black"/>
                </a:solidFill>
              </a:rPr>
              <a:t>konke</a:t>
            </a:r>
            <a:r>
              <a:rPr lang="en-ZA" sz="2000" b="1" dirty="0">
                <a:solidFill>
                  <a:prstClr val="black"/>
                </a:solidFill>
              </a:rPr>
              <a:t> </a:t>
            </a:r>
            <a:r>
              <a:rPr lang="en-ZA" sz="2000" b="1" dirty="0" err="1">
                <a:solidFill>
                  <a:prstClr val="black"/>
                </a:solidFill>
              </a:rPr>
              <a:t>oku</a:t>
            </a:r>
            <a:r>
              <a:rPr lang="en-ZA"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822462"/>
            <a:ext cx="12052700" cy="400110"/>
          </a:xfrm>
          <a:prstGeom prst="rect">
            <a:avLst/>
          </a:prstGeom>
          <a:noFill/>
        </p:spPr>
        <p:txBody>
          <a:bodyPr wrap="square">
            <a:spAutoFit/>
          </a:bodyPr>
          <a:lstStyle/>
          <a:p>
            <a:pPr lvl="0">
              <a:spcBef>
                <a:spcPts val="600"/>
              </a:spcBef>
              <a:defRPr/>
            </a:pPr>
            <a:r>
              <a:rPr lang="en-ZA" sz="2000" b="1" dirty="0">
                <a:solidFill>
                  <a:prstClr val="black"/>
                </a:solidFill>
              </a:rPr>
              <a:t>Kwezi </a:t>
            </a:r>
            <a:r>
              <a:rPr lang="en-ZA" sz="2000" b="1" dirty="0" err="1">
                <a:solidFill>
                  <a:prstClr val="black"/>
                </a:solidFill>
              </a:rPr>
              <a:t>nkcukacha</a:t>
            </a:r>
            <a:r>
              <a:rPr lang="en-ZA" sz="2000" b="1" dirty="0">
                <a:solidFill>
                  <a:prstClr val="black"/>
                </a:solidFill>
              </a:rPr>
              <a:t>, </a:t>
            </a:r>
            <a:r>
              <a:rPr lang="en-ZA" sz="2000" b="1" dirty="0" err="1">
                <a:solidFill>
                  <a:prstClr val="black"/>
                </a:solidFill>
              </a:rPr>
              <a:t>uMoya</a:t>
            </a:r>
            <a:r>
              <a:rPr lang="en-ZA" sz="2000" b="1" dirty="0">
                <a:solidFill>
                  <a:prstClr val="black"/>
                </a:solidFill>
              </a:rPr>
              <a:t> </a:t>
            </a:r>
            <a:r>
              <a:rPr lang="en-ZA" sz="2000" b="1" dirty="0" err="1">
                <a:solidFill>
                  <a:prstClr val="black"/>
                </a:solidFill>
              </a:rPr>
              <a:t>oyiNgcwele</a:t>
            </a:r>
            <a:r>
              <a:rPr lang="en-ZA" sz="2000" b="1" dirty="0">
                <a:solidFill>
                  <a:prstClr val="black"/>
                </a:solidFill>
              </a:rPr>
              <a:t> </a:t>
            </a:r>
            <a:r>
              <a:rPr lang="en-ZA" sz="2000" b="1" dirty="0" err="1">
                <a:solidFill>
                  <a:prstClr val="black"/>
                </a:solidFill>
              </a:rPr>
              <a:t>unikwe</a:t>
            </a:r>
            <a:r>
              <a:rPr lang="en-ZA" sz="2000" b="1" dirty="0">
                <a:solidFill>
                  <a:prstClr val="black"/>
                </a:solidFill>
              </a:rPr>
              <a:t> </a:t>
            </a:r>
            <a:r>
              <a:rPr lang="en-ZA" sz="2000" b="1" dirty="0" err="1">
                <a:solidFill>
                  <a:prstClr val="black"/>
                </a:solidFill>
              </a:rPr>
              <a:t>izipho</a:t>
            </a:r>
            <a:r>
              <a:rPr lang="en-ZA" sz="2000" b="1" dirty="0">
                <a:solidFill>
                  <a:prstClr val="black"/>
                </a:solidFill>
              </a:rPr>
              <a:t> </a:t>
            </a:r>
            <a:r>
              <a:rPr lang="en-ZA" sz="2000" b="1" dirty="0" err="1">
                <a:solidFill>
                  <a:prstClr val="black"/>
                </a:solidFill>
              </a:rPr>
              <a:t>ezikhethekileyo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5699DB4C-72F9-5A45-C9ED-FFCF207484E4}"/>
              </a:ext>
            </a:extLst>
          </p:cNvPr>
          <p:cNvSpPr txBox="1"/>
          <p:nvPr/>
        </p:nvSpPr>
        <p:spPr>
          <a:xfrm>
            <a:off x="-2083" y="6167539"/>
            <a:ext cx="9645249" cy="707886"/>
          </a:xfrm>
          <a:prstGeom prst="rect">
            <a:avLst/>
          </a:prstGeom>
          <a:noFill/>
        </p:spPr>
        <p:txBody>
          <a:bodyPr wrap="square">
            <a:spAutoFit/>
          </a:bodyPr>
          <a:lstStyle/>
          <a:p>
            <a:pPr lvl="0">
              <a:spcBef>
                <a:spcPts val="600"/>
              </a:spcBef>
              <a:defRPr/>
            </a:pPr>
            <a:r>
              <a:rPr lang="en-ZA" sz="2000" b="1" dirty="0" err="1">
                <a:solidFill>
                  <a:prstClr val="black"/>
                </a:solidFill>
              </a:rPr>
              <a:t>Ubungcwele</a:t>
            </a:r>
            <a:r>
              <a:rPr lang="en-ZA" sz="2000" b="1" dirty="0">
                <a:solidFill>
                  <a:prstClr val="black"/>
                </a:solidFill>
              </a:rPr>
              <a:t> </a:t>
            </a:r>
            <a:r>
              <a:rPr lang="en-ZA" sz="2000" b="1" dirty="0" err="1">
                <a:solidFill>
                  <a:prstClr val="black"/>
                </a:solidFill>
              </a:rPr>
              <a:t>ngundoqo</a:t>
            </a:r>
            <a:r>
              <a:rPr lang="en-ZA" sz="2000" b="1" dirty="0">
                <a:solidFill>
                  <a:prstClr val="black"/>
                </a:solidFill>
              </a:rPr>
              <a:t>. </a:t>
            </a:r>
            <a:r>
              <a:rPr lang="en-ZA" sz="2000" b="1" dirty="0" err="1">
                <a:solidFill>
                  <a:prstClr val="black"/>
                </a:solidFill>
              </a:rPr>
              <a:t>Ukuze</a:t>
            </a:r>
            <a:r>
              <a:rPr lang="en-ZA" sz="2000" b="1" dirty="0">
                <a:solidFill>
                  <a:prstClr val="black"/>
                </a:solidFill>
              </a:rPr>
              <a:t> </a:t>
            </a:r>
            <a:r>
              <a:rPr lang="en-ZA" sz="2000" b="1" dirty="0" err="1">
                <a:solidFill>
                  <a:prstClr val="black"/>
                </a:solidFill>
              </a:rPr>
              <a:t>sisondele</a:t>
            </a:r>
            <a:r>
              <a:rPr lang="en-ZA" sz="2000" b="1" dirty="0">
                <a:solidFill>
                  <a:prstClr val="black"/>
                </a:solidFill>
              </a:rPr>
              <a:t> </a:t>
            </a:r>
            <a:r>
              <a:rPr lang="en-ZA" sz="2000" b="1" dirty="0" err="1">
                <a:solidFill>
                  <a:prstClr val="black"/>
                </a:solidFill>
              </a:rPr>
              <a:t>kuThixo</a:t>
            </a:r>
            <a:r>
              <a:rPr lang="en-ZA" sz="2000" b="1" dirty="0">
                <a:solidFill>
                  <a:prstClr val="black"/>
                </a:solidFill>
              </a:rPr>
              <a:t> </a:t>
            </a:r>
            <a:r>
              <a:rPr lang="en-ZA" sz="2000" b="1" dirty="0" err="1">
                <a:solidFill>
                  <a:prstClr val="black"/>
                </a:solidFill>
              </a:rPr>
              <a:t>oNgcwele</a:t>
            </a:r>
            <a:r>
              <a:rPr lang="en-ZA" sz="2000" b="1" dirty="0">
                <a:solidFill>
                  <a:prstClr val="black"/>
                </a:solidFill>
              </a:rPr>
              <a:t>, </a:t>
            </a:r>
            <a:r>
              <a:rPr lang="en-ZA" sz="2000" b="1" dirty="0" err="1">
                <a:solidFill>
                  <a:prstClr val="black"/>
                </a:solidFill>
              </a:rPr>
              <a:t>kufuneka</a:t>
            </a:r>
            <a:r>
              <a:rPr lang="en-ZA" sz="2000" b="1" dirty="0">
                <a:solidFill>
                  <a:prstClr val="black"/>
                </a:solidFill>
              </a:rPr>
              <a:t> </a:t>
            </a:r>
            <a:r>
              <a:rPr lang="en-ZA" sz="2000" b="1" dirty="0" err="1">
                <a:solidFill>
                  <a:prstClr val="black"/>
                </a:solidFill>
              </a:rPr>
              <a:t>sibe</a:t>
            </a:r>
            <a:r>
              <a:rPr lang="en-ZA" sz="2000" b="1" dirty="0">
                <a:solidFill>
                  <a:prstClr val="black"/>
                </a:solidFill>
              </a:rPr>
              <a:t> </a:t>
            </a:r>
            <a:r>
              <a:rPr lang="en-ZA" sz="2000" b="1" dirty="0" err="1">
                <a:solidFill>
                  <a:prstClr val="black"/>
                </a:solidFill>
              </a:rPr>
              <a:t>ngcwele</a:t>
            </a:r>
            <a:r>
              <a:rPr lang="en-ZA" sz="2000" b="1" dirty="0">
                <a:solidFill>
                  <a:prstClr val="black"/>
                </a:solidFill>
              </a:rPr>
              <a:t> </a:t>
            </a:r>
            <a:r>
              <a:rPr lang="en-ZA" sz="2000" b="1" dirty="0" err="1">
                <a:solidFill>
                  <a:prstClr val="black"/>
                </a:solidFill>
              </a:rPr>
              <a:t>njengaye</a:t>
            </a:r>
            <a:r>
              <a:rPr lang="en-ZA" sz="2000" b="1" dirty="0">
                <a:solidFill>
                  <a:prstClr val="black"/>
                </a:solidFill>
              </a:rPr>
              <a:t>. </a:t>
            </a:r>
            <a:r>
              <a:rPr lang="en-ZA" sz="2000" b="1" dirty="0" err="1">
                <a:solidFill>
                  <a:prstClr val="black"/>
                </a:solidFill>
              </a:rPr>
              <a:t>ISabatha</a:t>
            </a:r>
            <a:r>
              <a:rPr lang="en-ZA" sz="2000" b="1" dirty="0">
                <a:solidFill>
                  <a:prstClr val="black"/>
                </a:solidFill>
              </a:rPr>
              <a:t> </a:t>
            </a:r>
            <a:r>
              <a:rPr lang="en-ZA" sz="2000" b="1" dirty="0" err="1">
                <a:solidFill>
                  <a:prstClr val="black"/>
                </a:solidFill>
              </a:rPr>
              <a:t>ngulo</a:t>
            </a:r>
            <a:r>
              <a:rPr lang="en-ZA" sz="2000" b="1" dirty="0">
                <a:solidFill>
                  <a:prstClr val="black"/>
                </a:solidFill>
              </a:rPr>
              <a:t> </a:t>
            </a:r>
            <a:r>
              <a:rPr lang="en-ZA" sz="2000" b="1" dirty="0" err="1">
                <a:solidFill>
                  <a:prstClr val="black"/>
                </a:solidFill>
              </a:rPr>
              <a:t>mqondiso</a:t>
            </a:r>
            <a:r>
              <a:rPr lang="en-ZA" sz="2000" b="1" dirty="0">
                <a:solidFill>
                  <a:prstClr val="black"/>
                </a:solidFill>
              </a:rPr>
              <a:t> </a:t>
            </a:r>
            <a:r>
              <a:rPr lang="en-ZA" sz="2000" b="1" dirty="0" err="1">
                <a:solidFill>
                  <a:prstClr val="black"/>
                </a:solidFill>
              </a:rPr>
              <a:t>wobo</a:t>
            </a:r>
            <a:r>
              <a:rPr lang="en-ZA" sz="2000" b="1" dirty="0">
                <a:solidFill>
                  <a:prstClr val="black"/>
                </a:solidFill>
              </a:rPr>
              <a:t> </a:t>
            </a:r>
            <a:r>
              <a:rPr lang="en-ZA" sz="2000" b="1" dirty="0" err="1">
                <a:solidFill>
                  <a:prstClr val="black"/>
                </a:solidFill>
              </a:rPr>
              <a:t>bungcwele</a:t>
            </a:r>
            <a:r>
              <a:rPr lang="en-ZA" sz="2000" b="1" dirty="0">
                <a:solidFill>
                  <a:prstClr val="black"/>
                </a:solidFill>
              </a:rPr>
              <a:t> </a:t>
            </a:r>
            <a:r>
              <a:rPr kumimoji="0" lang="en" sz="1400" b="1" i="0" u="none" strike="noStrike" kern="1200" cap="none" spc="0" normalizeH="0" baseline="0" noProof="0" dirty="0">
                <a:ln>
                  <a:noFill/>
                </a:ln>
                <a:solidFill>
                  <a:prstClr val="black"/>
                </a:solidFill>
                <a:effectLst/>
                <a:uLnTx/>
                <a:uFillTx/>
                <a:latin typeface="Aptos" panose="02110004020202020204"/>
                <a:ea typeface="+mn-ea"/>
                <a:cs typeface="+mn-cs"/>
              </a:rPr>
              <a:t>(Eks. 31:13; </a:t>
            </a:r>
            <a:r>
              <a:rPr lang="en" sz="1400" b="1" dirty="0">
                <a:solidFill>
                  <a:prstClr val="black"/>
                </a:solidFill>
                <a:latin typeface="Aptos" panose="02110004020202020204"/>
              </a:rPr>
              <a:t>Hez</a:t>
            </a:r>
            <a:r>
              <a:rPr kumimoji="0" lang="en" sz="1400" b="1" i="0" u="none" strike="noStrike" kern="1200" cap="none" spc="0" normalizeH="0" baseline="0" noProof="0" dirty="0">
                <a:ln>
                  <a:noFill/>
                </a:ln>
                <a:solidFill>
                  <a:prstClr val="black"/>
                </a:solidFill>
                <a:effectLst/>
                <a:uLnTx/>
                <a:uFillTx/>
                <a:latin typeface="Aptos" panose="02110004020202020204"/>
                <a:ea typeface="+mn-ea"/>
                <a:cs typeface="+mn-cs"/>
              </a:rPr>
              <a:t>. 20:12, 20).</a:t>
            </a: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355613" y="259249"/>
            <a:ext cx="7702787" cy="6201698"/>
          </a:xfrm>
          <a:prstGeom prst="rect">
            <a:avLst/>
          </a:prstGeom>
          <a:noFill/>
        </p:spPr>
        <p:txBody>
          <a:bodyPr wrap="square">
            <a:spAutoFit/>
          </a:bodyPr>
          <a:lstStyle/>
          <a:p>
            <a:pPr lvl="0">
              <a:spcBef>
                <a:spcPts val="600"/>
              </a:spcBef>
              <a:defRPr/>
            </a:pP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lang="en-US" sz="2800" b="1" dirty="0" err="1">
                <a:solidFill>
                  <a:prstClr val="black"/>
                </a:solidFill>
                <a:latin typeface="Constantia" panose="02030602050306030303" pitchFamily="18" charset="0"/>
              </a:rPr>
              <a:t>Ekwakhiweni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kwengcwele</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njengendawo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yokuhlala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kaThixo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uMoses</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wayalelwa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ukuba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enze</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zonke</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izinto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ngokomfuziselo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wezinto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ezisemazulwini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UThixo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wambizela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entabeni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wamtyhilela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izinto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ezisemazulwini</a:t>
            </a:r>
            <a:r>
              <a:rPr lang="en-US" sz="2800" b="1" dirty="0">
                <a:solidFill>
                  <a:prstClr val="black"/>
                </a:solidFill>
                <a:latin typeface="Constantia" panose="02030602050306030303" pitchFamily="18" charset="0"/>
              </a:rPr>
              <a:t>.</a:t>
            </a:r>
          </a:p>
          <a:p>
            <a:pPr lvl="0">
              <a:spcBef>
                <a:spcPts val="600"/>
              </a:spcBef>
              <a:defRPr/>
            </a:pPr>
            <a:r>
              <a:rPr lang="en-US" sz="2800" b="1" dirty="0" err="1">
                <a:solidFill>
                  <a:prstClr val="black"/>
                </a:solidFill>
                <a:latin typeface="Constantia" panose="02030602050306030303" pitchFamily="18" charset="0"/>
              </a:rPr>
              <a:t>Ngoko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ke</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kuSirayeli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awayenqwenela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ukulenza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indawo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yakhe</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yokuhlala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wayityhila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ingqibelelo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yaKhe</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ezukileyo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yesimilo</a:t>
            </a:r>
            <a:r>
              <a:rPr lang="en-US" sz="2800" b="1" dirty="0">
                <a:solidFill>
                  <a:prstClr val="black"/>
                </a:solidFill>
                <a:latin typeface="Constantia" panose="02030602050306030303" pitchFamily="18" charset="0"/>
              </a:rPr>
              <a:t>. […] </a:t>
            </a:r>
            <a:r>
              <a:rPr lang="en-US" sz="2800" b="1" dirty="0" err="1">
                <a:solidFill>
                  <a:prstClr val="black"/>
                </a:solidFill>
                <a:latin typeface="Constantia" panose="02030602050306030303" pitchFamily="18" charset="0"/>
              </a:rPr>
              <a:t>Kodwa</a:t>
            </a:r>
            <a:r>
              <a:rPr lang="en-US" sz="2800" b="1" dirty="0">
                <a:solidFill>
                  <a:prstClr val="black"/>
                </a:solidFill>
                <a:latin typeface="Constantia" panose="02030602050306030303" pitchFamily="18" charset="0"/>
              </a:rPr>
              <a:t> le </a:t>
            </a:r>
            <a:r>
              <a:rPr lang="en-US" sz="2800" b="1" dirty="0" err="1">
                <a:solidFill>
                  <a:prstClr val="black"/>
                </a:solidFill>
                <a:latin typeface="Constantia" panose="02030602050306030303" pitchFamily="18" charset="0"/>
              </a:rPr>
              <a:t>njongo</a:t>
            </a:r>
            <a:r>
              <a:rPr lang="en-US" sz="2800" b="1" dirty="0">
                <a:solidFill>
                  <a:prstClr val="black"/>
                </a:solidFill>
                <a:latin typeface="Constantia" panose="02030602050306030303" pitchFamily="18" charset="0"/>
              </a:rPr>
              <a:t>, bona </a:t>
            </a:r>
            <a:r>
              <a:rPr lang="en-US" sz="2800" b="1" dirty="0" err="1">
                <a:solidFill>
                  <a:prstClr val="black"/>
                </a:solidFill>
                <a:latin typeface="Constantia" panose="02030602050306030303" pitchFamily="18" charset="0"/>
              </a:rPr>
              <a:t>ngokwabo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babengenamandla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okuyifumana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Isityhilelo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eSinayi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sabachukumisa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kuphela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ngentswelo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yabo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kunye</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nokungabi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nakuzinceda</a:t>
            </a: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p>
        </p:txBody>
      </p:sp>
      <p:sp>
        <p:nvSpPr>
          <p:cNvPr id="4" name="CuadroTexto 3">
            <a:extLst>
              <a:ext uri="{FF2B5EF4-FFF2-40B4-BE49-F238E27FC236}">
                <a16:creationId xmlns:a16="http://schemas.microsoft.com/office/drawing/2014/main" id="{070D5D18-6EDB-D910-C040-6798799986FE}"/>
              </a:ext>
            </a:extLst>
          </p:cNvPr>
          <p:cNvSpPr txBox="1"/>
          <p:nvPr/>
        </p:nvSpPr>
        <p:spPr>
          <a:xfrm>
            <a:off x="7551687" y="6429474"/>
            <a:ext cx="250671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143282"/>
            <a:ext cx="12191980" cy="169277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Waya</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uMoses</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wabaxelela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abantu</a:t>
            </a:r>
            <a:r>
              <a:rPr lang="es-ES" sz="2800" b="1" dirty="0">
                <a:ln w="12700" cmpd="sng">
                  <a:noFill/>
                  <a:prstDash val="solid"/>
                </a:ln>
                <a:solidFill>
                  <a:srgbClr val="953DA1"/>
                </a:solidFill>
                <a:latin typeface="Comic Sans MS" panose="030F0702030302020204" pitchFamily="66" charset="0"/>
              </a:rPr>
              <a:t> once </a:t>
            </a:r>
            <a:r>
              <a:rPr lang="es-ES" sz="2800" b="1" dirty="0" err="1">
                <a:ln w="12700" cmpd="sng">
                  <a:noFill/>
                  <a:prstDash val="solid"/>
                </a:ln>
                <a:solidFill>
                  <a:srgbClr val="953DA1"/>
                </a:solidFill>
                <a:latin typeface="Comic Sans MS" panose="030F0702030302020204" pitchFamily="66" charset="0"/>
              </a:rPr>
              <a:t>amazwi</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kaYehova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namasiko</a:t>
            </a:r>
            <a:r>
              <a:rPr lang="es-ES" sz="2800" b="1" dirty="0">
                <a:ln w="12700" cmpd="sng">
                  <a:noFill/>
                  <a:prstDash val="solid"/>
                </a:ln>
                <a:solidFill>
                  <a:srgbClr val="953DA1"/>
                </a:solidFill>
                <a:latin typeface="Comic Sans MS" panose="030F0702030302020204" pitchFamily="66" charset="0"/>
              </a:rPr>
              <a:t> once. </a:t>
            </a:r>
            <a:r>
              <a:rPr lang="es-ES" sz="2800" b="1" dirty="0" err="1">
                <a:ln w="12700" cmpd="sng">
                  <a:noFill/>
                  <a:prstDash val="solid"/>
                </a:ln>
                <a:solidFill>
                  <a:srgbClr val="953DA1"/>
                </a:solidFill>
                <a:latin typeface="Comic Sans MS" panose="030F0702030302020204" pitchFamily="66" charset="0"/>
              </a:rPr>
              <a:t>Baphendula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bonke</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abantu</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ngazwi-linye</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bathi</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Onke</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amazwi</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awathethileyo</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uYehova</a:t>
            </a:r>
            <a:r>
              <a:rPr lang="es-ES" sz="2800" b="1" dirty="0">
                <a:ln w="12700" cmpd="sng">
                  <a:noFill/>
                  <a:prstDash val="solid"/>
                </a:ln>
                <a:solidFill>
                  <a:srgbClr val="953DA1"/>
                </a:solidFill>
                <a:latin typeface="Comic Sans MS" panose="030F0702030302020204" pitchFamily="66" charset="0"/>
              </a:rPr>
              <a:t> </a:t>
            </a:r>
            <a:r>
              <a:rPr lang="es-ES" sz="2800" b="1" dirty="0" err="1">
                <a:ln w="12700" cmpd="sng">
                  <a:noFill/>
                  <a:prstDash val="solid"/>
                </a:ln>
                <a:solidFill>
                  <a:srgbClr val="953DA1"/>
                </a:solidFill>
                <a:latin typeface="Comic Sans MS" panose="030F0702030302020204" pitchFamily="66" charset="0"/>
              </a:rPr>
              <a:t>sowenza</a:t>
            </a:r>
            <a:r>
              <a:rPr lang="es-ES" sz="2800" b="1" dirty="0">
                <a:ln w="12700" cmpd="sng">
                  <a:noFill/>
                  <a:prstDash val="solid"/>
                </a:ln>
                <a:solidFill>
                  <a:srgbClr val="953DA1"/>
                </a:solidFill>
                <a:latin typeface="Comic Sans MS" panose="030F0702030302020204" pitchFamily="66" charset="0"/>
              </a:rPr>
              <a:t>”’</a:t>
            </a:r>
            <a:endPar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Eksodus</a:t>
            </a:r>
            <a:r>
              <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24:3</a:t>
            </a: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srgbClr val="FFEC00"/>
                </a:solidFill>
                <a:effectLst>
                  <a:outerShdw blurRad="38100" dist="38100" dir="2700000" algn="tl">
                    <a:srgbClr val="000000">
                      <a:alpha val="43137"/>
                    </a:srgbClr>
                  </a:outerShdw>
                </a:effectLst>
                <a:highlight>
                  <a:srgbClr val="4200FF"/>
                </a:highlight>
                <a:latin typeface="Aptos" panose="02110004020202020204"/>
              </a:rPr>
              <a:t>Umnqophiso</a:t>
            </a: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Igazi lomnqophiso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(Eksodus 24:1-6, 8)</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Ukuzaliseka komnqophiso (Eksodus 24:7)</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Isidlo soMnqophiso (Eksodus 24:9-18)</a:t>
            </a:r>
          </a:p>
          <a:p>
            <a:pPr marL="0" marR="0" lvl="0" indent="0" algn="l" defTabSz="914400" rtl="0" eaLnBrk="1" fontAlgn="auto" latinLnBrk="0" hangingPunct="1">
              <a:lnSpc>
                <a:spcPct val="100000"/>
              </a:lnSpc>
              <a:spcBef>
                <a:spcPts val="1800"/>
              </a:spcBef>
              <a:spcAft>
                <a:spcPts val="0"/>
              </a:spcAft>
              <a:buClrTx/>
              <a:buSzTx/>
              <a:buFontTx/>
              <a:buNone/>
              <a:tabLst/>
              <a:defRPr/>
            </a:pPr>
            <a:r>
              <a:rPr lang="en" sz="2000" b="1" dirty="0">
                <a:solidFill>
                  <a:srgbClr val="D3FF19"/>
                </a:solidFill>
                <a:effectLst>
                  <a:outerShdw blurRad="38100" dist="38100" dir="2700000" algn="tl">
                    <a:srgbClr val="000000">
                      <a:alpha val="43137"/>
                    </a:srgbClr>
                  </a:outerShdw>
                </a:effectLst>
                <a:highlight>
                  <a:srgbClr val="9100C4"/>
                </a:highlight>
                <a:latin typeface="Aptos" panose="02110004020202020204"/>
              </a:rPr>
              <a:t>Umzekelo</a:t>
            </a: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Injongo yomzekelo (Eksodus 25:1-9)</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Ukulungiselelwa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komzekelo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(Eksodus 31:1-18)</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2" y="201643"/>
            <a:ext cx="69532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Emveni kokubhengeza iMithetho eliShumi nokunika uMoses imithetho esisiseko, uThixo wayefuna ukwenza umnqophiso noSirayeli.</a:t>
            </a: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316228" y="1909803"/>
            <a:ext cx="6895853"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Emveni kokubhala umnqophiso encwadini, kwafuneka uqinisekiswe ngabo bobabini. Abantu bawuqinisekisa, ngokuthi baza kuwugcina. U</a:t>
            </a:r>
            <a:r>
              <a:rPr lang="en-ZA" sz="2000" b="1" dirty="0">
                <a:solidFill>
                  <a:prstClr val="black"/>
                </a:solidFill>
                <a:latin typeface="Aptos" panose="02110004020202020204"/>
              </a:rPr>
              <a:t>T</a:t>
            </a:r>
            <a:r>
              <a:rPr lang="en" sz="2000" b="1" dirty="0">
                <a:solidFill>
                  <a:prstClr val="black"/>
                </a:solidFill>
                <a:latin typeface="Aptos" panose="02110004020202020204"/>
              </a:rPr>
              <a:t>hixo wawuqinisekisa njani? Ngegazi; ngesidlo, nangoyilo lokubanceda bawuqonde kakuhle umnqophiso.</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6CB441D0-0F67-6617-C44B-1F93D1081B97}"/>
              </a:ext>
            </a:extLst>
          </p:cNvPr>
          <p:cNvSpPr txBox="1"/>
          <p:nvPr/>
        </p:nvSpPr>
        <p:spPr>
          <a:xfrm>
            <a:off x="53499" y="1217306"/>
            <a:ext cx="742131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Umnqophiso wawulula: Ndiza kuba nguThixo wenu, ndiza kunikhusela, kwaye ndinisikelele;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nina nigcine imithetho yam.</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b="1" spc="150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latin typeface="Aptos" panose="02110004020202020204"/>
              </a:rPr>
              <a:t>UMNQOPHISO</a:t>
            </a:r>
            <a:endPar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400" b="1" spc="300" dirty="0">
                <a:ln/>
                <a:solidFill>
                  <a:srgbClr val="FF0000"/>
                </a:solidFill>
                <a:effectLst>
                  <a:glow rad="127000">
                    <a:srgbClr val="FFFF66"/>
                  </a:glow>
                </a:effectLst>
                <a:latin typeface="Aptos" panose="02110004020202020204"/>
              </a:rPr>
              <a:t>IGAZI LOMNQOPHISO</a:t>
            </a:r>
            <a:endPar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646331"/>
          </a:xfrm>
          <a:prstGeom prst="rect">
            <a:avLst/>
          </a:prstGeom>
          <a:noFill/>
        </p:spPr>
        <p:txBody>
          <a:bodyPr wrap="square">
            <a:spAutoFit/>
          </a:bodyPr>
          <a:lstStyle/>
          <a:p>
            <a:pPr lvl="0" algn="ctr">
              <a:defRPr/>
            </a:pPr>
            <a:r>
              <a:rPr lang="en-US" b="1" dirty="0" err="1">
                <a:solidFill>
                  <a:srgbClr val="2A4111"/>
                </a:solidFill>
                <a:latin typeface="Comic Sans MS" panose="030F0702030302020204" pitchFamily="66" charset="0"/>
              </a:rPr>
              <a:t>Walithabatha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uMoses</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igazi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wabatshiza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ngalo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wathi</a:t>
            </a:r>
            <a:r>
              <a:rPr lang="en-US" b="1" dirty="0">
                <a:solidFill>
                  <a:srgbClr val="2A4111"/>
                </a:solidFill>
                <a:latin typeface="Comic Sans MS" panose="030F0702030302020204" pitchFamily="66" charset="0"/>
              </a:rPr>
              <a:t>, Nalo </a:t>
            </a:r>
            <a:r>
              <a:rPr lang="en-US" b="1" dirty="0" err="1">
                <a:solidFill>
                  <a:srgbClr val="2A4111"/>
                </a:solidFill>
                <a:latin typeface="Comic Sans MS" panose="030F0702030302020204" pitchFamily="66" charset="0"/>
              </a:rPr>
              <a:t>igazi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lomnqophiso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awenzayo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uYehova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nani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ngala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mazwi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onke</a:t>
            </a:r>
            <a:r>
              <a:rPr lang="en-US" b="1" dirty="0">
                <a:solidFill>
                  <a:srgbClr val="2A4111"/>
                </a:solidFill>
                <a:latin typeface="Comic Sans MS" panose="030F0702030302020204" pitchFamily="66" charset="0"/>
              </a:rPr>
              <a:t>.</a:t>
            </a:r>
            <a:r>
              <a:rPr kumimoji="0" lang="en" sz="18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(Ekodus 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Wenziwa njani umnqophiso?</a:t>
            </a: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3785652"/>
          </a:xfrm>
          <a:prstGeom prst="rect">
            <a:avLst/>
          </a:prstGeom>
          <a:noFill/>
        </p:spPr>
        <p:txBody>
          <a:bodyPr wrap="square" rtlCol="0">
            <a:spAutoFit/>
          </a:bodyPr>
          <a:lstStyle/>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Umnqophiso wafundwa (Eks. 24:3a)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Abantu baphendula ngokuqinisekisa (Eks. 24:3b)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Wabhalwa phantsi (Eks. 24:4a)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Kwakhiwa isibingelelo (Eks . 24:4b)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Kwamiswa izimiso ezili12 (Eks. 24:4c)</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Kwabingelelwa amadini anyukayo (Eks. 24:5)</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Isiqingatha segazi satshizwa esibingelelweni (Eks. 24:6)</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Umnqophiso wafundwa kwakhona (Eks. 24:7a)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Abantu baphendula ngokuqinisekisa kwakhona (Eks. 24:7b)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Esinye isiqingatha segazi satshizwa ebantwini (Eks. 24:8a)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U</a:t>
            </a:r>
            <a:r>
              <a:rPr lang="en-ZA" sz="2000" b="1" dirty="0">
                <a:solidFill>
                  <a:srgbClr val="FFDDAB"/>
                </a:solidFill>
                <a:effectLst>
                  <a:outerShdw blurRad="38100" dist="38100" dir="2700000" algn="tl">
                    <a:srgbClr val="000000">
                      <a:alpha val="43137"/>
                    </a:srgbClr>
                  </a:outerShdw>
                </a:effectLst>
                <a:latin typeface="Aptos" panose="02110004020202020204"/>
              </a:rPr>
              <a:t>M</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oses walibiza “igazi lomnqophiso” (Eks. 24:8b; M</a:t>
            </a:r>
            <a:r>
              <a:rPr lang="en" sz="2000" b="1" dirty="0">
                <a:solidFill>
                  <a:srgbClr val="FFDDAB"/>
                </a:solidFill>
                <a:effectLst>
                  <a:outerShdw blurRad="38100" dist="38100" dir="2700000" algn="tl">
                    <a:srgbClr val="000000">
                      <a:alpha val="43137"/>
                    </a:srgbClr>
                  </a:outerShdw>
                </a:effectLst>
                <a:latin typeface="Aptos" panose="02110004020202020204"/>
              </a:rPr>
              <a:t>a</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t. 26:28)</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Kwenziwa</a:t>
            </a:r>
            <a:r>
              <a:rPr kumimoji="0" lang="en" sz="2000" b="1" i="0" u="none" strike="noStrike" kern="1200" cap="none" spc="0" normalizeH="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 isidlo ukuqinisekisa umnqophiso </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(Eks. 24:9-11)</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629599"/>
            <a:ext cx="118491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U</a:t>
            </a:r>
            <a:r>
              <a:rPr lang="en-ZA" sz="2000" b="1" noProof="0" dirty="0">
                <a:solidFill>
                  <a:prstClr val="white"/>
                </a:solidFill>
                <a:effectLst>
                  <a:outerShdw blurRad="38100" dist="38100" dir="2700000" algn="tl">
                    <a:srgbClr val="000000">
                      <a:alpha val="43137"/>
                    </a:srgbClr>
                  </a:outerShdw>
                </a:effectLst>
                <a:latin typeface="Aptos" panose="02110004020202020204"/>
              </a:rPr>
              <a:t>T</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hixo wamazi uSirayeli njengabantu (izimiso ezili12 columns); Ngokukhethekileyo wabaxabisa abantu abatsha; Wazinikela</a:t>
            </a:r>
            <a:r>
              <a:rPr kumimoji="0" lang="en" sz="20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kumntu ngamnye eyedwa</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(ukutshizwa ngegazi laKhe kubo).</a:t>
            </a: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U</a:t>
            </a:r>
            <a:r>
              <a:rPr kumimoji="0" lang="en-ZA"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t</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hixo unqwenela ubudlelane</a:t>
            </a:r>
            <a:r>
              <a:rPr kumimoji="0" lang="en" sz="20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nathi, umntu ngamnye kunyee noluntu ngokubanzi.</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Effect transition="in" filter="wipe(left)">
                                      <p:cBhvr>
                                        <p:cTn id="109" dur="500"/>
                                        <p:tgtEl>
                                          <p:spTgt spid="7">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UKUZALISEKISWA KOMNQOPHISO</a:t>
            </a: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“Wathabatha incwadi yomnqophiso, wayilesa ezindlebeni zabantu; bathi bona, Yonke into ayithethileyo uYehova soyenza siyive</a:t>
            </a:r>
            <a:r>
              <a:rPr lang="en-US" b="1" dirty="0">
                <a:solidFill>
                  <a:srgbClr val="037CD8"/>
                </a:solidFill>
                <a:latin typeface="Comic Sans MS" panose="030F0702030302020204" pitchFamily="66" charset="0"/>
              </a:rPr>
              <a:t>.</a:t>
            </a: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(Eksodus 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Ngokunyaniseka okugqibeleleyo,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abantu bazinikela ekugcineni umnqophiso.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Oku kuzinikela kwaba kokwexeshana (Eks . 32:8).</a:t>
            </a: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4327" y="3704282"/>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1" y="3704282"/>
            <a:ext cx="2755210"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Ngokwemvelo, asithobeli </a:t>
            </a:r>
            <a:b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(Rom. 7:18), kwaye akukho nto sinokuyenza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ukutshintsha loo nto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(Rom. 7:24).</a:t>
            </a: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1" y="5750046"/>
            <a:ext cx="895826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Kodwa ukuba siyamvumela,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uThixo unako ukuyitshintsha imvelo yethu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(Hez. 36:26-27). Uyahlambulula,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asuse, anike, asibeke apho sinako ukumthobela. Nguye kuphela onako ukusomeleza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 Kor. 12:10).</a:t>
            </a:r>
          </a:p>
        </p:txBody>
      </p:sp>
      <p:sp>
        <p:nvSpPr>
          <p:cNvPr id="4" name="CuadroTexto 3">
            <a:extLst>
              <a:ext uri="{FF2B5EF4-FFF2-40B4-BE49-F238E27FC236}">
                <a16:creationId xmlns:a16="http://schemas.microsoft.com/office/drawing/2014/main" id="{F3BD188C-1936-473F-A21C-D45A6DD7B3EC}"/>
              </a:ext>
            </a:extLst>
          </p:cNvPr>
          <p:cNvSpPr txBox="1"/>
          <p:nvPr/>
        </p:nvSpPr>
        <p:spPr>
          <a:xfrm>
            <a:off x="2643809" y="3250786"/>
            <a:ext cx="94421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Yintoni le isithintelayo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ekuthobeleni uThixo nokokuba sele sineenjongo ezintle?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241351"/>
            <a:ext cx="895826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Isizukulwana esilandelayo naso sazinikela ekugcineni umnqophiso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(Yosh. 24:18b). Kodwa uYoshuwa wabalumkisa ngokucacileyo: “Aninakumkhonza uYehova” (Yosh. 24:19).</a:t>
            </a: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28169"/>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400" b="1" spc="300" dirty="0">
                <a:ln/>
                <a:solidFill>
                  <a:srgbClr val="00CC00"/>
                </a:solidFill>
                <a:effectLst>
                  <a:outerShdw blurRad="38100" dist="12700" dir="2700000" algn="tl">
                    <a:srgbClr val="000000">
                      <a:alpha val="43137"/>
                    </a:srgbClr>
                  </a:outerShdw>
                </a:effectLst>
                <a:latin typeface="Aptos" panose="02110004020202020204"/>
              </a:rPr>
              <a:t>ISIDLO SOMNQOPHISO</a:t>
            </a:r>
            <a:endPar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1" y="629168"/>
            <a:ext cx="9237966" cy="64633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“Wenyuka</a:t>
            </a:r>
            <a:r>
              <a:rPr kumimoji="0" lang="en" sz="1800" b="1" i="0" u="none" strike="noStrike" kern="1200" cap="none" spc="0" normalizeH="0" noProof="0" dirty="0">
                <a:ln>
                  <a:noFill/>
                </a:ln>
                <a:solidFill>
                  <a:srgbClr val="FF9900">
                    <a:lumMod val="50000"/>
                  </a:srgbClr>
                </a:solidFill>
                <a:effectLst/>
                <a:uLnTx/>
                <a:uFillTx/>
                <a:latin typeface="Comic Sans MS" panose="030F0702030302020204" pitchFamily="66" charset="0"/>
                <a:ea typeface="+mn-ea"/>
                <a:cs typeface="+mn-cs"/>
              </a:rPr>
              <a:t> uMoses noAron, uNadabhi noAbhihu, namashumi osixhenxe kumadoda amakhulu akwaSirayeli;</a:t>
            </a: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 Ambona ke uThixo, adla, asela” </a:t>
            </a:r>
            <a:r>
              <a:rPr kumimoji="0" lang="en"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(Eksodus 24:9, 11b)</a:t>
            </a:r>
            <a:endParaRPr kumimoji="0" lang="es-ES"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t>
            </a:r>
            <a:r>
              <a:rPr kumimoji="0" lang="en-ZA" sz="2000" b="1" i="0" u="none" strike="noStrike" kern="1200" cap="none" spc="0" normalizeH="0" baseline="0" noProof="0" dirty="0">
                <a:ln>
                  <a:noFill/>
                </a:ln>
                <a:solidFill>
                  <a:prstClr val="black"/>
                </a:solidFill>
                <a:effectLst/>
                <a:uLnTx/>
                <a:uFillTx/>
                <a:latin typeface="Aptos" panose="02110004020202020204"/>
                <a:ea typeface="+mn-ea"/>
                <a:cs typeface="+mn-cs"/>
              </a:rPr>
              <a:t>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engoko sibona kumzekelo kaYakobi noLabhan, kuMbindi-Mpuma, isidlo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phakathi kwamaqela amabini yindlela yokuqinisekisa umnqophiso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(Gen. 31:44-54).</a:t>
            </a: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398030" y="3875776"/>
            <a:ext cx="3722844"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820066" y="3009255"/>
            <a:ext cx="728105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Ngethuba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uYesu emisela umnqophiso omtsha, naye wakwenza oko ngokwabela ngesidlo nabafundi abali12</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(Mat. 26:26-28).</a:t>
            </a: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55629" y="3971014"/>
            <a:ext cx="3506838"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Ngalo lonke ixesha sithabatha</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kwisidlo seNkosi, sihlaziya umnqophiso wethu noThixo. Ngokuthabatha kwisonka newayini, sibhiyozela ukuxolelwa nosindiso esinalo kuYesu</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(1 Kor. 11:26).</a:t>
            </a: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20066" y="2087477"/>
            <a:ext cx="728105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a:t>
            </a:r>
            <a:r>
              <a:rPr lang="en-ZA" sz="2000" b="1" dirty="0">
                <a:solidFill>
                  <a:prstClr val="black"/>
                </a:solidFill>
                <a:latin typeface="Aptos" panose="02110004020202020204"/>
              </a:rPr>
              <a:t>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inayi, uThixo wanikela “isidlo somnqophiso” kubantu abangama74: uMoses, uAron, uNadabhi, uAbhihu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namadoda amakhulu angama70, nababemele abantu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(Eks. 24:9-11).</a:t>
            </a: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6094273"/>
            <a:ext cx="816292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Nakubeni balubhebhetha usindiso, akukho namnye kuNadabhi, , uAbhihu noJudas, owagxothwayo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“kwisidlo somnqophiso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b="1" spc="150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latin typeface="Aptos" panose="02110004020202020204"/>
              </a:rPr>
              <a:t>UMZEKELO</a:t>
            </a:r>
            <a:endPar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rPr>
              <a:t>INJONGO YOMZEKELO</a:t>
            </a: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553823"/>
            <a:ext cx="10015992" cy="369332"/>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Bandenzele undawo engcwele, ndihlale phakathi kwabo</a:t>
            </a: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(Eksodus 25:8)</a:t>
            </a: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4" y="1088256"/>
            <a:ext cx="74025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Njengengqiniseko</a:t>
            </a:r>
            <a:r>
              <a:rPr kumimoji="0" lang="en"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yokuba uza kulizalisekisa icala lakhe lomnqophiso, uThixo wagqiba ekubeni azokuhlala nabantu baKhe</a:t>
            </a:r>
            <a:r>
              <a:rPr lang="en" b="1" dirty="0">
                <a:solidFill>
                  <a:prstClr val="white"/>
                </a:solidFill>
                <a:effectLst>
                  <a:glow rad="88900">
                    <a:srgbClr val="041D57"/>
                  </a:glow>
                  <a:outerShdw blurRad="38100" dist="38100" dir="2700000" algn="tl">
                    <a:srgbClr val="000000">
                      <a:alpha val="43137"/>
                    </a:srgbClr>
                  </a:outerShdw>
                </a:effectLst>
                <a:latin typeface="Aptos" panose="02110004020202020204"/>
              </a:rPr>
              <a:t>.</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35061" y="3422247"/>
            <a:ext cx="6210256" cy="1323439"/>
          </a:xfrm>
          <a:prstGeom prst="rect">
            <a:avLst/>
          </a:prstGeom>
          <a:noFill/>
        </p:spPr>
        <p:txBody>
          <a:bodyPr wrap="square">
            <a:spAutoFit/>
          </a:bodyPr>
          <a:lstStyle/>
          <a:p>
            <a:pPr lvl="0">
              <a:spcBef>
                <a:spcPts val="600"/>
              </a:spcBef>
              <a:defRPr/>
            </a:pPr>
            <a:r>
              <a:rPr lang="en-ZA" sz="2000" b="1" dirty="0" err="1">
                <a:solidFill>
                  <a:prstClr val="white"/>
                </a:solidFill>
                <a:effectLst>
                  <a:glow rad="88900">
                    <a:srgbClr val="041D57"/>
                  </a:glow>
                  <a:outerShdw blurRad="38100" dist="38100" dir="2700000" algn="tl">
                    <a:srgbClr val="000000">
                      <a:alpha val="43137"/>
                    </a:srgbClr>
                  </a:outerShdw>
                </a:effectLst>
              </a:rPr>
              <a:t>UMoses</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waboniswa</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umzekelo</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waza</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wanikwa</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imiyalelo</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ecacileyo</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yokwakhiwa</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kwayo</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Abantu</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bacelwa</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ukuba</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banikele</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ngezinto</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eziyimfuneko</a:t>
            </a:r>
            <a:r>
              <a:rPr lang="en-ZA" sz="2000" b="1" dirty="0">
                <a:solidFill>
                  <a:prstClr val="white"/>
                </a:solidFill>
                <a:effectLst>
                  <a:glow rad="88900">
                    <a:srgbClr val="041D57"/>
                  </a:glow>
                  <a:outerShdw blurRad="38100" dist="38100" dir="2700000" algn="tl">
                    <a:srgbClr val="000000">
                      <a:alpha val="43137"/>
                    </a:srgbClr>
                  </a:outerShdw>
                </a:effectLst>
              </a:rPr>
              <a:t> ( </a:t>
            </a:r>
            <a:r>
              <a:rPr lang="en-ZA" sz="2000" b="1" dirty="0" err="1">
                <a:solidFill>
                  <a:prstClr val="white"/>
                </a:solidFill>
                <a:effectLst>
                  <a:glow rad="88900">
                    <a:srgbClr val="041D57"/>
                  </a:glow>
                  <a:outerShdw blurRad="38100" dist="38100" dir="2700000" algn="tl">
                    <a:srgbClr val="000000">
                      <a:alpha val="43137"/>
                    </a:srgbClr>
                  </a:outerShdw>
                </a:effectLst>
              </a:rPr>
              <a:t>Eks</a:t>
            </a:r>
            <a:r>
              <a:rPr lang="en-ZA" sz="2000" b="1" dirty="0">
                <a:solidFill>
                  <a:prstClr val="white"/>
                </a:solidFill>
                <a:effectLst>
                  <a:glow rad="88900">
                    <a:srgbClr val="041D57"/>
                  </a:glow>
                  <a:outerShdw blurRad="38100" dist="38100" dir="2700000" algn="tl">
                    <a:srgbClr val="000000">
                      <a:alpha val="43137"/>
                    </a:srgbClr>
                  </a:outerShdw>
                </a:effectLst>
              </a:rPr>
              <a:t>. 25:2-7 ).</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35061" y="5585312"/>
            <a:ext cx="5795335" cy="1323439"/>
          </a:xfrm>
          <a:prstGeom prst="rect">
            <a:avLst/>
          </a:prstGeom>
          <a:noFill/>
        </p:spPr>
        <p:txBody>
          <a:bodyPr wrap="square">
            <a:spAutoFit/>
          </a:bodyPr>
          <a:lstStyle/>
          <a:p>
            <a:pPr lvl="0">
              <a:spcBef>
                <a:spcPts val="600"/>
              </a:spcBef>
              <a:defRPr/>
            </a:pPr>
            <a:r>
              <a:rPr lang="en-ZA" sz="2000" b="1" dirty="0">
                <a:solidFill>
                  <a:prstClr val="white"/>
                </a:solidFill>
                <a:effectLst>
                  <a:glow rad="88900">
                    <a:srgbClr val="041D57"/>
                  </a:glow>
                  <a:outerShdw blurRad="38100" dist="38100" dir="2700000" algn="tl">
                    <a:srgbClr val="000000">
                      <a:alpha val="43137"/>
                    </a:srgbClr>
                  </a:outerShdw>
                </a:effectLst>
              </a:rPr>
              <a:t>Xa </a:t>
            </a:r>
            <a:r>
              <a:rPr lang="en-ZA" sz="2000" b="1" dirty="0" err="1">
                <a:solidFill>
                  <a:prstClr val="white"/>
                </a:solidFill>
                <a:effectLst>
                  <a:glow rad="88900">
                    <a:srgbClr val="041D57"/>
                  </a:glow>
                  <a:outerShdw blurRad="38100" dist="38100" dir="2700000" algn="tl">
                    <a:srgbClr val="000000">
                      <a:alpha val="43137"/>
                    </a:srgbClr>
                  </a:outerShdw>
                </a:effectLst>
              </a:rPr>
              <a:t>umSirayeli</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wayengena</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engcweleni</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wayengena</a:t>
            </a:r>
            <a:r>
              <a:rPr lang="en-ZA" sz="2000" b="1" dirty="0">
                <a:solidFill>
                  <a:prstClr val="white"/>
                </a:solidFill>
                <a:effectLst>
                  <a:glow rad="88900">
                    <a:srgbClr val="041D57"/>
                  </a:glow>
                  <a:outerShdw blurRad="38100" dist="38100" dir="2700000" algn="tl">
                    <a:srgbClr val="000000">
                      <a:alpha val="43137"/>
                    </a:srgbClr>
                  </a:outerShdw>
                </a:effectLst>
              </a:rPr>
              <a:t>—</a:t>
            </a:r>
            <a:r>
              <a:rPr lang="en-ZA" sz="2000" b="1" dirty="0" err="1">
                <a:solidFill>
                  <a:prstClr val="white"/>
                </a:solidFill>
                <a:effectLst>
                  <a:glow rad="88900">
                    <a:srgbClr val="041D57"/>
                  </a:glow>
                  <a:outerShdw blurRad="38100" dist="38100" dir="2700000" algn="tl">
                    <a:srgbClr val="000000">
                      <a:alpha val="43137"/>
                    </a:srgbClr>
                  </a:outerShdw>
                </a:effectLst>
              </a:rPr>
              <a:t>ngokomfuziselo</a:t>
            </a:r>
            <a:r>
              <a:rPr lang="en-ZA" sz="2000" b="1" dirty="0">
                <a:solidFill>
                  <a:prstClr val="white"/>
                </a:solidFill>
                <a:effectLst>
                  <a:glow rad="88900">
                    <a:srgbClr val="041D57"/>
                  </a:glow>
                  <a:outerShdw blurRad="38100" dist="38100" dir="2700000" algn="tl">
                    <a:srgbClr val="000000">
                      <a:alpha val="43137"/>
                    </a:srgbClr>
                  </a:outerShdw>
                </a:effectLst>
              </a:rPr>
              <a:t>—</a:t>
            </a:r>
            <a:r>
              <a:rPr lang="en-ZA" sz="2000" b="1" dirty="0" err="1">
                <a:solidFill>
                  <a:prstClr val="white"/>
                </a:solidFill>
                <a:effectLst>
                  <a:glow rad="88900">
                    <a:srgbClr val="041D57"/>
                  </a:glow>
                  <a:outerShdw blurRad="38100" dist="38100" dir="2700000" algn="tl">
                    <a:srgbClr val="000000">
                      <a:alpha val="43137"/>
                    </a:srgbClr>
                  </a:outerShdw>
                </a:effectLst>
              </a:rPr>
              <a:t>ebusweni</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bukaThixo</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kanye</a:t>
            </a:r>
            <a:r>
              <a:rPr lang="en-ZA" sz="2000" b="1" dirty="0">
                <a:solidFill>
                  <a:prstClr val="white"/>
                </a:solidFill>
                <a:effectLst>
                  <a:glow rad="88900">
                    <a:srgbClr val="041D57"/>
                  </a:glow>
                  <a:outerShdw blurRad="38100" dist="38100" dir="2700000" algn="tl">
                    <a:srgbClr val="000000">
                      <a:alpha val="43137"/>
                    </a:srgbClr>
                  </a:outerShdw>
                </a:effectLst>
              </a:rPr>
              <a:t>… de </a:t>
            </a:r>
            <a:r>
              <a:rPr lang="en-ZA" sz="2000" b="1" dirty="0" err="1">
                <a:solidFill>
                  <a:prstClr val="white"/>
                </a:solidFill>
                <a:effectLst>
                  <a:glow rad="88900">
                    <a:srgbClr val="041D57"/>
                  </a:glow>
                  <a:outerShdw blurRad="38100" dist="38100" dir="2700000" algn="tl">
                    <a:srgbClr val="000000">
                      <a:alpha val="43137"/>
                    </a:srgbClr>
                  </a:outerShdw>
                </a:effectLst>
              </a:rPr>
              <a:t>ikhuselo</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lakrazuka</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ekufeni</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kukaYesu</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
            </a: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745876"/>
            <a:ext cx="8783194" cy="707886"/>
          </a:xfrm>
          <a:prstGeom prst="rect">
            <a:avLst/>
          </a:prstGeom>
          <a:noFill/>
        </p:spPr>
        <p:txBody>
          <a:bodyPr wrap="square">
            <a:spAutoFit/>
          </a:bodyPr>
          <a:lstStyle/>
          <a:p>
            <a:pPr lvl="0">
              <a:spcBef>
                <a:spcPts val="600"/>
              </a:spcBef>
              <a:defRPr/>
            </a:pPr>
            <a:r>
              <a:rPr lang="en-ZA" sz="2000" b="1" dirty="0" err="1">
                <a:solidFill>
                  <a:prstClr val="white"/>
                </a:solidFill>
                <a:effectLst>
                  <a:glow rad="88900">
                    <a:srgbClr val="041D57"/>
                  </a:glow>
                  <a:outerShdw blurRad="38100" dist="38100" dir="2700000" algn="tl">
                    <a:srgbClr val="000000">
                      <a:alpha val="43137"/>
                    </a:srgbClr>
                  </a:outerShdw>
                </a:effectLst>
              </a:rPr>
              <a:t>Zombini</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ingcwele</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kunye</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netempile</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eyakhiwa</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nguSolomon</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yayingumzekelo</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wengcwele</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eyakhiwe</a:t>
            </a:r>
            <a:r>
              <a:rPr lang="en-ZA" sz="2000" b="1" dirty="0">
                <a:solidFill>
                  <a:prstClr val="white"/>
                </a:solidFill>
                <a:effectLst>
                  <a:glow rad="88900">
                    <a:srgbClr val="041D57"/>
                  </a:glow>
                  <a:outerShdw blurRad="38100" dist="38100" dir="2700000" algn="tl">
                    <a:srgbClr val="000000">
                      <a:alpha val="43137"/>
                    </a:srgbClr>
                  </a:outerShdw>
                </a:effectLst>
              </a:rPr>
              <a:t> </a:t>
            </a:r>
            <a:r>
              <a:rPr lang="en-ZA" sz="2000" b="1" dirty="0" err="1">
                <a:solidFill>
                  <a:prstClr val="white"/>
                </a:solidFill>
                <a:effectLst>
                  <a:glow rad="88900">
                    <a:srgbClr val="041D57"/>
                  </a:glow>
                  <a:outerShdw blurRad="38100" dist="38100" dir="2700000" algn="tl">
                    <a:srgbClr val="000000">
                      <a:alpha val="43137"/>
                    </a:srgbClr>
                  </a:outerShdw>
                </a:effectLst>
              </a:rPr>
              <a:t>eZulwini</a:t>
            </a:r>
            <a:r>
              <a:rPr lang="en-ZA" sz="2000" b="1" dirty="0">
                <a:solidFill>
                  <a:prstClr val="white"/>
                </a:solidFill>
                <a:effectLst>
                  <a:glow rad="88900">
                    <a:srgbClr val="041D57"/>
                  </a:glow>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(Heb. 8:1-2; 1</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Kum</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8:27, 30).</a:t>
            </a: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3" y="1713442"/>
            <a:ext cx="7636713" cy="1554272"/>
          </a:xfrm>
          <a:prstGeom prst="rect">
            <a:avLst/>
          </a:prstGeom>
          <a:noFill/>
        </p:spPr>
        <p:txBody>
          <a:bodyPr wrap="square">
            <a:spAutoFit/>
          </a:bodyPr>
          <a:lstStyle/>
          <a:p>
            <a:pPr lvl="0">
              <a:spcBef>
                <a:spcPts val="600"/>
              </a:spcBef>
              <a:defRPr/>
            </a:pPr>
            <a:r>
              <a:rPr lang="en-ZA" sz="1900" b="1" dirty="0" err="1">
                <a:solidFill>
                  <a:prstClr val="white"/>
                </a:solidFill>
                <a:effectLst>
                  <a:glow rad="88900">
                    <a:srgbClr val="041D57"/>
                  </a:glow>
                  <a:outerShdw blurRad="38100" dist="38100" dir="2700000" algn="tl">
                    <a:srgbClr val="000000">
                      <a:alpha val="43137"/>
                    </a:srgbClr>
                  </a:outerShdw>
                </a:effectLst>
              </a:rPr>
              <a:t>Kodwa</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ubukho</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bukaThixo</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ngokwasenyameni</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babuya</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kuthetha</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ukufa</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kwangoku</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kubo</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bonke</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Eks</a:t>
            </a:r>
            <a:r>
              <a:rPr lang="en-ZA" sz="1900" b="1" dirty="0">
                <a:solidFill>
                  <a:prstClr val="white"/>
                </a:solidFill>
                <a:effectLst>
                  <a:glow rad="88900">
                    <a:srgbClr val="041D57"/>
                  </a:glow>
                  <a:outerShdw blurRad="38100" dist="38100" dir="2700000" algn="tl">
                    <a:srgbClr val="000000">
                      <a:alpha val="43137"/>
                    </a:srgbClr>
                  </a:outerShdw>
                </a:effectLst>
              </a:rPr>
              <a:t>. 33:20). Ke </a:t>
            </a:r>
            <a:r>
              <a:rPr lang="en-ZA" sz="1900" b="1" dirty="0" err="1">
                <a:solidFill>
                  <a:prstClr val="white"/>
                </a:solidFill>
                <a:effectLst>
                  <a:glow rad="88900">
                    <a:srgbClr val="041D57"/>
                  </a:glow>
                  <a:outerShdw blurRad="38100" dist="38100" dir="2700000" algn="tl">
                    <a:srgbClr val="000000">
                      <a:alpha val="43137"/>
                    </a:srgbClr>
                  </a:outerShdw>
                </a:effectLst>
              </a:rPr>
              <a:t>ngoko</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wabayalela</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ukuba</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bakhe</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ingcwele</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apho</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wayenokuthi</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abonakalise</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ubukho</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bakhe</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Obu</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bukho</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babonakaliswa</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ngemifuziselo</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ekubeni</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uThixo</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engahlali</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ngokoqobo</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kuyo</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nayiphi</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na</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itempile</a:t>
            </a:r>
            <a:r>
              <a:rPr lang="en-ZA" sz="1900" b="1" dirty="0">
                <a:solidFill>
                  <a:prstClr val="white"/>
                </a:solidFill>
                <a:effectLst>
                  <a:glow rad="88900">
                    <a:srgbClr val="041D57"/>
                  </a:glow>
                  <a:outerShdw blurRad="38100" dist="38100" dir="2700000" algn="tl">
                    <a:srgbClr val="000000">
                      <a:alpha val="43137"/>
                    </a:srgbClr>
                  </a:outerShdw>
                </a:effectLst>
              </a:rPr>
              <a:t> </a:t>
            </a:r>
            <a:r>
              <a:rPr lang="en-ZA" sz="1900" b="1" dirty="0" err="1">
                <a:solidFill>
                  <a:prstClr val="white"/>
                </a:solidFill>
                <a:effectLst>
                  <a:glow rad="88900">
                    <a:srgbClr val="041D57"/>
                  </a:glow>
                  <a:outerShdw blurRad="38100" dist="38100" dir="2700000" algn="tl">
                    <a:srgbClr val="000000">
                      <a:alpha val="43137"/>
                    </a:srgbClr>
                  </a:outerShdw>
                </a:effectLst>
              </a:rPr>
              <a:t>yasemhlabeni</a:t>
            </a:r>
            <a:r>
              <a:rPr lang="en-ZA" sz="1900" b="1" dirty="0">
                <a:solidFill>
                  <a:prstClr val="white"/>
                </a:solidFill>
                <a:effectLst>
                  <a:glow rad="88900">
                    <a:srgbClr val="041D57"/>
                  </a:glow>
                  <a:outerShdw blurRad="38100" dist="38100" dir="2700000" algn="tl">
                    <a:srgbClr val="000000">
                      <a:alpha val="43137"/>
                    </a:srgbClr>
                  </a:outerShdw>
                </a:effectLst>
              </a:rPr>
              <a:t> ( </a:t>
            </a:r>
            <a:r>
              <a:rPr lang="en-ZA" sz="1900" b="1" dirty="0" err="1">
                <a:solidFill>
                  <a:prstClr val="white"/>
                </a:solidFill>
                <a:effectLst>
                  <a:glow rad="88900">
                    <a:srgbClr val="041D57"/>
                  </a:glow>
                  <a:outerShdw blurRad="38100" dist="38100" dir="2700000" algn="tl">
                    <a:srgbClr val="000000">
                      <a:alpha val="43137"/>
                    </a:srgbClr>
                  </a:outerShdw>
                </a:effectLst>
              </a:rPr>
              <a:t>IZenzo</a:t>
            </a:r>
            <a:r>
              <a:rPr lang="en-ZA" sz="1900" b="1" dirty="0">
                <a:solidFill>
                  <a:prstClr val="white"/>
                </a:solidFill>
                <a:effectLst>
                  <a:glow rad="88900">
                    <a:srgbClr val="041D57"/>
                  </a:glow>
                  <a:outerShdw blurRad="38100" dist="38100" dir="2700000" algn="tl">
                    <a:srgbClr val="000000">
                      <a:alpha val="43137"/>
                    </a:srgbClr>
                  </a:outerShdw>
                </a:effectLst>
              </a:rPr>
              <a:t> 17:24 ).</a:t>
            </a:r>
            <a:endParaRPr kumimoji="0" lang="en" sz="19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ndParaRP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411969"/>
            <a:ext cx="3285185" cy="3308598"/>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1249</Words>
  <Application>Microsoft Office PowerPoint</Application>
  <PresentationFormat>Panorámica</PresentationFormat>
  <Paragraphs>74</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Calibri</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37</cp:revision>
  <dcterms:created xsi:type="dcterms:W3CDTF">2025-07-31T02:29:16Z</dcterms:created>
  <dcterms:modified xsi:type="dcterms:W3CDTF">2025-09-05T15:04:01Z</dcterms:modified>
</cp:coreProperties>
</file>